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305" r:id="rId2"/>
    <p:sldId id="343" r:id="rId3"/>
    <p:sldId id="344" r:id="rId4"/>
    <p:sldId id="306" r:id="rId5"/>
    <p:sldId id="336" r:id="rId6"/>
    <p:sldId id="285" r:id="rId7"/>
    <p:sldId id="345" r:id="rId8"/>
    <p:sldId id="289" r:id="rId9"/>
    <p:sldId id="287" r:id="rId10"/>
    <p:sldId id="338" r:id="rId11"/>
    <p:sldId id="296" r:id="rId12"/>
    <p:sldId id="346" r:id="rId13"/>
    <p:sldId id="324" r:id="rId14"/>
    <p:sldId id="342" r:id="rId15"/>
    <p:sldId id="325" r:id="rId16"/>
    <p:sldId id="331" r:id="rId17"/>
    <p:sldId id="332" r:id="rId18"/>
    <p:sldId id="328" r:id="rId19"/>
    <p:sldId id="326" r:id="rId20"/>
    <p:sldId id="329" r:id="rId21"/>
    <p:sldId id="310" r:id="rId22"/>
    <p:sldId id="311" r:id="rId23"/>
    <p:sldId id="312" r:id="rId24"/>
    <p:sldId id="303" r:id="rId25"/>
    <p:sldId id="288" r:id="rId26"/>
    <p:sldId id="327" r:id="rId27"/>
    <p:sldId id="330" r:id="rId28"/>
    <p:sldId id="313" r:id="rId29"/>
    <p:sldId id="314" r:id="rId30"/>
    <p:sldId id="315" r:id="rId31"/>
    <p:sldId id="302" r:id="rId32"/>
    <p:sldId id="304" r:id="rId33"/>
    <p:sldId id="347" r:id="rId34"/>
    <p:sldId id="308" r:id="rId35"/>
  </p:sldIdLst>
  <p:sldSz cx="9144000" cy="6858000" type="screen4x3"/>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66"/>
    <a:srgbClr val="3333FF"/>
    <a:srgbClr val="FFFFFF"/>
    <a:srgbClr val="FF00FF"/>
    <a:srgbClr val="66FF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122" autoAdjust="0"/>
  </p:normalViewPr>
  <p:slideViewPr>
    <p:cSldViewPr>
      <p:cViewPr varScale="1">
        <p:scale>
          <a:sx n="70" d="100"/>
          <a:sy n="70" d="100"/>
        </p:scale>
        <p:origin x="1810" y="4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51.wmf"/><Relationship Id="rId1" Type="http://schemas.openxmlformats.org/officeDocument/2006/relationships/image" Target="../media/image50.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F9E99B-5E3D-4A8A-BE4A-8DB7F54C3F39}" type="datetimeFigureOut">
              <a:rPr kumimoji="1" lang="ja-JP" altLang="en-US" smtClean="0"/>
              <a:t>2017/12/12</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5900AEB-A27B-4665-BAF4-3AB381F23B4F}" type="slidenum">
              <a:rPr kumimoji="1" lang="ja-JP" altLang="en-US" smtClean="0"/>
              <a:t>‹#›</a:t>
            </a:fld>
            <a:endParaRPr kumimoji="1" lang="ja-JP" altLang="en-US"/>
          </a:p>
        </p:txBody>
      </p:sp>
    </p:spTree>
    <p:extLst>
      <p:ext uri="{BB962C8B-B14F-4D97-AF65-F5344CB8AC3E}">
        <p14:creationId xmlns:p14="http://schemas.microsoft.com/office/powerpoint/2010/main" val="36067832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lang="en-US" altLang="ja-JP" sz="1200" kern="1200" dirty="0">
                <a:solidFill>
                  <a:schemeClr val="tx1"/>
                </a:solidFill>
                <a:effectLst/>
                <a:latin typeface="+mn-lt"/>
                <a:ea typeface="+mn-ea"/>
                <a:cs typeface="+mn-cs"/>
              </a:rPr>
              <a:t>In 2005, the Hurricane Katrina hit New Orleans and killed more </a:t>
            </a:r>
            <a:r>
              <a:rPr lang="en-US" altLang="ja-JP" sz="1200" kern="1200">
                <a:solidFill>
                  <a:schemeClr val="tx1"/>
                </a:solidFill>
                <a:effectLst/>
                <a:latin typeface="+mn-lt"/>
                <a:ea typeface="+mn-ea"/>
                <a:cs typeface="+mn-cs"/>
              </a:rPr>
              <a:t>than 1,500 </a:t>
            </a:r>
            <a:r>
              <a:rPr lang="en-US" altLang="ja-JP" sz="1200" kern="1200" dirty="0">
                <a:solidFill>
                  <a:schemeClr val="tx1"/>
                </a:solidFill>
                <a:effectLst/>
                <a:latin typeface="+mn-lt"/>
                <a:ea typeface="+mn-ea"/>
                <a:cs typeface="+mn-cs"/>
              </a:rPr>
              <a:t>people. Most of damages from the Hurricane were due to flooding. This is flooding depth in New Orleans. We can see that the large area of New Orleans was flooded more than 2m of water. The city of New Orleans is protected by many levees along the Mississippi River and adjacent canals. During the Hurricane Katrina, the levees were collapsed at several places. </a:t>
            </a:r>
            <a:endParaRPr lang="ja-JP" altLang="ja-JP" sz="1200" kern="1200" dirty="0">
              <a:solidFill>
                <a:schemeClr val="tx1"/>
              </a:solidFill>
              <a:effectLst/>
              <a:latin typeface="+mn-lt"/>
              <a:ea typeface="+mn-ea"/>
              <a:cs typeface="+mn-cs"/>
            </a:endParaRPr>
          </a:p>
          <a:p>
            <a:r>
              <a:rPr lang="en-US" altLang="ja-JP" sz="1200" kern="1200" dirty="0">
                <a:solidFill>
                  <a:schemeClr val="tx1"/>
                </a:solidFill>
                <a:effectLst/>
                <a:latin typeface="+mn-lt"/>
                <a:ea typeface="+mn-ea"/>
                <a:cs typeface="+mn-cs"/>
              </a:rPr>
              <a:t> </a:t>
            </a:r>
            <a:endParaRPr lang="ja-JP" altLang="ja-JP" sz="1200" kern="1200" dirty="0">
              <a:solidFill>
                <a:schemeClr val="tx1"/>
              </a:solidFill>
              <a:effectLst/>
              <a:latin typeface="+mn-lt"/>
              <a:ea typeface="+mn-ea"/>
              <a:cs typeface="+mn-cs"/>
            </a:endParaRPr>
          </a:p>
          <a:p>
            <a:r>
              <a:rPr lang="en-US" altLang="ja-JP" sz="1200" kern="1200" dirty="0">
                <a:solidFill>
                  <a:schemeClr val="tx1"/>
                </a:solidFill>
                <a:effectLst/>
                <a:latin typeface="+mn-lt"/>
                <a:ea typeface="+mn-ea"/>
                <a:cs typeface="+mn-cs"/>
              </a:rPr>
              <a:t>For example, a levee was collapsed at London Avenue canal and it cause serious flooding at residential area.</a:t>
            </a:r>
            <a:endParaRPr kumimoji="1" lang="ja-JP" altLang="en-US" dirty="0"/>
          </a:p>
        </p:txBody>
      </p:sp>
      <p:sp>
        <p:nvSpPr>
          <p:cNvPr id="4" name="スライド番号プレースホルダー 3"/>
          <p:cNvSpPr>
            <a:spLocks noGrp="1"/>
          </p:cNvSpPr>
          <p:nvPr>
            <p:ph type="sldNum" sz="quarter" idx="10"/>
          </p:nvPr>
        </p:nvSpPr>
        <p:spPr/>
        <p:txBody>
          <a:bodyPr/>
          <a:lstStyle/>
          <a:p>
            <a:fld id="{65900AEB-A27B-4665-BAF4-3AB381F23B4F}" type="slidenum">
              <a:rPr kumimoji="1" lang="ja-JP" altLang="en-US" smtClean="0"/>
              <a:t>4</a:t>
            </a:fld>
            <a:endParaRPr kumimoji="1" lang="ja-JP" altLang="en-US"/>
          </a:p>
        </p:txBody>
      </p:sp>
    </p:spTree>
    <p:extLst>
      <p:ext uri="{BB962C8B-B14F-4D97-AF65-F5344CB8AC3E}">
        <p14:creationId xmlns:p14="http://schemas.microsoft.com/office/powerpoint/2010/main" val="32120511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明瞭な空間自己相関関数と分散曲線が得られた。</a:t>
            </a:r>
            <a:endParaRPr lang="en-US" dirty="0"/>
          </a:p>
          <a:p>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16</a:t>
            </a:fld>
            <a:endParaRPr kumimoji="1" lang="ja-JP" altLang="en-US"/>
          </a:p>
        </p:txBody>
      </p:sp>
    </p:spTree>
    <p:extLst>
      <p:ext uri="{BB962C8B-B14F-4D97-AF65-F5344CB8AC3E}">
        <p14:creationId xmlns:p14="http://schemas.microsoft.com/office/powerpoint/2010/main" val="4199070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直線アレイでも、</a:t>
            </a:r>
            <a:r>
              <a:rPr lang="en-US" altLang="ja-JP" dirty="0"/>
              <a:t>L</a:t>
            </a:r>
            <a:r>
              <a:rPr lang="ja-JP" altLang="en-US" dirty="0"/>
              <a:t>字型アレイと整合する分散曲線が得られた。微動アレイ探査により得られた位相速度は、周波数</a:t>
            </a:r>
            <a:r>
              <a:rPr lang="en-US" altLang="ja-JP" dirty="0"/>
              <a:t>10Hz</a:t>
            </a:r>
            <a:r>
              <a:rPr lang="ja-JP" altLang="en-US" dirty="0"/>
              <a:t>以上で表面波探査（カケヤ起振）と整合する。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17</a:t>
            </a:fld>
            <a:endParaRPr kumimoji="1" lang="ja-JP" altLang="en-US"/>
          </a:p>
        </p:txBody>
      </p:sp>
    </p:spTree>
    <p:extLst>
      <p:ext uri="{BB962C8B-B14F-4D97-AF65-F5344CB8AC3E}">
        <p14:creationId xmlns:p14="http://schemas.microsoft.com/office/powerpoint/2010/main" val="33457758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場所による分散曲線の違いが明らか。破堤範囲では、堤防の改修の影響により、高速度になっていると思われる。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18</a:t>
            </a:fld>
            <a:endParaRPr kumimoji="1" lang="ja-JP" altLang="en-US"/>
          </a:p>
        </p:txBody>
      </p:sp>
    </p:spTree>
    <p:extLst>
      <p:ext uri="{BB962C8B-B14F-4D97-AF65-F5344CB8AC3E}">
        <p14:creationId xmlns:p14="http://schemas.microsoft.com/office/powerpoint/2010/main" val="24409163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溢流前に破堤した。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19</a:t>
            </a:fld>
            <a:endParaRPr kumimoji="1" lang="ja-JP" altLang="en-US"/>
          </a:p>
        </p:txBody>
      </p:sp>
    </p:spTree>
    <p:extLst>
      <p:ext uri="{BB962C8B-B14F-4D97-AF65-F5344CB8AC3E}">
        <p14:creationId xmlns:p14="http://schemas.microsoft.com/office/powerpoint/2010/main" val="39433306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浅部地盤に相当する</a:t>
            </a:r>
            <a:r>
              <a:rPr lang="en-US" altLang="ja-JP" dirty="0"/>
              <a:t>10Hz</a:t>
            </a:r>
            <a:r>
              <a:rPr lang="ja-JP" altLang="en-US" dirty="0"/>
              <a:t>以上の高周波数側では位相速度は</a:t>
            </a:r>
            <a:r>
              <a:rPr lang="en-US" altLang="ja-JP" dirty="0"/>
              <a:t>100</a:t>
            </a:r>
            <a:r>
              <a:rPr lang="ja-JP" altLang="en-US" dirty="0"/>
              <a:t>～</a:t>
            </a:r>
            <a:r>
              <a:rPr lang="en-US" altLang="ja-JP" dirty="0"/>
              <a:t>150m/s</a:t>
            </a:r>
            <a:r>
              <a:rPr lang="ja-JP" altLang="en-US" dirty="0"/>
              <a:t>と低速度である。深度</a:t>
            </a:r>
            <a:r>
              <a:rPr lang="en-US" altLang="ja-JP" dirty="0"/>
              <a:t>10m</a:t>
            </a:r>
            <a:r>
              <a:rPr lang="ja-JP" altLang="en-US" dirty="0"/>
              <a:t>以浅は、</a:t>
            </a:r>
            <a:r>
              <a:rPr lang="en-US" altLang="ja-JP" dirty="0"/>
              <a:t>S</a:t>
            </a:r>
            <a:r>
              <a:rPr lang="ja-JP" altLang="en-US" dirty="0"/>
              <a:t>波速度は</a:t>
            </a:r>
            <a:r>
              <a:rPr lang="en-US" altLang="ja-JP" dirty="0"/>
              <a:t>100</a:t>
            </a:r>
            <a:r>
              <a:rPr lang="ja-JP" altLang="en-US" dirty="0"/>
              <a:t>～</a:t>
            </a:r>
            <a:r>
              <a:rPr lang="en-US" altLang="ja-JP" dirty="0"/>
              <a:t>150m/s</a:t>
            </a:r>
            <a:r>
              <a:rPr lang="ja-JP" altLang="en-US" dirty="0"/>
              <a:t>と低速度である。距離程</a:t>
            </a:r>
            <a:r>
              <a:rPr lang="en-US" altLang="ja-JP" dirty="0"/>
              <a:t>700</a:t>
            </a:r>
            <a:r>
              <a:rPr lang="ja-JP" altLang="en-US" dirty="0"/>
              <a:t>～</a:t>
            </a:r>
            <a:r>
              <a:rPr lang="en-US" altLang="ja-JP" dirty="0"/>
              <a:t>900m</a:t>
            </a:r>
            <a:r>
              <a:rPr lang="ja-JP" altLang="en-US" dirty="0"/>
              <a:t>付近は深部でやや低速度となっている。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20</a:t>
            </a:fld>
            <a:endParaRPr kumimoji="1" lang="ja-JP" altLang="en-US"/>
          </a:p>
        </p:txBody>
      </p:sp>
    </p:spTree>
    <p:extLst>
      <p:ext uri="{BB962C8B-B14F-4D97-AF65-F5344CB8AC3E}">
        <p14:creationId xmlns:p14="http://schemas.microsoft.com/office/powerpoint/2010/main" val="2799265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被災直後の写真。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21</a:t>
            </a:fld>
            <a:endParaRPr kumimoji="1" lang="ja-JP" altLang="en-US"/>
          </a:p>
        </p:txBody>
      </p:sp>
    </p:spTree>
    <p:extLst>
      <p:ext uri="{BB962C8B-B14F-4D97-AF65-F5344CB8AC3E}">
        <p14:creationId xmlns:p14="http://schemas.microsoft.com/office/powerpoint/2010/main" val="24974311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深度</a:t>
            </a:r>
            <a:r>
              <a:rPr lang="en-US" altLang="ja-JP" dirty="0"/>
              <a:t>50feet</a:t>
            </a:r>
            <a:r>
              <a:rPr lang="ja-JP" altLang="en-US" dirty="0"/>
              <a:t>付近まで、軟弱な砂層である。シートパイルは概ね深度</a:t>
            </a:r>
            <a:r>
              <a:rPr lang="en-US" altLang="ja-JP" dirty="0"/>
              <a:t>20feet</a:t>
            </a:r>
            <a:r>
              <a:rPr lang="ja-JP" altLang="en-US" dirty="0"/>
              <a:t>までしかなく、これが破堤の原因の一つになった。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22</a:t>
            </a:fld>
            <a:endParaRPr kumimoji="1" lang="ja-JP" altLang="en-US"/>
          </a:p>
        </p:txBody>
      </p:sp>
    </p:spTree>
    <p:extLst>
      <p:ext uri="{BB962C8B-B14F-4D97-AF65-F5344CB8AC3E}">
        <p14:creationId xmlns:p14="http://schemas.microsoft.com/office/powerpoint/2010/main" val="22634801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パイピングが引き金となって、大規模な噴砂が発生し堤防が破壊した。水位が上昇することにより、洪水壁とシートパイルが外側に傾き、水がシートパイル沿いに深部シートパイルの下端に達したことが破壊の原因と考えられてい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23</a:t>
            </a:fld>
            <a:endParaRPr kumimoji="1" lang="ja-JP" altLang="en-US"/>
          </a:p>
        </p:txBody>
      </p:sp>
    </p:spTree>
    <p:extLst>
      <p:ext uri="{BB962C8B-B14F-4D97-AF65-F5344CB8AC3E}">
        <p14:creationId xmlns:p14="http://schemas.microsoft.com/office/powerpoint/2010/main" val="16620957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微動アレイ探査により求められた砂層の</a:t>
            </a:r>
            <a:r>
              <a:rPr lang="en-US" altLang="ja-JP" dirty="0"/>
              <a:t>S</a:t>
            </a:r>
            <a:r>
              <a:rPr lang="ja-JP" altLang="en-US" dirty="0"/>
              <a:t>波速度は</a:t>
            </a:r>
            <a:r>
              <a:rPr lang="en-US" altLang="ja-JP" dirty="0"/>
              <a:t>130m/s</a:t>
            </a:r>
            <a:r>
              <a:rPr lang="ja-JP" altLang="en-US" dirty="0"/>
              <a:t>程度であり、軟弱な砂層であることがわかる。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24</a:t>
            </a:fld>
            <a:endParaRPr kumimoji="1" lang="ja-JP" altLang="en-US"/>
          </a:p>
        </p:txBody>
      </p:sp>
    </p:spTree>
    <p:extLst>
      <p:ext uri="{BB962C8B-B14F-4D97-AF65-F5344CB8AC3E}">
        <p14:creationId xmlns:p14="http://schemas.microsoft.com/office/powerpoint/2010/main" val="21614193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溢流前に破堤した。</a:t>
            </a:r>
            <a:endParaRPr lang="en-US" dirty="0"/>
          </a:p>
          <a:p>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25</a:t>
            </a:fld>
            <a:endParaRPr kumimoji="1" lang="ja-JP" altLang="en-US"/>
          </a:p>
        </p:txBody>
      </p:sp>
    </p:spTree>
    <p:extLst>
      <p:ext uri="{BB962C8B-B14F-4D97-AF65-F5344CB8AC3E}">
        <p14:creationId xmlns:p14="http://schemas.microsoft.com/office/powerpoint/2010/main" val="4146301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フレンチクオーターなどの古くからの市街は、ミシシッピ川沿いの自然堤防の上に作られているので洪水の被害は受けなかったが、新しい市街地は海面下であるため、排水運河（</a:t>
            </a:r>
            <a:r>
              <a:rPr lang="en-US" altLang="ja-JP" dirty="0"/>
              <a:t>drainage canal</a:t>
            </a:r>
            <a:r>
              <a:rPr lang="ja-JP" altLang="en-US" dirty="0"/>
              <a:t>）で排水することにより住宅地とした。ハリケーンカトリーナでは、このような排水運河の堤防が壊れて、海面下の地域が洪水の被害を受けた。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5</a:t>
            </a:fld>
            <a:endParaRPr kumimoji="1" lang="ja-JP" altLang="en-US"/>
          </a:p>
        </p:txBody>
      </p:sp>
    </p:spTree>
    <p:extLst>
      <p:ext uri="{BB962C8B-B14F-4D97-AF65-F5344CB8AC3E}">
        <p14:creationId xmlns:p14="http://schemas.microsoft.com/office/powerpoint/2010/main" val="2044021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破堤した堤防沿いに</a:t>
            </a:r>
            <a:r>
              <a:rPr lang="en-US" altLang="ja-JP" dirty="0"/>
              <a:t>450m</a:t>
            </a:r>
            <a:r>
              <a:rPr lang="ja-JP" altLang="en-US" dirty="0"/>
              <a:t>の測線を設定して測定した。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26</a:t>
            </a:fld>
            <a:endParaRPr kumimoji="1" lang="ja-JP" altLang="en-US"/>
          </a:p>
        </p:txBody>
      </p:sp>
    </p:spTree>
    <p:extLst>
      <p:ext uri="{BB962C8B-B14F-4D97-AF65-F5344CB8AC3E}">
        <p14:creationId xmlns:p14="http://schemas.microsoft.com/office/powerpoint/2010/main" val="32815341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浅部地盤に相当する</a:t>
            </a:r>
            <a:r>
              <a:rPr lang="en-US" altLang="ja-JP" dirty="0"/>
              <a:t>5Hz</a:t>
            </a:r>
            <a:r>
              <a:rPr lang="ja-JP" altLang="en-US" dirty="0"/>
              <a:t>以上の高周波数側では位相速度は</a:t>
            </a:r>
            <a:r>
              <a:rPr lang="en-US" altLang="ja-JP" dirty="0"/>
              <a:t>50</a:t>
            </a:r>
            <a:r>
              <a:rPr lang="ja-JP" altLang="en-US" dirty="0"/>
              <a:t>～</a:t>
            </a:r>
            <a:r>
              <a:rPr lang="en-US" altLang="ja-JP" dirty="0"/>
              <a:t>100m/s</a:t>
            </a:r>
            <a:r>
              <a:rPr lang="ja-JP" altLang="en-US" dirty="0"/>
              <a:t>と非常に低速度である。深度</a:t>
            </a:r>
            <a:r>
              <a:rPr lang="en-US" altLang="ja-JP" dirty="0"/>
              <a:t>10m</a:t>
            </a:r>
            <a:r>
              <a:rPr lang="ja-JP" altLang="en-US" dirty="0"/>
              <a:t>以浅は、</a:t>
            </a:r>
            <a:r>
              <a:rPr lang="en-US" altLang="ja-JP" dirty="0"/>
              <a:t>S</a:t>
            </a:r>
            <a:r>
              <a:rPr lang="ja-JP" altLang="en-US" dirty="0"/>
              <a:t>波速度は</a:t>
            </a:r>
            <a:r>
              <a:rPr lang="en-US" altLang="ja-JP" dirty="0"/>
              <a:t>50</a:t>
            </a:r>
            <a:r>
              <a:rPr lang="ja-JP" altLang="en-US" dirty="0"/>
              <a:t>～</a:t>
            </a:r>
            <a:r>
              <a:rPr lang="en-US" altLang="ja-JP" dirty="0"/>
              <a:t>100m/s</a:t>
            </a:r>
            <a:r>
              <a:rPr lang="ja-JP" altLang="en-US" dirty="0"/>
              <a:t>と非常に低速度である。水平方向への変化は顕著ではない。</a:t>
            </a:r>
            <a:endParaRPr lang="en-US" dirty="0"/>
          </a:p>
          <a:p>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27</a:t>
            </a:fld>
            <a:endParaRPr kumimoji="1" lang="ja-JP" altLang="en-US"/>
          </a:p>
        </p:txBody>
      </p:sp>
    </p:spTree>
    <p:extLst>
      <p:ext uri="{BB962C8B-B14F-4D97-AF65-F5344CB8AC3E}">
        <p14:creationId xmlns:p14="http://schemas.microsoft.com/office/powerpoint/2010/main" val="64875971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被災直後の写真。</a:t>
            </a:r>
            <a:endParaRPr lang="en-US" dirty="0"/>
          </a:p>
          <a:p>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28</a:t>
            </a:fld>
            <a:endParaRPr kumimoji="1" lang="ja-JP" altLang="en-US"/>
          </a:p>
        </p:txBody>
      </p:sp>
    </p:spTree>
    <p:extLst>
      <p:ext uri="{BB962C8B-B14F-4D97-AF65-F5344CB8AC3E}">
        <p14:creationId xmlns:p14="http://schemas.microsoft.com/office/powerpoint/2010/main" val="144469592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深度</a:t>
            </a:r>
            <a:r>
              <a:rPr lang="en-US" altLang="ja-JP" dirty="0"/>
              <a:t>40feet</a:t>
            </a:r>
            <a:r>
              <a:rPr lang="ja-JP" altLang="en-US" dirty="0"/>
              <a:t>付近まで、軟弱な有機質粘土である。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29</a:t>
            </a:fld>
            <a:endParaRPr kumimoji="1" lang="ja-JP" altLang="en-US"/>
          </a:p>
        </p:txBody>
      </p:sp>
    </p:spTree>
    <p:extLst>
      <p:ext uri="{BB962C8B-B14F-4D97-AF65-F5344CB8AC3E}">
        <p14:creationId xmlns:p14="http://schemas.microsoft.com/office/powerpoint/2010/main" val="360815829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軟弱な有機質粘土の層がせん断破壊した。（右上）本来は、有機質土（</a:t>
            </a:r>
            <a:r>
              <a:rPr lang="en-US" altLang="ja-JP" dirty="0"/>
              <a:t>Marsh</a:t>
            </a:r>
            <a:r>
              <a:rPr lang="ja-JP" altLang="en-US" dirty="0"/>
              <a:t>）が粘土（</a:t>
            </a:r>
            <a:r>
              <a:rPr lang="en-US" altLang="ja-JP" dirty="0"/>
              <a:t>Clay</a:t>
            </a:r>
            <a:r>
              <a:rPr lang="ja-JP" altLang="en-US" dirty="0"/>
              <a:t>）の上にあるが、せん断破壊面にそって、粘土層が有機質土の上になってしまっている。水位が上昇することにより、洪水壁とシートパイルが外側に傾き、水がシートパイル沿いに深部シートパイルの下端に達したことがせん断破壊の原因になったと考えられてい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30</a:t>
            </a:fld>
            <a:endParaRPr kumimoji="1" lang="ja-JP" altLang="en-US"/>
          </a:p>
        </p:txBody>
      </p:sp>
    </p:spTree>
    <p:extLst>
      <p:ext uri="{BB962C8B-B14F-4D97-AF65-F5344CB8AC3E}">
        <p14:creationId xmlns:p14="http://schemas.microsoft.com/office/powerpoint/2010/main" val="120353602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t>微動アレイ探査により求められた粘土層の</a:t>
            </a:r>
            <a:r>
              <a:rPr lang="en-US" altLang="ja-JP" dirty="0"/>
              <a:t>S</a:t>
            </a:r>
            <a:r>
              <a:rPr lang="ja-JP" altLang="en-US" dirty="0"/>
              <a:t>波速度は</a:t>
            </a:r>
            <a:r>
              <a:rPr lang="en-US" altLang="ja-JP" dirty="0"/>
              <a:t>60m/s</a:t>
            </a:r>
            <a:r>
              <a:rPr lang="ja-JP" altLang="en-US" dirty="0"/>
              <a:t>程度であり、非常に軟弱な有機質粘土であることがわかる。</a:t>
            </a:r>
            <a:endParaRPr lang="en-US" dirty="0"/>
          </a:p>
          <a:p>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31</a:t>
            </a:fld>
            <a:endParaRPr kumimoji="1" lang="ja-JP" altLang="en-US"/>
          </a:p>
        </p:txBody>
      </p:sp>
    </p:spTree>
    <p:extLst>
      <p:ext uri="{BB962C8B-B14F-4D97-AF65-F5344CB8AC3E}">
        <p14:creationId xmlns:p14="http://schemas.microsoft.com/office/powerpoint/2010/main" val="39444287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微動アレイ探査により求まった</a:t>
            </a:r>
            <a:r>
              <a:rPr lang="en-US" altLang="ja-JP" dirty="0"/>
              <a:t>S</a:t>
            </a:r>
            <a:r>
              <a:rPr lang="ja-JP" altLang="en-US" dirty="0"/>
              <a:t>波速度から推定した非排水せん断強度は、室内試験から求めた値と整合している。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32</a:t>
            </a:fld>
            <a:endParaRPr kumimoji="1" lang="ja-JP" altLang="en-US"/>
          </a:p>
        </p:txBody>
      </p:sp>
    </p:spTree>
    <p:extLst>
      <p:ext uri="{BB962C8B-B14F-4D97-AF65-F5344CB8AC3E}">
        <p14:creationId xmlns:p14="http://schemas.microsoft.com/office/powerpoint/2010/main" val="1984791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ハリケーンカトリーナで堤防が被害を受けた三つの運河沿いに調査を行った。</a:t>
            </a:r>
            <a:r>
              <a:rPr lang="en-US" dirty="0"/>
              <a:t>Industrial canal</a:t>
            </a:r>
            <a:r>
              <a:rPr lang="ja-JP" altLang="en-US" dirty="0"/>
              <a:t>は船舶通航用の運河、その他の二つは排水用の運河である。</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6</a:t>
            </a:fld>
            <a:endParaRPr kumimoji="1" lang="ja-JP" altLang="en-US"/>
          </a:p>
        </p:txBody>
      </p:sp>
    </p:spTree>
    <p:extLst>
      <p:ext uri="{BB962C8B-B14F-4D97-AF65-F5344CB8AC3E}">
        <p14:creationId xmlns:p14="http://schemas.microsoft.com/office/powerpoint/2010/main" val="6368875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調査地における微動アレイ探査の適用性、およびやや深い地盤構造を推定することを目的として</a:t>
            </a:r>
            <a:r>
              <a:rPr lang="en-US" altLang="ja-JP" dirty="0"/>
              <a:t>L</a:t>
            </a:r>
            <a:r>
              <a:rPr lang="ja-JP" altLang="en-US" dirty="0"/>
              <a:t>字型アレイを用いた一次元の微動アレイ探査を行った。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8</a:t>
            </a:fld>
            <a:endParaRPr kumimoji="1" lang="ja-JP" altLang="en-US"/>
          </a:p>
        </p:txBody>
      </p:sp>
    </p:spTree>
    <p:extLst>
      <p:ext uri="{BB962C8B-B14F-4D97-AF65-F5344CB8AC3E}">
        <p14:creationId xmlns:p14="http://schemas.microsoft.com/office/powerpoint/2010/main" val="1867745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溢流により、提内地側が洗堀されて破堤した。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9</a:t>
            </a:fld>
            <a:endParaRPr kumimoji="1" lang="ja-JP" altLang="en-US"/>
          </a:p>
        </p:txBody>
      </p:sp>
    </p:spTree>
    <p:extLst>
      <p:ext uri="{BB962C8B-B14F-4D97-AF65-F5344CB8AC3E}">
        <p14:creationId xmlns:p14="http://schemas.microsoft.com/office/powerpoint/2010/main" val="14010951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明瞭な空間自己相関関数と分散曲線が得られた。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10</a:t>
            </a:fld>
            <a:endParaRPr kumimoji="1" lang="ja-JP" altLang="en-US"/>
          </a:p>
        </p:txBody>
      </p:sp>
    </p:spTree>
    <p:extLst>
      <p:ext uri="{BB962C8B-B14F-4D97-AF65-F5344CB8AC3E}">
        <p14:creationId xmlns:p14="http://schemas.microsoft.com/office/powerpoint/2010/main" val="1999408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dirty="0"/>
              <a:t>波長</a:t>
            </a:r>
            <a:r>
              <a:rPr lang="en-US" altLang="ja-JP" dirty="0"/>
              <a:t>500m</a:t>
            </a:r>
            <a:r>
              <a:rPr lang="ja-JP" altLang="en-US" dirty="0"/>
              <a:t>以上の分散曲線が得られ、深度</a:t>
            </a:r>
            <a:r>
              <a:rPr lang="en-US" altLang="ja-JP" dirty="0"/>
              <a:t>150m</a:t>
            </a:r>
            <a:r>
              <a:rPr lang="ja-JP" altLang="en-US" dirty="0"/>
              <a:t>以上まで速度構造を推定することができた。</a:t>
            </a:r>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11</a:t>
            </a:fld>
            <a:endParaRPr kumimoji="1" lang="ja-JP" altLang="en-US"/>
          </a:p>
        </p:txBody>
      </p:sp>
    </p:spTree>
    <p:extLst>
      <p:ext uri="{BB962C8B-B14F-4D97-AF65-F5344CB8AC3E}">
        <p14:creationId xmlns:p14="http://schemas.microsoft.com/office/powerpoint/2010/main" val="10286880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14</a:t>
            </a:fld>
            <a:endParaRPr kumimoji="1" lang="ja-JP" altLang="en-US"/>
          </a:p>
        </p:txBody>
      </p:sp>
    </p:spTree>
    <p:extLst>
      <p:ext uri="{BB962C8B-B14F-4D97-AF65-F5344CB8AC3E}">
        <p14:creationId xmlns:p14="http://schemas.microsoft.com/office/powerpoint/2010/main" val="3133738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5900AEB-A27B-4665-BAF4-3AB381F23B4F}" type="slidenum">
              <a:rPr kumimoji="1" lang="ja-JP" altLang="en-US" smtClean="0"/>
              <a:t>15</a:t>
            </a:fld>
            <a:endParaRPr kumimoji="1" lang="ja-JP" altLang="en-US"/>
          </a:p>
        </p:txBody>
      </p:sp>
    </p:spTree>
    <p:extLst>
      <p:ext uri="{BB962C8B-B14F-4D97-AF65-F5344CB8AC3E}">
        <p14:creationId xmlns:p14="http://schemas.microsoft.com/office/powerpoint/2010/main" val="2661349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7EA61C8C-D402-4BBC-A0C9-D59B71139892}" type="datetime1">
              <a:rPr kumimoji="1" lang="ja-JP" altLang="en-US" smtClean="0"/>
              <a:t>2017/12/12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4166078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D46669C0-DFAB-417E-8EE8-CFF28B62D123}" type="datetime1">
              <a:rPr kumimoji="1" lang="ja-JP" altLang="en-US" smtClean="0"/>
              <a:t>2017/12/12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17608293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6C46C7-1FC5-4381-A278-F0277538923C}" type="datetime1">
              <a:rPr kumimoji="1" lang="ja-JP" altLang="en-US" smtClean="0"/>
              <a:t>2017/12/12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160942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5B4DFFA1-8E8A-4233-8CD1-6DAFA5C05335}" type="datetime1">
              <a:rPr kumimoji="1" lang="ja-JP" altLang="en-US" smtClean="0"/>
              <a:t>2017/12/12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2253087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09D11642-382C-41C8-ACEE-885EC4E98623}" type="datetime1">
              <a:rPr kumimoji="1" lang="ja-JP" altLang="en-US" smtClean="0"/>
              <a:t>2017/12/12</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28879019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BF42C532-BCBD-41F3-8749-BBA038842294}" type="datetime1">
              <a:rPr kumimoji="1" lang="ja-JP" altLang="en-US" smtClean="0"/>
              <a:t>2017/12/12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1911457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05E2A629-E8EA-428D-B625-BDAD9714F8EF}" type="datetime1">
              <a:rPr kumimoji="1" lang="ja-JP" altLang="en-US" smtClean="0"/>
              <a:t>2017/12/12</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296213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9D330D96-8CC1-4829-A715-38D01E756542}" type="datetime1">
              <a:rPr kumimoji="1" lang="ja-JP" altLang="en-US" smtClean="0"/>
              <a:t>2017/12/12</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28812142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3AB8683F-D87C-4671-92A8-03B10B51F66B}" type="datetime1">
              <a:rPr kumimoji="1" lang="ja-JP" altLang="en-US" smtClean="0"/>
              <a:t>2017/12/12</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1696743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F75D08C3-C474-4EE3-91C0-36E83D6D3EC8}" type="datetime1">
              <a:rPr kumimoji="1" lang="ja-JP" altLang="en-US" smtClean="0"/>
              <a:t>2017/12/12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10628424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7A5DF3EC-3DEF-4255-AF5F-C4B4D0D83781}" type="datetime1">
              <a:rPr kumimoji="1" lang="ja-JP" altLang="en-US" smtClean="0"/>
              <a:t>2017/12/12</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FED6F832-19A8-44B2-8660-A8A4AD465983}" type="slidenum">
              <a:rPr kumimoji="1" lang="ja-JP" altLang="en-US" smtClean="0"/>
              <a:t>‹#›</a:t>
            </a:fld>
            <a:endParaRPr kumimoji="1" lang="ja-JP" altLang="en-US"/>
          </a:p>
        </p:txBody>
      </p:sp>
    </p:spTree>
    <p:extLst>
      <p:ext uri="{BB962C8B-B14F-4D97-AF65-F5344CB8AC3E}">
        <p14:creationId xmlns:p14="http://schemas.microsoft.com/office/powerpoint/2010/main" val="28078995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5.png"/><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7B461C-99BF-41E3-92C5-02A7938FDE42}" type="datetime1">
              <a:rPr kumimoji="1" lang="ja-JP" altLang="en-US" smtClean="0"/>
              <a:t>2017/12/12</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dirty="0"/>
          </a:p>
        </p:txBody>
      </p:sp>
      <p:sp>
        <p:nvSpPr>
          <p:cNvPr id="6" name="スライド番号プレースホルダー 5"/>
          <p:cNvSpPr>
            <a:spLocks noGrp="1"/>
          </p:cNvSpPr>
          <p:nvPr>
            <p:ph type="sldNum" sz="quarter" idx="4"/>
          </p:nvPr>
        </p:nvSpPr>
        <p:spPr>
          <a:xfrm>
            <a:off x="7036973" y="6632262"/>
            <a:ext cx="2133600" cy="253233"/>
          </a:xfrm>
          <a:prstGeom prst="rect">
            <a:avLst/>
          </a:prstGeom>
        </p:spPr>
        <p:txBody>
          <a:bodyPr vert="horz" lIns="91440" tIns="45720" rIns="91440" bIns="45720" rtlCol="0" anchor="ctr"/>
          <a:lstStyle>
            <a:lvl1pPr algn="r">
              <a:defRPr sz="1200">
                <a:solidFill>
                  <a:schemeClr val="tx1">
                    <a:tint val="75000"/>
                  </a:schemeClr>
                </a:solidFill>
              </a:defRPr>
            </a:lvl1pPr>
          </a:lstStyle>
          <a:p>
            <a:fld id="{FED6F832-19A8-44B2-8660-A8A4AD465983}" type="slidenum">
              <a:rPr kumimoji="1" lang="ja-JP" altLang="en-US" smtClean="0"/>
              <a:t>‹#›</a:t>
            </a:fld>
            <a:endParaRPr kumimoji="1" lang="ja-JP" altLang="en-US"/>
          </a:p>
        </p:txBody>
      </p:sp>
      <p:pic>
        <p:nvPicPr>
          <p:cNvPr id="7" name="Picture 2"/>
          <p:cNvPicPr>
            <a:picLocks noChangeAspect="1" noChangeArrowheads="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3609665" y="6370402"/>
            <a:ext cx="2229644" cy="523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0" name="Picture 2"/>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6670576" y="6385886"/>
            <a:ext cx="2016224" cy="4514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74" name="Picture 2" descr="OYO CORPORATION">
            <a:extLst>
              <a:ext uri="{FF2B5EF4-FFF2-40B4-BE49-F238E27FC236}">
                <a16:creationId xmlns:a16="http://schemas.microsoft.com/office/drawing/2014/main" id="{EC9E9818-7A14-4F9C-AB66-9F120338A0B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5880687" y="6301520"/>
            <a:ext cx="762000" cy="5715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DAAD0BA5-76EE-4895-A2C9-9AF010019219}"/>
              </a:ext>
            </a:extLst>
          </p:cNvPr>
          <p:cNvPicPr>
            <a:picLocks noChangeAspect="1"/>
          </p:cNvPicPr>
          <p:nvPr userDrawn="1"/>
        </p:nvPicPr>
        <p:blipFill>
          <a:blip r:embed="rId16"/>
          <a:stretch>
            <a:fillRect/>
          </a:stretch>
        </p:blipFill>
        <p:spPr>
          <a:xfrm>
            <a:off x="3101470" y="6322424"/>
            <a:ext cx="530925" cy="514747"/>
          </a:xfrm>
          <a:prstGeom prst="rect">
            <a:avLst/>
          </a:prstGeom>
        </p:spPr>
      </p:pic>
      <p:pic>
        <p:nvPicPr>
          <p:cNvPr id="10" name="Picture 9">
            <a:extLst>
              <a:ext uri="{FF2B5EF4-FFF2-40B4-BE49-F238E27FC236}">
                <a16:creationId xmlns:a16="http://schemas.microsoft.com/office/drawing/2014/main" id="{27F49D66-31D1-432C-A94F-5F21EEA787B0}"/>
              </a:ext>
            </a:extLst>
          </p:cNvPr>
          <p:cNvPicPr>
            <a:picLocks noChangeAspect="1"/>
          </p:cNvPicPr>
          <p:nvPr userDrawn="1"/>
        </p:nvPicPr>
        <p:blipFill>
          <a:blip r:embed="rId17"/>
          <a:stretch>
            <a:fillRect/>
          </a:stretch>
        </p:blipFill>
        <p:spPr>
          <a:xfrm>
            <a:off x="1555448" y="6322423"/>
            <a:ext cx="1504644" cy="514747"/>
          </a:xfrm>
          <a:prstGeom prst="rect">
            <a:avLst/>
          </a:prstGeom>
        </p:spPr>
      </p:pic>
    </p:spTree>
    <p:extLst>
      <p:ext uri="{BB962C8B-B14F-4D97-AF65-F5344CB8AC3E}">
        <p14:creationId xmlns:p14="http://schemas.microsoft.com/office/powerpoint/2010/main" val="301969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27.emf"/></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7.xml"/><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image" Target="../media/image38.png"/><Relationship Id="rId4" Type="http://schemas.openxmlformats.org/officeDocument/2006/relationships/image" Target="../media/image37.emf"/></Relationships>
</file>

<file path=ppt/slides/_rels/slide2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42.emf"/></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image" Target="../media/image46.png"/></Relationships>
</file>

<file path=ppt/slides/_rels/slide3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5.xml"/><Relationship Id="rId1" Type="http://schemas.openxmlformats.org/officeDocument/2006/relationships/slideLayout" Target="../slideLayouts/slideLayout6.xml"/><Relationship Id="rId5" Type="http://schemas.openxmlformats.org/officeDocument/2006/relationships/image" Target="../media/image49.png"/><Relationship Id="rId4" Type="http://schemas.openxmlformats.org/officeDocument/2006/relationships/image" Target="../media/image48.emf"/></Relationships>
</file>

<file path=ppt/slides/_rels/slide32.xml.rels><?xml version="1.0" encoding="UTF-8" standalone="yes"?>
<Relationships xmlns="http://schemas.openxmlformats.org/package/2006/relationships"><Relationship Id="rId8" Type="http://schemas.openxmlformats.org/officeDocument/2006/relationships/image" Target="../media/image50.wmf"/><Relationship Id="rId3" Type="http://schemas.openxmlformats.org/officeDocument/2006/relationships/notesSlide" Target="../notesSlides/notesSlide26.xml"/><Relationship Id="rId7"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54.png"/><Relationship Id="rId5" Type="http://schemas.openxmlformats.org/officeDocument/2006/relationships/image" Target="../media/image53.emf"/><Relationship Id="rId10" Type="http://schemas.openxmlformats.org/officeDocument/2006/relationships/image" Target="../media/image51.wmf"/><Relationship Id="rId4" Type="http://schemas.openxmlformats.org/officeDocument/2006/relationships/image" Target="../media/image52.png"/><Relationship Id="rId9" Type="http://schemas.openxmlformats.org/officeDocument/2006/relationships/oleObject" Target="../embeddings/oleObject2.bin"/></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34462" y="3583"/>
            <a:ext cx="9205035" cy="1121161"/>
          </a:xfrm>
        </p:spPr>
        <p:txBody>
          <a:bodyPr>
            <a:noAutofit/>
          </a:bodyPr>
          <a:lstStyle/>
          <a:p>
            <a:r>
              <a:rPr lang="en-US" altLang="ja-JP" sz="3200" dirty="0"/>
              <a:t>S-wave velocity measurements along levees in New Orleans using passive surface wave methods</a:t>
            </a:r>
          </a:p>
        </p:txBody>
      </p:sp>
      <p:sp>
        <p:nvSpPr>
          <p:cNvPr id="3" name="サブタイトル 2"/>
          <p:cNvSpPr>
            <a:spLocks noGrp="1"/>
          </p:cNvSpPr>
          <p:nvPr>
            <p:ph type="subTitle" idx="1"/>
          </p:nvPr>
        </p:nvSpPr>
        <p:spPr>
          <a:xfrm>
            <a:off x="251520" y="4442250"/>
            <a:ext cx="8352928" cy="1824447"/>
          </a:xfrm>
        </p:spPr>
        <p:txBody>
          <a:bodyPr>
            <a:normAutofit fontScale="92500" lnSpcReduction="20000"/>
          </a:bodyPr>
          <a:lstStyle/>
          <a:p>
            <a:r>
              <a:rPr lang="en-US" altLang="ja-JP" sz="2000" dirty="0"/>
              <a:t>Koichi Hayashi, Geometrics</a:t>
            </a:r>
          </a:p>
          <a:p>
            <a:r>
              <a:rPr lang="en-US" altLang="ja-JP" sz="2000" dirty="0"/>
              <a:t>Juan M. Lorenzo, Louisiana State University</a:t>
            </a:r>
          </a:p>
          <a:p>
            <a:r>
              <a:rPr lang="en-US" altLang="ja-JP" sz="2000" dirty="0"/>
              <a:t>Mitchell Craig, California State University, East Bay</a:t>
            </a:r>
          </a:p>
          <a:p>
            <a:r>
              <a:rPr lang="en-US" altLang="ja-JP" sz="2000" dirty="0"/>
              <a:t>Martial Morrison, Louisiana State University</a:t>
            </a:r>
          </a:p>
          <a:p>
            <a:r>
              <a:rPr lang="en-US" altLang="ja-JP" sz="2000" dirty="0"/>
              <a:t>Terrance </a:t>
            </a:r>
            <a:r>
              <a:rPr lang="en-US" altLang="ja-JP" sz="2000" dirty="0" err="1"/>
              <a:t>Delisser</a:t>
            </a:r>
            <a:r>
              <a:rPr lang="en-US" altLang="ja-JP" sz="2000" dirty="0"/>
              <a:t>, Louisiana State University</a:t>
            </a:r>
          </a:p>
          <a:p>
            <a:r>
              <a:rPr lang="en-US" altLang="ja-JP" sz="2000" dirty="0"/>
              <a:t>Adam </a:t>
            </a:r>
            <a:r>
              <a:rPr lang="en-US" altLang="ja-JP" sz="2000" dirty="0" err="1"/>
              <a:t>Gostic</a:t>
            </a:r>
            <a:r>
              <a:rPr lang="en-US" altLang="ja-JP" sz="2000" dirty="0"/>
              <a:t>, Louisiana State University</a:t>
            </a:r>
          </a:p>
        </p:txBody>
      </p:sp>
      <p:sp>
        <p:nvSpPr>
          <p:cNvPr id="5" name="スライド番号プレースホルダー 4"/>
          <p:cNvSpPr>
            <a:spLocks noGrp="1"/>
          </p:cNvSpPr>
          <p:nvPr>
            <p:ph type="sldNum" sz="quarter" idx="12"/>
          </p:nvPr>
        </p:nvSpPr>
        <p:spPr/>
        <p:txBody>
          <a:bodyPr/>
          <a:lstStyle/>
          <a:p>
            <a:fld id="{FED6F832-19A8-44B2-8660-A8A4AD465983}" type="slidenum">
              <a:rPr kumimoji="1" lang="ja-JP" altLang="en-US" smtClean="0"/>
              <a:t>1</a:t>
            </a:fld>
            <a:endParaRPr kumimoji="1" lang="ja-JP" altLang="en-US"/>
          </a:p>
        </p:txBody>
      </p:sp>
      <p:pic>
        <p:nvPicPr>
          <p:cNvPr id="7" name="Picture 6">
            <a:extLst>
              <a:ext uri="{FF2B5EF4-FFF2-40B4-BE49-F238E27FC236}">
                <a16:creationId xmlns:a16="http://schemas.microsoft.com/office/drawing/2014/main" id="{A01A1505-5561-4D4E-B5E4-1B0D7E28B3C2}"/>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12984" b="12359"/>
          <a:stretch/>
        </p:blipFill>
        <p:spPr>
          <a:xfrm>
            <a:off x="1597979" y="1129882"/>
            <a:ext cx="5940152" cy="3312368"/>
          </a:xfrm>
          <a:prstGeom prst="rect">
            <a:avLst/>
          </a:prstGeom>
        </p:spPr>
      </p:pic>
    </p:spTree>
    <p:extLst>
      <p:ext uri="{BB962C8B-B14F-4D97-AF65-F5344CB8AC3E}">
        <p14:creationId xmlns:p14="http://schemas.microsoft.com/office/powerpoint/2010/main" val="370326595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377DB0-E34B-42B6-BFCB-AE8F511E3D36}"/>
              </a:ext>
            </a:extLst>
          </p:cNvPr>
          <p:cNvSpPr>
            <a:spLocks noGrp="1"/>
          </p:cNvSpPr>
          <p:nvPr>
            <p:ph type="title"/>
          </p:nvPr>
        </p:nvSpPr>
        <p:spPr>
          <a:xfrm>
            <a:off x="-1" y="274638"/>
            <a:ext cx="9170573" cy="1143000"/>
          </a:xfrm>
        </p:spPr>
        <p:txBody>
          <a:bodyPr>
            <a:noAutofit/>
          </a:bodyPr>
          <a:lstStyle/>
          <a:p>
            <a:r>
              <a:rPr lang="en-US" altLang="ja-JP" sz="3600" dirty="0"/>
              <a:t>1D MAM : Spatial auto-correlation and  dispersion curve </a:t>
            </a:r>
            <a:r>
              <a:rPr lang="ja-JP" altLang="en-US" sz="3600" dirty="0"/>
              <a:t>（</a:t>
            </a:r>
            <a:r>
              <a:rPr lang="en-US" altLang="ja-JP" sz="3600" dirty="0"/>
              <a:t> Industrial canal </a:t>
            </a:r>
            <a:r>
              <a:rPr lang="ja-JP" altLang="en-US" sz="3600" dirty="0"/>
              <a:t>）</a:t>
            </a:r>
            <a:endParaRPr lang="en-US" sz="3600" dirty="0"/>
          </a:p>
        </p:txBody>
      </p:sp>
      <p:sp>
        <p:nvSpPr>
          <p:cNvPr id="3" name="Slide Number Placeholder 2">
            <a:extLst>
              <a:ext uri="{FF2B5EF4-FFF2-40B4-BE49-F238E27FC236}">
                <a16:creationId xmlns:a16="http://schemas.microsoft.com/office/drawing/2014/main" id="{02126CA5-68C1-4F89-B2F6-10E49682F38A}"/>
              </a:ext>
            </a:extLst>
          </p:cNvPr>
          <p:cNvSpPr>
            <a:spLocks noGrp="1"/>
          </p:cNvSpPr>
          <p:nvPr>
            <p:ph type="sldNum" sz="quarter" idx="12"/>
          </p:nvPr>
        </p:nvSpPr>
        <p:spPr/>
        <p:txBody>
          <a:bodyPr/>
          <a:lstStyle/>
          <a:p>
            <a:fld id="{FED6F832-19A8-44B2-8660-A8A4AD465983}" type="slidenum">
              <a:rPr kumimoji="1" lang="ja-JP" altLang="en-US" smtClean="0"/>
              <a:t>10</a:t>
            </a:fld>
            <a:endParaRPr kumimoji="1" lang="ja-JP" altLang="en-US"/>
          </a:p>
        </p:txBody>
      </p:sp>
      <p:pic>
        <p:nvPicPr>
          <p:cNvPr id="5" name="Picture 4">
            <a:extLst>
              <a:ext uri="{FF2B5EF4-FFF2-40B4-BE49-F238E27FC236}">
                <a16:creationId xmlns:a16="http://schemas.microsoft.com/office/drawing/2014/main" id="{343F0F4C-B389-4A6D-A7E8-DD3FBCE52B1F}"/>
              </a:ext>
            </a:extLst>
          </p:cNvPr>
          <p:cNvPicPr>
            <a:picLocks noChangeAspect="1"/>
          </p:cNvPicPr>
          <p:nvPr/>
        </p:nvPicPr>
        <p:blipFill rotWithShape="1">
          <a:blip r:embed="rId3"/>
          <a:srcRect b="10963"/>
          <a:stretch/>
        </p:blipFill>
        <p:spPr>
          <a:xfrm>
            <a:off x="107504" y="1522152"/>
            <a:ext cx="4392488" cy="4731918"/>
          </a:xfrm>
          <a:prstGeom prst="rect">
            <a:avLst/>
          </a:prstGeom>
        </p:spPr>
      </p:pic>
      <p:grpSp>
        <p:nvGrpSpPr>
          <p:cNvPr id="8" name="Group 7">
            <a:extLst>
              <a:ext uri="{FF2B5EF4-FFF2-40B4-BE49-F238E27FC236}">
                <a16:creationId xmlns:a16="http://schemas.microsoft.com/office/drawing/2014/main" id="{D2FDD248-A873-4E50-9FC2-E421F7728A4C}"/>
              </a:ext>
            </a:extLst>
          </p:cNvPr>
          <p:cNvGrpSpPr/>
          <p:nvPr/>
        </p:nvGrpSpPr>
        <p:grpSpPr>
          <a:xfrm>
            <a:off x="4565923" y="1522152"/>
            <a:ext cx="4578077" cy="4542085"/>
            <a:chOff x="4565923" y="1522152"/>
            <a:chExt cx="4578077" cy="4542085"/>
          </a:xfrm>
        </p:grpSpPr>
        <p:pic>
          <p:nvPicPr>
            <p:cNvPr id="4" name="Picture 3">
              <a:extLst>
                <a:ext uri="{FF2B5EF4-FFF2-40B4-BE49-F238E27FC236}">
                  <a16:creationId xmlns:a16="http://schemas.microsoft.com/office/drawing/2014/main" id="{487987CD-DB55-4B72-A787-17A05C8AEBCE}"/>
                </a:ext>
              </a:extLst>
            </p:cNvPr>
            <p:cNvPicPr>
              <a:picLocks noChangeAspect="1"/>
            </p:cNvPicPr>
            <p:nvPr/>
          </p:nvPicPr>
          <p:blipFill>
            <a:blip r:embed="rId4"/>
            <a:stretch>
              <a:fillRect/>
            </a:stretch>
          </p:blipFill>
          <p:spPr>
            <a:xfrm>
              <a:off x="4565923" y="1628800"/>
              <a:ext cx="4578077" cy="4435437"/>
            </a:xfrm>
            <a:prstGeom prst="rect">
              <a:avLst/>
            </a:prstGeom>
          </p:spPr>
        </p:pic>
        <p:sp>
          <p:nvSpPr>
            <p:cNvPr id="6" name="Rectangle 5">
              <a:extLst>
                <a:ext uri="{FF2B5EF4-FFF2-40B4-BE49-F238E27FC236}">
                  <a16:creationId xmlns:a16="http://schemas.microsoft.com/office/drawing/2014/main" id="{368171A8-FBBA-4746-908D-82D774CE0ECE}"/>
                </a:ext>
              </a:extLst>
            </p:cNvPr>
            <p:cNvSpPr/>
            <p:nvPr/>
          </p:nvSpPr>
          <p:spPr>
            <a:xfrm>
              <a:off x="4565923" y="1522152"/>
              <a:ext cx="1230213" cy="322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a:extLst>
              <a:ext uri="{FF2B5EF4-FFF2-40B4-BE49-F238E27FC236}">
                <a16:creationId xmlns:a16="http://schemas.microsoft.com/office/drawing/2014/main" id="{89C004D2-8F22-4D34-B4A1-84A23DDF669B}"/>
              </a:ext>
            </a:extLst>
          </p:cNvPr>
          <p:cNvSpPr/>
          <p:nvPr/>
        </p:nvSpPr>
        <p:spPr>
          <a:xfrm>
            <a:off x="41573" y="1417638"/>
            <a:ext cx="1230213" cy="32267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1" name="Group 10">
            <a:extLst>
              <a:ext uri="{FF2B5EF4-FFF2-40B4-BE49-F238E27FC236}">
                <a16:creationId xmlns:a16="http://schemas.microsoft.com/office/drawing/2014/main" id="{4918F0E4-02F8-4452-89B9-12F9643FFA6B}"/>
              </a:ext>
            </a:extLst>
          </p:cNvPr>
          <p:cNvGrpSpPr/>
          <p:nvPr/>
        </p:nvGrpSpPr>
        <p:grpSpPr>
          <a:xfrm>
            <a:off x="225083" y="2123944"/>
            <a:ext cx="720080" cy="584976"/>
            <a:chOff x="225083" y="2123944"/>
            <a:chExt cx="720080" cy="584976"/>
          </a:xfrm>
        </p:grpSpPr>
        <p:sp>
          <p:nvSpPr>
            <p:cNvPr id="9" name="Right Brace 8">
              <a:extLst>
                <a:ext uri="{FF2B5EF4-FFF2-40B4-BE49-F238E27FC236}">
                  <a16:creationId xmlns:a16="http://schemas.microsoft.com/office/drawing/2014/main" id="{976B36C2-12AE-4E00-A793-83ECA09D6EB7}"/>
                </a:ext>
              </a:extLst>
            </p:cNvPr>
            <p:cNvSpPr/>
            <p:nvPr/>
          </p:nvSpPr>
          <p:spPr>
            <a:xfrm flipH="1">
              <a:off x="755576" y="2308610"/>
              <a:ext cx="144016" cy="400310"/>
            </a:xfrm>
            <a:prstGeom prst="rightBrace">
              <a:avLst/>
            </a:prstGeom>
            <a:ln w="28575">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EB2EBD94-39C4-458F-854E-9BDD1A1226DB}"/>
                </a:ext>
              </a:extLst>
            </p:cNvPr>
            <p:cNvSpPr txBox="1"/>
            <p:nvPr/>
          </p:nvSpPr>
          <p:spPr>
            <a:xfrm>
              <a:off x="225083" y="2123944"/>
              <a:ext cx="720080" cy="369332"/>
            </a:xfrm>
            <a:prstGeom prst="rect">
              <a:avLst/>
            </a:prstGeom>
            <a:noFill/>
          </p:spPr>
          <p:txBody>
            <a:bodyPr wrap="square" rtlCol="0">
              <a:spAutoFit/>
            </a:bodyPr>
            <a:lstStyle/>
            <a:p>
              <a:r>
                <a:rPr lang="en-US" altLang="ja-JP" dirty="0"/>
                <a:t>15</a:t>
              </a:r>
              <a:r>
                <a:rPr lang="ja-JP" altLang="en-US" dirty="0"/>
                <a:t>ｍ</a:t>
              </a:r>
              <a:endParaRPr lang="en-US" dirty="0"/>
            </a:p>
          </p:txBody>
        </p:sp>
      </p:grpSp>
      <p:grpSp>
        <p:nvGrpSpPr>
          <p:cNvPr id="12" name="Group 11">
            <a:extLst>
              <a:ext uri="{FF2B5EF4-FFF2-40B4-BE49-F238E27FC236}">
                <a16:creationId xmlns:a16="http://schemas.microsoft.com/office/drawing/2014/main" id="{C88E5B09-0564-44EC-9C03-93C55F3EBD6D}"/>
              </a:ext>
            </a:extLst>
          </p:cNvPr>
          <p:cNvGrpSpPr/>
          <p:nvPr/>
        </p:nvGrpSpPr>
        <p:grpSpPr>
          <a:xfrm>
            <a:off x="225083" y="2607326"/>
            <a:ext cx="720080" cy="749666"/>
            <a:chOff x="225083" y="2123944"/>
            <a:chExt cx="720080" cy="749666"/>
          </a:xfrm>
        </p:grpSpPr>
        <p:sp>
          <p:nvSpPr>
            <p:cNvPr id="13" name="Right Brace 12">
              <a:extLst>
                <a:ext uri="{FF2B5EF4-FFF2-40B4-BE49-F238E27FC236}">
                  <a16:creationId xmlns:a16="http://schemas.microsoft.com/office/drawing/2014/main" id="{722E545F-DB27-4E16-A0ED-345520CD2AE3}"/>
                </a:ext>
              </a:extLst>
            </p:cNvPr>
            <p:cNvSpPr/>
            <p:nvPr/>
          </p:nvSpPr>
          <p:spPr>
            <a:xfrm flipH="1">
              <a:off x="755575" y="2194560"/>
              <a:ext cx="189587" cy="679050"/>
            </a:xfrm>
            <a:prstGeom prst="rightBrace">
              <a:avLst/>
            </a:prstGeom>
            <a:ln w="28575">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4" name="TextBox 13">
              <a:extLst>
                <a:ext uri="{FF2B5EF4-FFF2-40B4-BE49-F238E27FC236}">
                  <a16:creationId xmlns:a16="http://schemas.microsoft.com/office/drawing/2014/main" id="{E49B5BC5-F5AA-4B56-9842-868896A84ADB}"/>
                </a:ext>
              </a:extLst>
            </p:cNvPr>
            <p:cNvSpPr txBox="1"/>
            <p:nvPr/>
          </p:nvSpPr>
          <p:spPr>
            <a:xfrm>
              <a:off x="225083" y="2123944"/>
              <a:ext cx="720080" cy="369332"/>
            </a:xfrm>
            <a:prstGeom prst="rect">
              <a:avLst/>
            </a:prstGeom>
            <a:noFill/>
          </p:spPr>
          <p:txBody>
            <a:bodyPr wrap="square" rtlCol="0">
              <a:spAutoFit/>
            </a:bodyPr>
            <a:lstStyle/>
            <a:p>
              <a:r>
                <a:rPr lang="en-US" altLang="ja-JP" dirty="0"/>
                <a:t>60</a:t>
              </a:r>
              <a:r>
                <a:rPr lang="ja-JP" altLang="en-US" dirty="0"/>
                <a:t>ｍ</a:t>
              </a:r>
              <a:endParaRPr lang="en-US" dirty="0"/>
            </a:p>
          </p:txBody>
        </p:sp>
      </p:grpSp>
      <p:grpSp>
        <p:nvGrpSpPr>
          <p:cNvPr id="15" name="Group 14">
            <a:extLst>
              <a:ext uri="{FF2B5EF4-FFF2-40B4-BE49-F238E27FC236}">
                <a16:creationId xmlns:a16="http://schemas.microsoft.com/office/drawing/2014/main" id="{3C809209-E789-4F26-AFFA-FC4B6BD1A929}"/>
              </a:ext>
            </a:extLst>
          </p:cNvPr>
          <p:cNvGrpSpPr/>
          <p:nvPr/>
        </p:nvGrpSpPr>
        <p:grpSpPr>
          <a:xfrm>
            <a:off x="107505" y="3192148"/>
            <a:ext cx="837658" cy="2685123"/>
            <a:chOff x="107505" y="2123944"/>
            <a:chExt cx="837659" cy="749666"/>
          </a:xfrm>
        </p:grpSpPr>
        <p:sp>
          <p:nvSpPr>
            <p:cNvPr id="16" name="Right Brace 15">
              <a:extLst>
                <a:ext uri="{FF2B5EF4-FFF2-40B4-BE49-F238E27FC236}">
                  <a16:creationId xmlns:a16="http://schemas.microsoft.com/office/drawing/2014/main" id="{EF4090E7-5D93-4AD8-920A-78589CFFFD88}"/>
                </a:ext>
              </a:extLst>
            </p:cNvPr>
            <p:cNvSpPr/>
            <p:nvPr/>
          </p:nvSpPr>
          <p:spPr>
            <a:xfrm flipH="1">
              <a:off x="755575" y="2194560"/>
              <a:ext cx="189587" cy="679050"/>
            </a:xfrm>
            <a:prstGeom prst="rightBrace">
              <a:avLst/>
            </a:prstGeom>
            <a:ln w="28575">
              <a:solidFill>
                <a:srgbClr val="3333FF"/>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7" name="TextBox 16">
              <a:extLst>
                <a:ext uri="{FF2B5EF4-FFF2-40B4-BE49-F238E27FC236}">
                  <a16:creationId xmlns:a16="http://schemas.microsoft.com/office/drawing/2014/main" id="{30B700E5-96E3-4D67-BBDD-B784B25D756B}"/>
                </a:ext>
              </a:extLst>
            </p:cNvPr>
            <p:cNvSpPr txBox="1"/>
            <p:nvPr/>
          </p:nvSpPr>
          <p:spPr>
            <a:xfrm>
              <a:off x="107505" y="2123944"/>
              <a:ext cx="837659" cy="103115"/>
            </a:xfrm>
            <a:prstGeom prst="rect">
              <a:avLst/>
            </a:prstGeom>
            <a:noFill/>
          </p:spPr>
          <p:txBody>
            <a:bodyPr wrap="square" rtlCol="0">
              <a:spAutoFit/>
            </a:bodyPr>
            <a:lstStyle/>
            <a:p>
              <a:r>
                <a:rPr lang="en-US" altLang="ja-JP" dirty="0"/>
                <a:t>240</a:t>
              </a:r>
              <a:r>
                <a:rPr lang="ja-JP" altLang="en-US" dirty="0"/>
                <a:t>ｍ</a:t>
              </a:r>
              <a:endParaRPr lang="en-US" dirty="0"/>
            </a:p>
          </p:txBody>
        </p:sp>
      </p:grpSp>
    </p:spTree>
    <p:extLst>
      <p:ext uri="{BB962C8B-B14F-4D97-AF65-F5344CB8AC3E}">
        <p14:creationId xmlns:p14="http://schemas.microsoft.com/office/powerpoint/2010/main" val="8914649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86513" y="0"/>
            <a:ext cx="8229600" cy="1143000"/>
          </a:xfrm>
        </p:spPr>
        <p:txBody>
          <a:bodyPr>
            <a:normAutofit fontScale="90000"/>
          </a:bodyPr>
          <a:lstStyle/>
          <a:p>
            <a:r>
              <a:rPr kumimoji="1" lang="en-US" altLang="ja-JP" dirty="0"/>
              <a:t>1D MAM : Comparison of dispersion curves and velocity profiles</a:t>
            </a:r>
            <a:endParaRPr kumimoji="1" lang="ja-JP" altLang="en-US" dirty="0"/>
          </a:p>
        </p:txBody>
      </p: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11</a:t>
            </a:fld>
            <a:endParaRPr kumimoji="1" lang="ja-JP" altLang="en-US"/>
          </a:p>
        </p:txBody>
      </p:sp>
      <p:pic>
        <p:nvPicPr>
          <p:cNvPr id="5" name="Picture 4">
            <a:extLst>
              <a:ext uri="{FF2B5EF4-FFF2-40B4-BE49-F238E27FC236}">
                <a16:creationId xmlns:a16="http://schemas.microsoft.com/office/drawing/2014/main" id="{BA8A5E23-A5A0-409D-8406-7284BCDD5678}"/>
              </a:ext>
            </a:extLst>
          </p:cNvPr>
          <p:cNvPicPr>
            <a:picLocks noChangeAspect="1"/>
          </p:cNvPicPr>
          <p:nvPr/>
        </p:nvPicPr>
        <p:blipFill>
          <a:blip r:embed="rId3"/>
          <a:stretch>
            <a:fillRect/>
          </a:stretch>
        </p:blipFill>
        <p:spPr>
          <a:xfrm>
            <a:off x="0" y="1476304"/>
            <a:ext cx="5668570" cy="4554172"/>
          </a:xfrm>
          <a:prstGeom prst="rect">
            <a:avLst/>
          </a:prstGeom>
        </p:spPr>
      </p:pic>
      <p:pic>
        <p:nvPicPr>
          <p:cNvPr id="6" name="Picture 5">
            <a:extLst>
              <a:ext uri="{FF2B5EF4-FFF2-40B4-BE49-F238E27FC236}">
                <a16:creationId xmlns:a16="http://schemas.microsoft.com/office/drawing/2014/main" id="{7F696479-3781-4EB8-B93E-55119CCC1B9D}"/>
              </a:ext>
            </a:extLst>
          </p:cNvPr>
          <p:cNvPicPr>
            <a:picLocks noChangeAspect="1"/>
          </p:cNvPicPr>
          <p:nvPr/>
        </p:nvPicPr>
        <p:blipFill>
          <a:blip r:embed="rId4"/>
          <a:stretch>
            <a:fillRect/>
          </a:stretch>
        </p:blipFill>
        <p:spPr>
          <a:xfrm>
            <a:off x="5514216" y="1340768"/>
            <a:ext cx="3629784" cy="4440054"/>
          </a:xfrm>
          <a:prstGeom prst="rect">
            <a:avLst/>
          </a:prstGeom>
        </p:spPr>
      </p:pic>
    </p:spTree>
    <p:extLst>
      <p:ext uri="{BB962C8B-B14F-4D97-AF65-F5344CB8AC3E}">
        <p14:creationId xmlns:p14="http://schemas.microsoft.com/office/powerpoint/2010/main" val="2782547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41427-448B-4222-9790-43494BCCBF9B}"/>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6C31DD96-18B5-4BF3-B48A-F9028CF8CEDA}"/>
              </a:ext>
            </a:extLst>
          </p:cNvPr>
          <p:cNvSpPr>
            <a:spLocks noGrp="1"/>
          </p:cNvSpPr>
          <p:nvPr>
            <p:ph idx="1"/>
          </p:nvPr>
        </p:nvSpPr>
        <p:spPr>
          <a:xfrm>
            <a:off x="0" y="1268760"/>
            <a:ext cx="9144000" cy="4857403"/>
          </a:xfrm>
        </p:spPr>
        <p:txBody>
          <a:bodyPr/>
          <a:lstStyle/>
          <a:p>
            <a:r>
              <a:rPr lang="en-US" altLang="ja-JP" dirty="0"/>
              <a:t>New Orleans and Hurricane Katrina</a:t>
            </a:r>
          </a:p>
          <a:p>
            <a:r>
              <a:rPr lang="en-US" altLang="ja-JP" dirty="0"/>
              <a:t>Deep 1D microtremor array measurements</a:t>
            </a:r>
          </a:p>
          <a:p>
            <a:r>
              <a:rPr lang="en-US" altLang="ja-JP" dirty="0">
                <a:solidFill>
                  <a:srgbClr val="FF0000"/>
                </a:solidFill>
              </a:rPr>
              <a:t>High resolution 2D microtremor array </a:t>
            </a:r>
            <a:r>
              <a:rPr lang="en-US" altLang="ja-JP" dirty="0"/>
              <a:t>measurements</a:t>
            </a:r>
            <a:br>
              <a:rPr lang="en-US" altLang="ja-JP" dirty="0"/>
            </a:br>
            <a:r>
              <a:rPr lang="en-US" altLang="ja-JP" dirty="0"/>
              <a:t>- </a:t>
            </a:r>
            <a:r>
              <a:rPr lang="en-US" altLang="ja-JP" i="1" dirty="0"/>
              <a:t>Industrial canal</a:t>
            </a:r>
            <a:br>
              <a:rPr lang="en-US" altLang="ja-JP" i="1" dirty="0"/>
            </a:br>
            <a:r>
              <a:rPr lang="en-US" altLang="ja-JP" i="1" dirty="0"/>
              <a:t>- London Avenue Canal</a:t>
            </a:r>
            <a:br>
              <a:rPr lang="en-US" altLang="ja-JP" i="1" dirty="0"/>
            </a:br>
            <a:r>
              <a:rPr lang="en-US" altLang="ja-JP" i="1" dirty="0"/>
              <a:t>- 17th Street Canal</a:t>
            </a:r>
          </a:p>
          <a:p>
            <a:r>
              <a:rPr lang="en-US" altLang="ja-JP" dirty="0"/>
              <a:t>Conclusions</a:t>
            </a:r>
          </a:p>
        </p:txBody>
      </p:sp>
      <p:sp>
        <p:nvSpPr>
          <p:cNvPr id="4" name="Slide Number Placeholder 3">
            <a:extLst>
              <a:ext uri="{FF2B5EF4-FFF2-40B4-BE49-F238E27FC236}">
                <a16:creationId xmlns:a16="http://schemas.microsoft.com/office/drawing/2014/main" id="{6B2E6444-7003-4543-B89D-2F9B0AE2FB29}"/>
              </a:ext>
            </a:extLst>
          </p:cNvPr>
          <p:cNvSpPr>
            <a:spLocks noGrp="1"/>
          </p:cNvSpPr>
          <p:nvPr>
            <p:ph type="sldNum" sz="quarter" idx="12"/>
          </p:nvPr>
        </p:nvSpPr>
        <p:spPr/>
        <p:txBody>
          <a:bodyPr/>
          <a:lstStyle/>
          <a:p>
            <a:fld id="{FED6F832-19A8-44B2-8660-A8A4AD465983}" type="slidenum">
              <a:rPr kumimoji="1" lang="ja-JP" altLang="en-US" smtClean="0"/>
              <a:t>12</a:t>
            </a:fld>
            <a:endParaRPr kumimoji="1" lang="ja-JP" altLang="en-US"/>
          </a:p>
        </p:txBody>
      </p:sp>
    </p:spTree>
    <p:extLst>
      <p:ext uri="{BB962C8B-B14F-4D97-AF65-F5344CB8AC3E}">
        <p14:creationId xmlns:p14="http://schemas.microsoft.com/office/powerpoint/2010/main" val="2669677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513390" y="95118"/>
            <a:ext cx="8229600" cy="1143000"/>
          </a:xfrm>
        </p:spPr>
        <p:txBody>
          <a:bodyPr>
            <a:normAutofit/>
          </a:bodyPr>
          <a:lstStyle/>
          <a:p>
            <a:r>
              <a:rPr lang="en-US" altLang="ja-JP" dirty="0"/>
              <a:t>2D MAM with linear array</a:t>
            </a:r>
            <a:endParaRPr kumimoji="1" lang="ja-JP" altLang="en-US" dirty="0"/>
          </a:p>
        </p:txBody>
      </p:sp>
      <p:grpSp>
        <p:nvGrpSpPr>
          <p:cNvPr id="14" name="グループ化 13"/>
          <p:cNvGrpSpPr/>
          <p:nvPr/>
        </p:nvGrpSpPr>
        <p:grpSpPr>
          <a:xfrm>
            <a:off x="194134" y="3576130"/>
            <a:ext cx="1529734" cy="269380"/>
            <a:chOff x="899592" y="1772815"/>
            <a:chExt cx="1529734" cy="269380"/>
          </a:xfrm>
        </p:grpSpPr>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15" name="グループ化 14"/>
          <p:cNvGrpSpPr/>
          <p:nvPr/>
        </p:nvGrpSpPr>
        <p:grpSpPr>
          <a:xfrm>
            <a:off x="1840186" y="3576129"/>
            <a:ext cx="1529734" cy="269380"/>
            <a:chOff x="899592" y="1772815"/>
            <a:chExt cx="1529734" cy="269380"/>
          </a:xfrm>
        </p:grpSpPr>
        <p:pic>
          <p:nvPicPr>
            <p:cNvPr id="1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20" name="グループ化 19"/>
          <p:cNvGrpSpPr/>
          <p:nvPr/>
        </p:nvGrpSpPr>
        <p:grpSpPr>
          <a:xfrm>
            <a:off x="3506502" y="3564165"/>
            <a:ext cx="1529734" cy="269380"/>
            <a:chOff x="899592" y="1772815"/>
            <a:chExt cx="1529734" cy="269380"/>
          </a:xfrm>
        </p:grpSpPr>
        <p:pic>
          <p:nvPicPr>
            <p:cNvPr id="2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cxnSp>
        <p:nvCxnSpPr>
          <p:cNvPr id="26" name="直線矢印コネクタ 25"/>
          <p:cNvCxnSpPr/>
          <p:nvPr/>
        </p:nvCxnSpPr>
        <p:spPr>
          <a:xfrm>
            <a:off x="346933" y="3432114"/>
            <a:ext cx="4536504"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sp>
        <p:nvSpPr>
          <p:cNvPr id="27" name="テキスト ボックス 26"/>
          <p:cNvSpPr txBox="1"/>
          <p:nvPr/>
        </p:nvSpPr>
        <p:spPr>
          <a:xfrm>
            <a:off x="754978" y="3062782"/>
            <a:ext cx="3159569" cy="369332"/>
          </a:xfrm>
          <a:prstGeom prst="rect">
            <a:avLst/>
          </a:prstGeom>
          <a:noFill/>
        </p:spPr>
        <p:txBody>
          <a:bodyPr wrap="square" rtlCol="0">
            <a:spAutoFit/>
          </a:bodyPr>
          <a:lstStyle/>
          <a:p>
            <a:r>
              <a:rPr kumimoji="1" lang="en-US" altLang="ja-JP" dirty="0"/>
              <a:t>55 m (5 m spacing)</a:t>
            </a:r>
            <a:endParaRPr kumimoji="1" lang="ja-JP" altLang="en-US" dirty="0"/>
          </a:p>
        </p:txBody>
      </p:sp>
      <p:grpSp>
        <p:nvGrpSpPr>
          <p:cNvPr id="3" name="Group 2">
            <a:extLst>
              <a:ext uri="{FF2B5EF4-FFF2-40B4-BE49-F238E27FC236}">
                <a16:creationId xmlns:a16="http://schemas.microsoft.com/office/drawing/2014/main" id="{BE7FF572-BF75-45B5-A13F-58139314C765}"/>
              </a:ext>
            </a:extLst>
          </p:cNvPr>
          <p:cNvGrpSpPr/>
          <p:nvPr/>
        </p:nvGrpSpPr>
        <p:grpSpPr>
          <a:xfrm>
            <a:off x="115690" y="3493219"/>
            <a:ext cx="7345867" cy="1413931"/>
            <a:chOff x="115690" y="3493219"/>
            <a:chExt cx="7345867" cy="1413931"/>
          </a:xfrm>
        </p:grpSpPr>
        <p:sp>
          <p:nvSpPr>
            <p:cNvPr id="43" name="正方形/長方形 42"/>
            <p:cNvSpPr/>
            <p:nvPr/>
          </p:nvSpPr>
          <p:spPr>
            <a:xfrm>
              <a:off x="115690" y="3493219"/>
              <a:ext cx="1651848" cy="4429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2" name="Group 1">
              <a:extLst>
                <a:ext uri="{FF2B5EF4-FFF2-40B4-BE49-F238E27FC236}">
                  <a16:creationId xmlns:a16="http://schemas.microsoft.com/office/drawing/2014/main" id="{AC6E20A8-CC8B-44A7-A9FC-64314571B8EB}"/>
                </a:ext>
              </a:extLst>
            </p:cNvPr>
            <p:cNvGrpSpPr/>
            <p:nvPr/>
          </p:nvGrpSpPr>
          <p:grpSpPr>
            <a:xfrm>
              <a:off x="1850318" y="4464198"/>
              <a:ext cx="4975621" cy="442952"/>
              <a:chOff x="1850318" y="4464198"/>
              <a:chExt cx="4975621" cy="442952"/>
            </a:xfrm>
          </p:grpSpPr>
          <p:grpSp>
            <p:nvGrpSpPr>
              <p:cNvPr id="28" name="グループ化 27"/>
              <p:cNvGrpSpPr/>
              <p:nvPr/>
            </p:nvGrpSpPr>
            <p:grpSpPr>
              <a:xfrm>
                <a:off x="1850318" y="4562950"/>
                <a:ext cx="1529734" cy="269380"/>
                <a:chOff x="899592" y="1772815"/>
                <a:chExt cx="1529734" cy="269380"/>
              </a:xfrm>
            </p:grpSpPr>
            <p:pic>
              <p:nvPicPr>
                <p:cNvPr id="2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33" name="グループ化 32"/>
              <p:cNvGrpSpPr/>
              <p:nvPr/>
            </p:nvGrpSpPr>
            <p:grpSpPr>
              <a:xfrm>
                <a:off x="3516634" y="4550986"/>
                <a:ext cx="1529734" cy="269380"/>
                <a:chOff x="899592" y="1772815"/>
                <a:chExt cx="1529734" cy="269380"/>
              </a:xfrm>
            </p:grpSpPr>
            <p:pic>
              <p:nvPicPr>
                <p:cNvPr id="3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7"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38" name="グループ化 37"/>
              <p:cNvGrpSpPr/>
              <p:nvPr/>
            </p:nvGrpSpPr>
            <p:grpSpPr>
              <a:xfrm>
                <a:off x="5174091" y="4550985"/>
                <a:ext cx="1529734" cy="269380"/>
                <a:chOff x="899592" y="1772815"/>
                <a:chExt cx="1529734" cy="269380"/>
              </a:xfrm>
            </p:grpSpPr>
            <p:pic>
              <p:nvPicPr>
                <p:cNvPr id="3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2"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44" name="正方形/長方形 43"/>
              <p:cNvSpPr/>
              <p:nvPr/>
            </p:nvSpPr>
            <p:spPr>
              <a:xfrm>
                <a:off x="5174091" y="4464198"/>
                <a:ext cx="1651848" cy="442952"/>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45" name="フリーフォーム 44"/>
            <p:cNvSpPr/>
            <p:nvPr/>
          </p:nvSpPr>
          <p:spPr>
            <a:xfrm>
              <a:off x="945735" y="3933056"/>
              <a:ext cx="5046562" cy="555585"/>
            </a:xfrm>
            <a:custGeom>
              <a:avLst/>
              <a:gdLst>
                <a:gd name="connsiteX0" fmla="*/ 0 w 5046562"/>
                <a:gd name="connsiteY0" fmla="*/ 0 h 555585"/>
                <a:gd name="connsiteX1" fmla="*/ 868102 w 5046562"/>
                <a:gd name="connsiteY1" fmla="*/ 381964 h 555585"/>
                <a:gd name="connsiteX2" fmla="*/ 3055717 w 5046562"/>
                <a:gd name="connsiteY2" fmla="*/ 127321 h 555585"/>
                <a:gd name="connsiteX3" fmla="*/ 4629874 w 5046562"/>
                <a:gd name="connsiteY3" fmla="*/ 173620 h 555585"/>
                <a:gd name="connsiteX4" fmla="*/ 5046562 w 5046562"/>
                <a:gd name="connsiteY4" fmla="*/ 555585 h 555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6562" h="555585">
                  <a:moveTo>
                    <a:pt x="0" y="0"/>
                  </a:moveTo>
                  <a:cubicBezTo>
                    <a:pt x="179408" y="180372"/>
                    <a:pt x="358816" y="360744"/>
                    <a:pt x="868102" y="381964"/>
                  </a:cubicBezTo>
                  <a:cubicBezTo>
                    <a:pt x="1377388" y="403184"/>
                    <a:pt x="2428755" y="162045"/>
                    <a:pt x="3055717" y="127321"/>
                  </a:cubicBezTo>
                  <a:cubicBezTo>
                    <a:pt x="3682679" y="92597"/>
                    <a:pt x="4298067" y="102243"/>
                    <a:pt x="4629874" y="173620"/>
                  </a:cubicBezTo>
                  <a:cubicBezTo>
                    <a:pt x="4961681" y="244997"/>
                    <a:pt x="5004121" y="400291"/>
                    <a:pt x="5046562" y="555585"/>
                  </a:cubicBezTo>
                </a:path>
              </a:pathLst>
            </a:custGeom>
            <a:noFill/>
            <a:ln>
              <a:solidFill>
                <a:schemeClr val="tx1"/>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 name="テキスト ボックス 45"/>
            <p:cNvSpPr txBox="1"/>
            <p:nvPr/>
          </p:nvSpPr>
          <p:spPr>
            <a:xfrm>
              <a:off x="6000015" y="3845510"/>
              <a:ext cx="1461542" cy="369332"/>
            </a:xfrm>
            <a:prstGeom prst="rect">
              <a:avLst/>
            </a:prstGeom>
            <a:noFill/>
          </p:spPr>
          <p:txBody>
            <a:bodyPr wrap="square" rtlCol="0">
              <a:spAutoFit/>
            </a:bodyPr>
            <a:lstStyle/>
            <a:p>
              <a:r>
                <a:rPr kumimoji="1" lang="en-US" altLang="ja-JP" dirty="0"/>
                <a:t>After 10 min.</a:t>
              </a:r>
              <a:endParaRPr kumimoji="1" lang="ja-JP" altLang="en-US" dirty="0"/>
            </a:p>
          </p:txBody>
        </p:sp>
      </p:grpSp>
      <p:grpSp>
        <p:nvGrpSpPr>
          <p:cNvPr id="9" name="Group 8">
            <a:extLst>
              <a:ext uri="{FF2B5EF4-FFF2-40B4-BE49-F238E27FC236}">
                <a16:creationId xmlns:a16="http://schemas.microsoft.com/office/drawing/2014/main" id="{CF44F96A-69A7-4F1D-8120-8AE78C2588DD}"/>
              </a:ext>
            </a:extLst>
          </p:cNvPr>
          <p:cNvGrpSpPr/>
          <p:nvPr/>
        </p:nvGrpSpPr>
        <p:grpSpPr>
          <a:xfrm>
            <a:off x="1756364" y="4479873"/>
            <a:ext cx="7374643" cy="1468647"/>
            <a:chOff x="1756364" y="4479873"/>
            <a:chExt cx="7374643" cy="1468647"/>
          </a:xfrm>
        </p:grpSpPr>
        <p:grpSp>
          <p:nvGrpSpPr>
            <p:cNvPr id="47" name="グループ化 46"/>
            <p:cNvGrpSpPr/>
            <p:nvPr/>
          </p:nvGrpSpPr>
          <p:grpSpPr>
            <a:xfrm>
              <a:off x="3506502" y="5592354"/>
              <a:ext cx="1529734" cy="269380"/>
              <a:chOff x="899592" y="1772815"/>
              <a:chExt cx="1529734" cy="269380"/>
            </a:xfrm>
          </p:grpSpPr>
          <p:pic>
            <p:nvPicPr>
              <p:cNvPr id="4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9"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0"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grpSp>
          <p:nvGrpSpPr>
            <p:cNvPr id="52" name="グループ化 51"/>
            <p:cNvGrpSpPr/>
            <p:nvPr/>
          </p:nvGrpSpPr>
          <p:grpSpPr>
            <a:xfrm>
              <a:off x="5163959" y="5592353"/>
              <a:ext cx="1529734" cy="269380"/>
              <a:chOff x="899592" y="1772815"/>
              <a:chExt cx="1529734" cy="269380"/>
            </a:xfrm>
          </p:grpSpPr>
          <p:pic>
            <p:nvPicPr>
              <p:cNvPr id="5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2" name="正方形/長方形 61"/>
            <p:cNvSpPr/>
            <p:nvPr/>
          </p:nvSpPr>
          <p:spPr>
            <a:xfrm>
              <a:off x="1756364" y="4479873"/>
              <a:ext cx="1651848" cy="44295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63" name="グループ化 62"/>
            <p:cNvGrpSpPr/>
            <p:nvPr/>
          </p:nvGrpSpPr>
          <p:grpSpPr>
            <a:xfrm>
              <a:off x="6825939" y="5592352"/>
              <a:ext cx="1529734" cy="269380"/>
              <a:chOff x="899592" y="1772815"/>
              <a:chExt cx="1529734" cy="269380"/>
            </a:xfrm>
          </p:grpSpPr>
          <p:pic>
            <p:nvPicPr>
              <p:cNvPr id="6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99592"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5"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07637" y="1772816"/>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15682"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23728" y="1772815"/>
                <a:ext cx="305598" cy="26937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68" name="正方形/長方形 67"/>
            <p:cNvSpPr/>
            <p:nvPr/>
          </p:nvSpPr>
          <p:spPr>
            <a:xfrm>
              <a:off x="6730786" y="5505568"/>
              <a:ext cx="1651848" cy="442952"/>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9" name="フリーフォーム 68"/>
            <p:cNvSpPr/>
            <p:nvPr/>
          </p:nvSpPr>
          <p:spPr>
            <a:xfrm>
              <a:off x="2615185" y="4949983"/>
              <a:ext cx="5046562" cy="555585"/>
            </a:xfrm>
            <a:custGeom>
              <a:avLst/>
              <a:gdLst>
                <a:gd name="connsiteX0" fmla="*/ 0 w 5046562"/>
                <a:gd name="connsiteY0" fmla="*/ 0 h 555585"/>
                <a:gd name="connsiteX1" fmla="*/ 868102 w 5046562"/>
                <a:gd name="connsiteY1" fmla="*/ 381964 h 555585"/>
                <a:gd name="connsiteX2" fmla="*/ 3055717 w 5046562"/>
                <a:gd name="connsiteY2" fmla="*/ 127321 h 555585"/>
                <a:gd name="connsiteX3" fmla="*/ 4629874 w 5046562"/>
                <a:gd name="connsiteY3" fmla="*/ 173620 h 555585"/>
                <a:gd name="connsiteX4" fmla="*/ 5046562 w 5046562"/>
                <a:gd name="connsiteY4" fmla="*/ 555585 h 555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46562" h="555585">
                  <a:moveTo>
                    <a:pt x="0" y="0"/>
                  </a:moveTo>
                  <a:cubicBezTo>
                    <a:pt x="179408" y="180372"/>
                    <a:pt x="358816" y="360744"/>
                    <a:pt x="868102" y="381964"/>
                  </a:cubicBezTo>
                  <a:cubicBezTo>
                    <a:pt x="1377388" y="403184"/>
                    <a:pt x="2428755" y="162045"/>
                    <a:pt x="3055717" y="127321"/>
                  </a:cubicBezTo>
                  <a:cubicBezTo>
                    <a:pt x="3682679" y="92597"/>
                    <a:pt x="4298067" y="102243"/>
                    <a:pt x="4629874" y="173620"/>
                  </a:cubicBezTo>
                  <a:cubicBezTo>
                    <a:pt x="4961681" y="244997"/>
                    <a:pt x="5004121" y="400291"/>
                    <a:pt x="5046562" y="555585"/>
                  </a:cubicBezTo>
                </a:path>
              </a:pathLst>
            </a:custGeom>
            <a:noFill/>
            <a:ln>
              <a:solidFill>
                <a:schemeClr val="tx1"/>
              </a:solidFill>
              <a:headEnd type="none" w="med" len="med"/>
              <a:tailEnd type="triangle" w="lg" len="lg"/>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0" name="テキスト ボックス 69"/>
            <p:cNvSpPr txBox="1"/>
            <p:nvPr/>
          </p:nvSpPr>
          <p:spPr>
            <a:xfrm>
              <a:off x="7669465" y="4862437"/>
              <a:ext cx="1461542" cy="369332"/>
            </a:xfrm>
            <a:prstGeom prst="rect">
              <a:avLst/>
            </a:prstGeom>
            <a:noFill/>
          </p:spPr>
          <p:txBody>
            <a:bodyPr wrap="square" rtlCol="0">
              <a:spAutoFit/>
            </a:bodyPr>
            <a:lstStyle/>
            <a:p>
              <a:r>
                <a:rPr kumimoji="1" lang="en-US" altLang="ja-JP" dirty="0"/>
                <a:t>After 10 min.</a:t>
              </a:r>
              <a:endParaRPr kumimoji="1" lang="ja-JP" altLang="en-US" dirty="0"/>
            </a:p>
          </p:txBody>
        </p:sp>
      </p:grpSp>
      <p:pic>
        <p:nvPicPr>
          <p:cNvPr id="61" name="図 7170">
            <a:extLst>
              <a:ext uri="{FF2B5EF4-FFF2-40B4-BE49-F238E27FC236}">
                <a16:creationId xmlns:a16="http://schemas.microsoft.com/office/drawing/2014/main" id="{3971F8F0-22A7-4664-A72E-B65E9CB0E4BD}"/>
              </a:ext>
            </a:extLst>
          </p:cNvPr>
          <p:cNvPicPr/>
          <p:nvPr/>
        </p:nvPicPr>
        <p:blipFill>
          <a:blip r:embed="rId4"/>
          <a:stretch>
            <a:fillRect/>
          </a:stretch>
        </p:blipFill>
        <p:spPr>
          <a:xfrm>
            <a:off x="5114378" y="1252878"/>
            <a:ext cx="3818176" cy="2202110"/>
          </a:xfrm>
          <a:prstGeom prst="rect">
            <a:avLst/>
          </a:prstGeom>
        </p:spPr>
      </p:pic>
    </p:spTree>
    <p:extLst>
      <p:ext uri="{BB962C8B-B14F-4D97-AF65-F5344CB8AC3E}">
        <p14:creationId xmlns:p14="http://schemas.microsoft.com/office/powerpoint/2010/main" val="2558973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44F22-51C5-45F6-92E4-37BC4416F94D}"/>
              </a:ext>
            </a:extLst>
          </p:cNvPr>
          <p:cNvSpPr>
            <a:spLocks noGrp="1"/>
          </p:cNvSpPr>
          <p:nvPr>
            <p:ph type="title"/>
          </p:nvPr>
        </p:nvSpPr>
        <p:spPr>
          <a:xfrm>
            <a:off x="539552" y="-171400"/>
            <a:ext cx="8229600" cy="1143000"/>
          </a:xfrm>
        </p:spPr>
        <p:txBody>
          <a:bodyPr/>
          <a:lstStyle/>
          <a:p>
            <a:r>
              <a:rPr lang="en-US" altLang="ja-JP" dirty="0"/>
              <a:t>CMP-SPAC</a:t>
            </a:r>
            <a:r>
              <a:rPr lang="ja-JP" altLang="en-US" dirty="0"/>
              <a:t> </a:t>
            </a:r>
            <a:r>
              <a:rPr lang="en-US" altLang="ja-JP" dirty="0"/>
              <a:t>analysis</a:t>
            </a:r>
            <a:endParaRPr lang="en-US" dirty="0"/>
          </a:p>
        </p:txBody>
      </p:sp>
      <p:sp>
        <p:nvSpPr>
          <p:cNvPr id="3" name="Slide Number Placeholder 2">
            <a:extLst>
              <a:ext uri="{FF2B5EF4-FFF2-40B4-BE49-F238E27FC236}">
                <a16:creationId xmlns:a16="http://schemas.microsoft.com/office/drawing/2014/main" id="{1D66C6E2-CB13-4139-9001-91E5CFA174B0}"/>
              </a:ext>
            </a:extLst>
          </p:cNvPr>
          <p:cNvSpPr>
            <a:spLocks noGrp="1"/>
          </p:cNvSpPr>
          <p:nvPr>
            <p:ph type="sldNum" sz="quarter" idx="12"/>
          </p:nvPr>
        </p:nvSpPr>
        <p:spPr/>
        <p:txBody>
          <a:bodyPr/>
          <a:lstStyle/>
          <a:p>
            <a:fld id="{FED6F832-19A8-44B2-8660-A8A4AD465983}" type="slidenum">
              <a:rPr kumimoji="1" lang="ja-JP" altLang="en-US" smtClean="0"/>
              <a:t>14</a:t>
            </a:fld>
            <a:endParaRPr kumimoji="1" lang="ja-JP" altLang="en-US"/>
          </a:p>
        </p:txBody>
      </p:sp>
      <p:sp>
        <p:nvSpPr>
          <p:cNvPr id="5" name="テキスト ボックス 25">
            <a:extLst>
              <a:ext uri="{FF2B5EF4-FFF2-40B4-BE49-F238E27FC236}">
                <a16:creationId xmlns:a16="http://schemas.microsoft.com/office/drawing/2014/main" id="{CC787F1F-6B64-4B67-8D45-EDA1481B16BD}"/>
              </a:ext>
            </a:extLst>
          </p:cNvPr>
          <p:cNvSpPr txBox="1"/>
          <p:nvPr/>
        </p:nvSpPr>
        <p:spPr>
          <a:xfrm>
            <a:off x="467543" y="884368"/>
            <a:ext cx="3499891"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en-US" altLang="ja-JP" dirty="0"/>
              <a:t>Ambient noise (passive data)</a:t>
            </a:r>
            <a:endParaRPr kumimoji="1" lang="ja-JP" altLang="en-US" dirty="0"/>
          </a:p>
        </p:txBody>
      </p:sp>
      <p:grpSp>
        <p:nvGrpSpPr>
          <p:cNvPr id="32" name="Group 31">
            <a:extLst>
              <a:ext uri="{FF2B5EF4-FFF2-40B4-BE49-F238E27FC236}">
                <a16:creationId xmlns:a16="http://schemas.microsoft.com/office/drawing/2014/main" id="{6C48F66A-8A5F-47C4-AB8A-8B1299A4FD38}"/>
              </a:ext>
            </a:extLst>
          </p:cNvPr>
          <p:cNvGrpSpPr/>
          <p:nvPr/>
        </p:nvGrpSpPr>
        <p:grpSpPr>
          <a:xfrm>
            <a:off x="467543" y="1253700"/>
            <a:ext cx="3499892" cy="690164"/>
            <a:chOff x="467543" y="1253700"/>
            <a:chExt cx="3499892" cy="690164"/>
          </a:xfrm>
        </p:grpSpPr>
        <p:sp>
          <p:nvSpPr>
            <p:cNvPr id="6" name="テキスト ボックス 26">
              <a:extLst>
                <a:ext uri="{FF2B5EF4-FFF2-40B4-BE49-F238E27FC236}">
                  <a16:creationId xmlns:a16="http://schemas.microsoft.com/office/drawing/2014/main" id="{C1F3395C-11B4-4376-9F96-3E7276F846A3}"/>
                </a:ext>
              </a:extLst>
            </p:cNvPr>
            <p:cNvSpPr txBox="1"/>
            <p:nvPr/>
          </p:nvSpPr>
          <p:spPr>
            <a:xfrm>
              <a:off x="467543" y="1574532"/>
              <a:ext cx="3499892"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kumimoji="1" lang="en-US" altLang="ja-JP" dirty="0"/>
                <a:t>Calculate SPAC for all possible pairs</a:t>
              </a:r>
              <a:endParaRPr kumimoji="1" lang="ja-JP" altLang="en-US" dirty="0"/>
            </a:p>
          </p:txBody>
        </p:sp>
        <p:cxnSp>
          <p:nvCxnSpPr>
            <p:cNvPr id="11" name="直線矢印コネクタ 32">
              <a:extLst>
                <a:ext uri="{FF2B5EF4-FFF2-40B4-BE49-F238E27FC236}">
                  <a16:creationId xmlns:a16="http://schemas.microsoft.com/office/drawing/2014/main" id="{BA5554E6-A410-45BD-A3BF-A93840496380}"/>
                </a:ext>
              </a:extLst>
            </p:cNvPr>
            <p:cNvCxnSpPr>
              <a:stCxn id="5" idx="2"/>
              <a:endCxn id="6" idx="0"/>
            </p:cNvCxnSpPr>
            <p:nvPr/>
          </p:nvCxnSpPr>
          <p:spPr>
            <a:xfrm>
              <a:off x="2217489" y="1253700"/>
              <a:ext cx="0" cy="32083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3" name="Group 32">
            <a:extLst>
              <a:ext uri="{FF2B5EF4-FFF2-40B4-BE49-F238E27FC236}">
                <a16:creationId xmlns:a16="http://schemas.microsoft.com/office/drawing/2014/main" id="{11D199DD-FD20-4C5B-86A5-00B46981FEFB}"/>
              </a:ext>
            </a:extLst>
          </p:cNvPr>
          <p:cNvGrpSpPr/>
          <p:nvPr/>
        </p:nvGrpSpPr>
        <p:grpSpPr>
          <a:xfrm>
            <a:off x="467544" y="1943864"/>
            <a:ext cx="3499890" cy="690164"/>
            <a:chOff x="467544" y="1943864"/>
            <a:chExt cx="3499890" cy="690164"/>
          </a:xfrm>
        </p:grpSpPr>
        <p:sp>
          <p:nvSpPr>
            <p:cNvPr id="7" name="テキスト ボックス 27">
              <a:extLst>
                <a:ext uri="{FF2B5EF4-FFF2-40B4-BE49-F238E27FC236}">
                  <a16:creationId xmlns:a16="http://schemas.microsoft.com/office/drawing/2014/main" id="{C56DBF5B-BC3B-4277-89A4-5FC9C2450DA0}"/>
                </a:ext>
              </a:extLst>
            </p:cNvPr>
            <p:cNvSpPr txBox="1"/>
            <p:nvPr/>
          </p:nvSpPr>
          <p:spPr>
            <a:xfrm>
              <a:off x="467544" y="2264696"/>
              <a:ext cx="3499890" cy="369332"/>
            </a:xfrm>
            <a:prstGeom prst="rect">
              <a:avLst/>
            </a:prstGeom>
          </p:spPr>
          <p:style>
            <a:lnRef idx="1">
              <a:schemeClr val="accent2"/>
            </a:lnRef>
            <a:fillRef idx="2">
              <a:schemeClr val="accent2"/>
            </a:fillRef>
            <a:effectRef idx="1">
              <a:schemeClr val="accent2"/>
            </a:effectRef>
            <a:fontRef idx="minor">
              <a:schemeClr val="dk1"/>
            </a:fontRef>
          </p:style>
          <p:txBody>
            <a:bodyPr wrap="square" rtlCol="0">
              <a:spAutoFit/>
            </a:bodyPr>
            <a:lstStyle/>
            <a:p>
              <a:pPr algn="ctr"/>
              <a:r>
                <a:rPr kumimoji="1" lang="en-US" altLang="ja-JP" dirty="0"/>
                <a:t>CMP sorting</a:t>
              </a:r>
              <a:endParaRPr kumimoji="1" lang="ja-JP" altLang="en-US" dirty="0"/>
            </a:p>
          </p:txBody>
        </p:sp>
        <p:cxnSp>
          <p:nvCxnSpPr>
            <p:cNvPr id="12" name="直線矢印コネクタ 33">
              <a:extLst>
                <a:ext uri="{FF2B5EF4-FFF2-40B4-BE49-F238E27FC236}">
                  <a16:creationId xmlns:a16="http://schemas.microsoft.com/office/drawing/2014/main" id="{909B83F6-7B42-4C63-B181-68B775AAEFA0}"/>
                </a:ext>
              </a:extLst>
            </p:cNvPr>
            <p:cNvCxnSpPr>
              <a:stCxn id="6" idx="2"/>
              <a:endCxn id="7" idx="0"/>
            </p:cNvCxnSpPr>
            <p:nvPr/>
          </p:nvCxnSpPr>
          <p:spPr>
            <a:xfrm>
              <a:off x="2217489" y="1943864"/>
              <a:ext cx="0" cy="32083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4" name="Group 33">
            <a:extLst>
              <a:ext uri="{FF2B5EF4-FFF2-40B4-BE49-F238E27FC236}">
                <a16:creationId xmlns:a16="http://schemas.microsoft.com/office/drawing/2014/main" id="{31F83880-AD62-45C6-90E5-5131130C836E}"/>
              </a:ext>
            </a:extLst>
          </p:cNvPr>
          <p:cNvGrpSpPr/>
          <p:nvPr/>
        </p:nvGrpSpPr>
        <p:grpSpPr>
          <a:xfrm>
            <a:off x="467544" y="2634028"/>
            <a:ext cx="3499890" cy="690164"/>
            <a:chOff x="467544" y="2634028"/>
            <a:chExt cx="3499890" cy="690164"/>
          </a:xfrm>
        </p:grpSpPr>
        <p:sp>
          <p:nvSpPr>
            <p:cNvPr id="8" name="テキスト ボックス 28">
              <a:extLst>
                <a:ext uri="{FF2B5EF4-FFF2-40B4-BE49-F238E27FC236}">
                  <a16:creationId xmlns:a16="http://schemas.microsoft.com/office/drawing/2014/main" id="{6C6C0F39-95A5-42B8-B942-4CC25419CE55}"/>
                </a:ext>
              </a:extLst>
            </p:cNvPr>
            <p:cNvSpPr txBox="1"/>
            <p:nvPr/>
          </p:nvSpPr>
          <p:spPr>
            <a:xfrm>
              <a:off x="467544" y="2954860"/>
              <a:ext cx="3499890"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kumimoji="1" lang="en-US" altLang="ja-JP" dirty="0"/>
                <a:t>CMP-SPAC gathers</a:t>
              </a:r>
              <a:endParaRPr kumimoji="1" lang="ja-JP" altLang="en-US" dirty="0"/>
            </a:p>
          </p:txBody>
        </p:sp>
        <p:cxnSp>
          <p:nvCxnSpPr>
            <p:cNvPr id="13" name="直線矢印コネクタ 34">
              <a:extLst>
                <a:ext uri="{FF2B5EF4-FFF2-40B4-BE49-F238E27FC236}">
                  <a16:creationId xmlns:a16="http://schemas.microsoft.com/office/drawing/2014/main" id="{DE0CAB48-9319-4E42-A874-8A9CACD1840E}"/>
                </a:ext>
              </a:extLst>
            </p:cNvPr>
            <p:cNvCxnSpPr>
              <a:stCxn id="7" idx="2"/>
              <a:endCxn id="8" idx="0"/>
            </p:cNvCxnSpPr>
            <p:nvPr/>
          </p:nvCxnSpPr>
          <p:spPr>
            <a:xfrm>
              <a:off x="2217489" y="2634028"/>
              <a:ext cx="0" cy="32083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6D2E2A81-EF10-4EB0-993C-FE793A336EA0}"/>
              </a:ext>
            </a:extLst>
          </p:cNvPr>
          <p:cNvGrpSpPr/>
          <p:nvPr/>
        </p:nvGrpSpPr>
        <p:grpSpPr>
          <a:xfrm>
            <a:off x="467544" y="3324192"/>
            <a:ext cx="3499890" cy="690164"/>
            <a:chOff x="467544" y="3324192"/>
            <a:chExt cx="3499890" cy="690164"/>
          </a:xfrm>
        </p:grpSpPr>
        <p:sp>
          <p:nvSpPr>
            <p:cNvPr id="9" name="テキスト ボックス 29">
              <a:extLst>
                <a:ext uri="{FF2B5EF4-FFF2-40B4-BE49-F238E27FC236}">
                  <a16:creationId xmlns:a16="http://schemas.microsoft.com/office/drawing/2014/main" id="{F075A2B9-9966-47A8-B387-074E5713EBB5}"/>
                </a:ext>
              </a:extLst>
            </p:cNvPr>
            <p:cNvSpPr txBox="1"/>
            <p:nvPr/>
          </p:nvSpPr>
          <p:spPr>
            <a:xfrm>
              <a:off x="467544" y="3645024"/>
              <a:ext cx="3499890" cy="369332"/>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algn="ctr"/>
              <a:r>
                <a:rPr kumimoji="1" lang="en-US" altLang="ja-JP" dirty="0"/>
                <a:t>Comparing with Bessel function</a:t>
              </a:r>
              <a:endParaRPr kumimoji="1" lang="ja-JP" altLang="en-US" dirty="0"/>
            </a:p>
          </p:txBody>
        </p:sp>
        <p:cxnSp>
          <p:nvCxnSpPr>
            <p:cNvPr id="14" name="直線矢印コネクタ 35">
              <a:extLst>
                <a:ext uri="{FF2B5EF4-FFF2-40B4-BE49-F238E27FC236}">
                  <a16:creationId xmlns:a16="http://schemas.microsoft.com/office/drawing/2014/main" id="{371AF430-8092-4BDB-ADB9-FBE66CF06A76}"/>
                </a:ext>
              </a:extLst>
            </p:cNvPr>
            <p:cNvCxnSpPr>
              <a:stCxn id="8" idx="2"/>
              <a:endCxn id="9" idx="0"/>
            </p:cNvCxnSpPr>
            <p:nvPr/>
          </p:nvCxnSpPr>
          <p:spPr>
            <a:xfrm>
              <a:off x="2217489" y="3324192"/>
              <a:ext cx="0" cy="320832"/>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8" name="Group 47">
            <a:extLst>
              <a:ext uri="{FF2B5EF4-FFF2-40B4-BE49-F238E27FC236}">
                <a16:creationId xmlns:a16="http://schemas.microsoft.com/office/drawing/2014/main" id="{C5A94E25-804A-4D2D-9A1B-9E96BB2DD1D5}"/>
              </a:ext>
            </a:extLst>
          </p:cNvPr>
          <p:cNvGrpSpPr/>
          <p:nvPr/>
        </p:nvGrpSpPr>
        <p:grpSpPr>
          <a:xfrm>
            <a:off x="467544" y="4014356"/>
            <a:ext cx="3486418" cy="690163"/>
            <a:chOff x="467544" y="4014356"/>
            <a:chExt cx="3486418" cy="690163"/>
          </a:xfrm>
        </p:grpSpPr>
        <p:sp>
          <p:nvSpPr>
            <p:cNvPr id="10" name="テキスト ボックス 30">
              <a:extLst>
                <a:ext uri="{FF2B5EF4-FFF2-40B4-BE49-F238E27FC236}">
                  <a16:creationId xmlns:a16="http://schemas.microsoft.com/office/drawing/2014/main" id="{2EE1FB96-AF7D-4724-9319-9DA36571F72C}"/>
                </a:ext>
              </a:extLst>
            </p:cNvPr>
            <p:cNvSpPr txBox="1"/>
            <p:nvPr/>
          </p:nvSpPr>
          <p:spPr>
            <a:xfrm>
              <a:off x="467544" y="4335187"/>
              <a:ext cx="348641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kumimoji="1" lang="en-US" altLang="ja-JP" dirty="0"/>
                <a:t>Phase velocity images</a:t>
              </a:r>
              <a:endParaRPr kumimoji="1" lang="ja-JP" altLang="en-US" dirty="0"/>
            </a:p>
          </p:txBody>
        </p:sp>
        <p:cxnSp>
          <p:nvCxnSpPr>
            <p:cNvPr id="15" name="直線矢印コネクタ 36">
              <a:extLst>
                <a:ext uri="{FF2B5EF4-FFF2-40B4-BE49-F238E27FC236}">
                  <a16:creationId xmlns:a16="http://schemas.microsoft.com/office/drawing/2014/main" id="{42B015D2-3E39-4E8A-81C3-28FD87365E8C}"/>
                </a:ext>
              </a:extLst>
            </p:cNvPr>
            <p:cNvCxnSpPr>
              <a:stCxn id="9" idx="2"/>
              <a:endCxn id="10" idx="0"/>
            </p:cNvCxnSpPr>
            <p:nvPr/>
          </p:nvCxnSpPr>
          <p:spPr>
            <a:xfrm flipH="1">
              <a:off x="2210753" y="4014356"/>
              <a:ext cx="6736" cy="32083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9" name="Group 48">
            <a:extLst>
              <a:ext uri="{FF2B5EF4-FFF2-40B4-BE49-F238E27FC236}">
                <a16:creationId xmlns:a16="http://schemas.microsoft.com/office/drawing/2014/main" id="{FF1BC409-87F6-463C-B43D-E353AFD0D2DD}"/>
              </a:ext>
            </a:extLst>
          </p:cNvPr>
          <p:cNvGrpSpPr/>
          <p:nvPr/>
        </p:nvGrpSpPr>
        <p:grpSpPr>
          <a:xfrm>
            <a:off x="456408" y="4693472"/>
            <a:ext cx="3486418" cy="692118"/>
            <a:chOff x="456408" y="4693472"/>
            <a:chExt cx="3486418" cy="692118"/>
          </a:xfrm>
        </p:grpSpPr>
        <p:sp>
          <p:nvSpPr>
            <p:cNvPr id="27" name="テキスト ボックス 30">
              <a:extLst>
                <a:ext uri="{FF2B5EF4-FFF2-40B4-BE49-F238E27FC236}">
                  <a16:creationId xmlns:a16="http://schemas.microsoft.com/office/drawing/2014/main" id="{E3F5A493-12C6-4B19-9DFB-354FA39CB4AF}"/>
                </a:ext>
              </a:extLst>
            </p:cNvPr>
            <p:cNvSpPr txBox="1"/>
            <p:nvPr/>
          </p:nvSpPr>
          <p:spPr>
            <a:xfrm>
              <a:off x="456408" y="5016258"/>
              <a:ext cx="3486418" cy="369332"/>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ctr"/>
              <a:r>
                <a:rPr kumimoji="1" lang="en-US" altLang="ja-JP" dirty="0"/>
                <a:t>Dispersion curves</a:t>
              </a:r>
              <a:endParaRPr kumimoji="1" lang="ja-JP" altLang="en-US" dirty="0"/>
            </a:p>
          </p:txBody>
        </p:sp>
        <p:cxnSp>
          <p:nvCxnSpPr>
            <p:cNvPr id="29" name="直線矢印コネクタ 36">
              <a:extLst>
                <a:ext uri="{FF2B5EF4-FFF2-40B4-BE49-F238E27FC236}">
                  <a16:creationId xmlns:a16="http://schemas.microsoft.com/office/drawing/2014/main" id="{F6C108BF-E018-4BEA-8399-274E37F4AEA8}"/>
                </a:ext>
              </a:extLst>
            </p:cNvPr>
            <p:cNvCxnSpPr/>
            <p:nvPr/>
          </p:nvCxnSpPr>
          <p:spPr>
            <a:xfrm flipH="1">
              <a:off x="2199617" y="4693472"/>
              <a:ext cx="6736" cy="32083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50" name="Group 49">
            <a:extLst>
              <a:ext uri="{FF2B5EF4-FFF2-40B4-BE49-F238E27FC236}">
                <a16:creationId xmlns:a16="http://schemas.microsoft.com/office/drawing/2014/main" id="{B3A0DDC9-CF6E-41BE-9491-A06C24456C34}"/>
              </a:ext>
            </a:extLst>
          </p:cNvPr>
          <p:cNvGrpSpPr/>
          <p:nvPr/>
        </p:nvGrpSpPr>
        <p:grpSpPr>
          <a:xfrm>
            <a:off x="456408" y="5381391"/>
            <a:ext cx="3486418" cy="650141"/>
            <a:chOff x="456408" y="5381391"/>
            <a:chExt cx="3486418" cy="650141"/>
          </a:xfrm>
        </p:grpSpPr>
        <p:sp>
          <p:nvSpPr>
            <p:cNvPr id="28" name="テキスト ボックス 30">
              <a:extLst>
                <a:ext uri="{FF2B5EF4-FFF2-40B4-BE49-F238E27FC236}">
                  <a16:creationId xmlns:a16="http://schemas.microsoft.com/office/drawing/2014/main" id="{15C693CC-2C1A-4A72-83AE-D8A5CB73A325}"/>
                </a:ext>
              </a:extLst>
            </p:cNvPr>
            <p:cNvSpPr txBox="1"/>
            <p:nvPr/>
          </p:nvSpPr>
          <p:spPr>
            <a:xfrm>
              <a:off x="456408" y="5662200"/>
              <a:ext cx="3486418" cy="369332"/>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en-US" altLang="ja-JP" dirty="0"/>
                <a:t>2</a:t>
              </a:r>
              <a:r>
                <a:rPr kumimoji="1" lang="en-US" altLang="ja-JP" dirty="0"/>
                <a:t>D S-wave velocity model</a:t>
              </a:r>
              <a:endParaRPr kumimoji="1" lang="ja-JP" altLang="en-US" dirty="0"/>
            </a:p>
          </p:txBody>
        </p:sp>
        <p:cxnSp>
          <p:nvCxnSpPr>
            <p:cNvPr id="30" name="直線矢印コネクタ 36">
              <a:extLst>
                <a:ext uri="{FF2B5EF4-FFF2-40B4-BE49-F238E27FC236}">
                  <a16:creationId xmlns:a16="http://schemas.microsoft.com/office/drawing/2014/main" id="{09B5D439-25B8-460F-BFCC-A035868ECB64}"/>
                </a:ext>
              </a:extLst>
            </p:cNvPr>
            <p:cNvCxnSpPr/>
            <p:nvPr/>
          </p:nvCxnSpPr>
          <p:spPr>
            <a:xfrm flipH="1">
              <a:off x="2202985" y="5381391"/>
              <a:ext cx="6736" cy="320831"/>
            </a:xfrm>
            <a:prstGeom prst="straightConnector1">
              <a:avLst/>
            </a:prstGeom>
            <a:ln w="38100">
              <a:solidFill>
                <a:srgbClr val="C0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9" name="Group 38">
            <a:extLst>
              <a:ext uri="{FF2B5EF4-FFF2-40B4-BE49-F238E27FC236}">
                <a16:creationId xmlns:a16="http://schemas.microsoft.com/office/drawing/2014/main" id="{079E754D-596C-49B8-9C22-F27165BB333D}"/>
              </a:ext>
            </a:extLst>
          </p:cNvPr>
          <p:cNvGrpSpPr/>
          <p:nvPr/>
        </p:nvGrpSpPr>
        <p:grpSpPr>
          <a:xfrm>
            <a:off x="4283968" y="692696"/>
            <a:ext cx="4485184" cy="1895031"/>
            <a:chOff x="4283968" y="692696"/>
            <a:chExt cx="4485184" cy="1895031"/>
          </a:xfrm>
        </p:grpSpPr>
        <p:pic>
          <p:nvPicPr>
            <p:cNvPr id="31" name="Picture 30">
              <a:extLst>
                <a:ext uri="{FF2B5EF4-FFF2-40B4-BE49-F238E27FC236}">
                  <a16:creationId xmlns:a16="http://schemas.microsoft.com/office/drawing/2014/main" id="{BA954AB8-2BA6-45EC-B6BD-EF104FE4D435}"/>
                </a:ext>
              </a:extLst>
            </p:cNvPr>
            <p:cNvPicPr>
              <a:picLocks noChangeAspect="1"/>
            </p:cNvPicPr>
            <p:nvPr/>
          </p:nvPicPr>
          <p:blipFill>
            <a:blip r:embed="rId3"/>
            <a:stretch>
              <a:fillRect/>
            </a:stretch>
          </p:blipFill>
          <p:spPr>
            <a:xfrm>
              <a:off x="4574236" y="854291"/>
              <a:ext cx="4194916" cy="1733436"/>
            </a:xfrm>
            <a:prstGeom prst="rect">
              <a:avLst/>
            </a:prstGeom>
          </p:spPr>
        </p:pic>
        <p:sp>
          <p:nvSpPr>
            <p:cNvPr id="36" name="TextBox 35">
              <a:extLst>
                <a:ext uri="{FF2B5EF4-FFF2-40B4-BE49-F238E27FC236}">
                  <a16:creationId xmlns:a16="http://schemas.microsoft.com/office/drawing/2014/main" id="{A67C7FCF-4AC1-4A58-843C-0C66240E627F}"/>
                </a:ext>
              </a:extLst>
            </p:cNvPr>
            <p:cNvSpPr txBox="1"/>
            <p:nvPr/>
          </p:nvSpPr>
          <p:spPr>
            <a:xfrm>
              <a:off x="4283968" y="692696"/>
              <a:ext cx="2520280" cy="369332"/>
            </a:xfrm>
            <a:prstGeom prst="rect">
              <a:avLst/>
            </a:prstGeom>
            <a:noFill/>
          </p:spPr>
          <p:txBody>
            <a:bodyPr wrap="square" rtlCol="0">
              <a:spAutoFit/>
            </a:bodyPr>
            <a:lstStyle/>
            <a:p>
              <a:r>
                <a:rPr lang="en-US" dirty="0"/>
                <a:t>Ambient noise block 1</a:t>
              </a:r>
            </a:p>
          </p:txBody>
        </p:sp>
      </p:grpSp>
      <p:grpSp>
        <p:nvGrpSpPr>
          <p:cNvPr id="41" name="Group 40">
            <a:extLst>
              <a:ext uri="{FF2B5EF4-FFF2-40B4-BE49-F238E27FC236}">
                <a16:creationId xmlns:a16="http://schemas.microsoft.com/office/drawing/2014/main" id="{FC5CD76A-FB17-4763-8BF0-09F4CE068130}"/>
              </a:ext>
            </a:extLst>
          </p:cNvPr>
          <p:cNvGrpSpPr/>
          <p:nvPr/>
        </p:nvGrpSpPr>
        <p:grpSpPr>
          <a:xfrm>
            <a:off x="4283968" y="2464557"/>
            <a:ext cx="4485184" cy="1870602"/>
            <a:chOff x="4283968" y="2464557"/>
            <a:chExt cx="4485184" cy="1870602"/>
          </a:xfrm>
        </p:grpSpPr>
        <p:pic>
          <p:nvPicPr>
            <p:cNvPr id="38" name="Picture 37">
              <a:extLst>
                <a:ext uri="{FF2B5EF4-FFF2-40B4-BE49-F238E27FC236}">
                  <a16:creationId xmlns:a16="http://schemas.microsoft.com/office/drawing/2014/main" id="{59C13E23-9681-46C6-8BC6-D6E2C8AFE76D}"/>
                </a:ext>
              </a:extLst>
            </p:cNvPr>
            <p:cNvPicPr>
              <a:picLocks noChangeAspect="1"/>
            </p:cNvPicPr>
            <p:nvPr/>
          </p:nvPicPr>
          <p:blipFill>
            <a:blip r:embed="rId3"/>
            <a:stretch>
              <a:fillRect/>
            </a:stretch>
          </p:blipFill>
          <p:spPr>
            <a:xfrm>
              <a:off x="4574236" y="2601723"/>
              <a:ext cx="4194916" cy="1733436"/>
            </a:xfrm>
            <a:prstGeom prst="rect">
              <a:avLst/>
            </a:prstGeom>
          </p:spPr>
        </p:pic>
        <p:sp>
          <p:nvSpPr>
            <p:cNvPr id="37" name="TextBox 36">
              <a:extLst>
                <a:ext uri="{FF2B5EF4-FFF2-40B4-BE49-F238E27FC236}">
                  <a16:creationId xmlns:a16="http://schemas.microsoft.com/office/drawing/2014/main" id="{0D10729E-2C6E-4676-8B8D-F9A86FBD0519}"/>
                </a:ext>
              </a:extLst>
            </p:cNvPr>
            <p:cNvSpPr txBox="1"/>
            <p:nvPr/>
          </p:nvSpPr>
          <p:spPr>
            <a:xfrm>
              <a:off x="4283968" y="2464557"/>
              <a:ext cx="2520280" cy="369332"/>
            </a:xfrm>
            <a:prstGeom prst="rect">
              <a:avLst/>
            </a:prstGeom>
            <a:noFill/>
          </p:spPr>
          <p:txBody>
            <a:bodyPr wrap="square" rtlCol="0">
              <a:spAutoFit/>
            </a:bodyPr>
            <a:lstStyle/>
            <a:p>
              <a:r>
                <a:rPr lang="en-US" dirty="0"/>
                <a:t>Ambient noise block 2</a:t>
              </a:r>
            </a:p>
          </p:txBody>
        </p:sp>
      </p:grpSp>
      <p:sp>
        <p:nvSpPr>
          <p:cNvPr id="42" name="Rectangle: Rounded Corners 41">
            <a:extLst>
              <a:ext uri="{FF2B5EF4-FFF2-40B4-BE49-F238E27FC236}">
                <a16:creationId xmlns:a16="http://schemas.microsoft.com/office/drawing/2014/main" id="{6BB6AC9B-9991-4880-8A40-39BBF80F2202}"/>
              </a:ext>
            </a:extLst>
          </p:cNvPr>
          <p:cNvSpPr/>
          <p:nvPr/>
        </p:nvSpPr>
        <p:spPr>
          <a:xfrm>
            <a:off x="6660232" y="1154033"/>
            <a:ext cx="576064" cy="2895380"/>
          </a:xfrm>
          <a:prstGeom prst="roundRect">
            <a:avLst/>
          </a:prstGeom>
          <a:noFill/>
          <a:ln w="28575">
            <a:solidFill>
              <a:srgbClr val="FF0066"/>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76BBDCD4-C777-4F54-BB5E-035F19F0AD04}"/>
              </a:ext>
            </a:extLst>
          </p:cNvPr>
          <p:cNvGrpSpPr/>
          <p:nvPr/>
        </p:nvGrpSpPr>
        <p:grpSpPr>
          <a:xfrm>
            <a:off x="4355976" y="4253666"/>
            <a:ext cx="4487420" cy="1915201"/>
            <a:chOff x="4355976" y="4253666"/>
            <a:chExt cx="4487420" cy="1915201"/>
          </a:xfrm>
        </p:grpSpPr>
        <p:pic>
          <p:nvPicPr>
            <p:cNvPr id="44" name="Picture 43">
              <a:extLst>
                <a:ext uri="{FF2B5EF4-FFF2-40B4-BE49-F238E27FC236}">
                  <a16:creationId xmlns:a16="http://schemas.microsoft.com/office/drawing/2014/main" id="{4D1CA129-319F-4DC1-8E67-0EF80C244623}"/>
                </a:ext>
              </a:extLst>
            </p:cNvPr>
            <p:cNvPicPr>
              <a:picLocks noChangeAspect="1"/>
            </p:cNvPicPr>
            <p:nvPr/>
          </p:nvPicPr>
          <p:blipFill>
            <a:blip r:embed="rId4"/>
            <a:stretch>
              <a:fillRect/>
            </a:stretch>
          </p:blipFill>
          <p:spPr>
            <a:xfrm>
              <a:off x="4574236" y="4407662"/>
              <a:ext cx="4269160" cy="1761205"/>
            </a:xfrm>
            <a:prstGeom prst="rect">
              <a:avLst/>
            </a:prstGeom>
          </p:spPr>
        </p:pic>
        <p:sp>
          <p:nvSpPr>
            <p:cNvPr id="43" name="Arrow: Down 42">
              <a:extLst>
                <a:ext uri="{FF2B5EF4-FFF2-40B4-BE49-F238E27FC236}">
                  <a16:creationId xmlns:a16="http://schemas.microsoft.com/office/drawing/2014/main" id="{21F00E33-2647-4522-9743-2AEDFA416C18}"/>
                </a:ext>
              </a:extLst>
            </p:cNvPr>
            <p:cNvSpPr/>
            <p:nvPr/>
          </p:nvSpPr>
          <p:spPr>
            <a:xfrm>
              <a:off x="6748941" y="4253666"/>
              <a:ext cx="576064" cy="472384"/>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45" name="TextBox 44">
              <a:extLst>
                <a:ext uri="{FF2B5EF4-FFF2-40B4-BE49-F238E27FC236}">
                  <a16:creationId xmlns:a16="http://schemas.microsoft.com/office/drawing/2014/main" id="{74DE12AC-2C23-4903-91D2-207BBF7A2CA1}"/>
                </a:ext>
              </a:extLst>
            </p:cNvPr>
            <p:cNvSpPr txBox="1"/>
            <p:nvPr/>
          </p:nvSpPr>
          <p:spPr>
            <a:xfrm>
              <a:off x="4355976" y="4489858"/>
              <a:ext cx="1962501" cy="369332"/>
            </a:xfrm>
            <a:prstGeom prst="rect">
              <a:avLst/>
            </a:prstGeom>
            <a:noFill/>
          </p:spPr>
          <p:txBody>
            <a:bodyPr wrap="square" rtlCol="0">
              <a:spAutoFit/>
            </a:bodyPr>
            <a:lstStyle/>
            <a:p>
              <a:r>
                <a:rPr lang="en-US" dirty="0"/>
                <a:t>CMP-SPAC gather</a:t>
              </a:r>
            </a:p>
          </p:txBody>
        </p:sp>
      </p:grpSp>
    </p:spTree>
    <p:extLst>
      <p:ext uri="{BB962C8B-B14F-4D97-AF65-F5344CB8AC3E}">
        <p14:creationId xmlns:p14="http://schemas.microsoft.com/office/powerpoint/2010/main" val="42231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6"/>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7"/>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0"/>
            <a:ext cx="8229600" cy="1143000"/>
          </a:xfrm>
        </p:spPr>
        <p:txBody>
          <a:bodyPr/>
          <a:lstStyle/>
          <a:p>
            <a:r>
              <a:rPr lang="en-US" altLang="ja-JP" dirty="0"/>
              <a:t>2D MAM : Industrial Canal</a:t>
            </a:r>
            <a:endParaRPr kumimoji="1" lang="ja-JP" altLang="en-US" dirty="0"/>
          </a:p>
        </p:txBody>
      </p:sp>
      <p:grpSp>
        <p:nvGrpSpPr>
          <p:cNvPr id="5" name="Group 4">
            <a:extLst>
              <a:ext uri="{FF2B5EF4-FFF2-40B4-BE49-F238E27FC236}">
                <a16:creationId xmlns:a16="http://schemas.microsoft.com/office/drawing/2014/main" id="{0C0ECFE2-D8F1-4CA1-9559-A0404F4A2258}"/>
              </a:ext>
            </a:extLst>
          </p:cNvPr>
          <p:cNvGrpSpPr/>
          <p:nvPr/>
        </p:nvGrpSpPr>
        <p:grpSpPr>
          <a:xfrm>
            <a:off x="689632" y="908720"/>
            <a:ext cx="7764735" cy="5382344"/>
            <a:chOff x="557251" y="1143000"/>
            <a:chExt cx="7764735" cy="5382344"/>
          </a:xfrm>
        </p:grpSpPr>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4083" b="2111"/>
            <a:stretch/>
          </p:blipFill>
          <p:spPr bwMode="auto">
            <a:xfrm>
              <a:off x="557251" y="1143000"/>
              <a:ext cx="7764735" cy="53823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直線コネクタ 3"/>
            <p:cNvCxnSpPr/>
            <p:nvPr/>
          </p:nvCxnSpPr>
          <p:spPr>
            <a:xfrm flipH="1">
              <a:off x="3923928" y="1772816"/>
              <a:ext cx="1296144" cy="4536504"/>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DF9BCFE-14FA-41A7-A717-89DCCC73B14D}"/>
                </a:ext>
              </a:extLst>
            </p:cNvPr>
            <p:cNvSpPr txBox="1"/>
            <p:nvPr/>
          </p:nvSpPr>
          <p:spPr>
            <a:xfrm>
              <a:off x="4572000" y="1588150"/>
              <a:ext cx="576064" cy="369332"/>
            </a:xfrm>
            <a:prstGeom prst="rect">
              <a:avLst/>
            </a:prstGeom>
            <a:noFill/>
          </p:spPr>
          <p:txBody>
            <a:bodyPr wrap="square" rtlCol="0">
              <a:spAutoFit/>
            </a:bodyPr>
            <a:lstStyle/>
            <a:p>
              <a:r>
                <a:rPr lang="en-US" dirty="0">
                  <a:solidFill>
                    <a:srgbClr val="FFFF00"/>
                  </a:solidFill>
                </a:rPr>
                <a:t>0 m</a:t>
              </a:r>
            </a:p>
          </p:txBody>
        </p:sp>
        <p:sp>
          <p:nvSpPr>
            <p:cNvPr id="6" name="TextBox 5">
              <a:extLst>
                <a:ext uri="{FF2B5EF4-FFF2-40B4-BE49-F238E27FC236}">
                  <a16:creationId xmlns:a16="http://schemas.microsoft.com/office/drawing/2014/main" id="{0B4E15FA-6090-4478-A331-D43A9A4AC39E}"/>
                </a:ext>
              </a:extLst>
            </p:cNvPr>
            <p:cNvSpPr txBox="1"/>
            <p:nvPr/>
          </p:nvSpPr>
          <p:spPr>
            <a:xfrm>
              <a:off x="2987824" y="5980823"/>
              <a:ext cx="936104" cy="369332"/>
            </a:xfrm>
            <a:prstGeom prst="rect">
              <a:avLst/>
            </a:prstGeom>
            <a:noFill/>
          </p:spPr>
          <p:txBody>
            <a:bodyPr wrap="square" rtlCol="0">
              <a:spAutoFit/>
            </a:bodyPr>
            <a:lstStyle/>
            <a:p>
              <a:r>
                <a:rPr lang="en-US" dirty="0">
                  <a:solidFill>
                    <a:srgbClr val="FFFF00"/>
                  </a:solidFill>
                </a:rPr>
                <a:t>1100 m</a:t>
              </a:r>
            </a:p>
          </p:txBody>
        </p:sp>
      </p:grpSp>
    </p:spTree>
    <p:extLst>
      <p:ext uri="{BB962C8B-B14F-4D97-AF65-F5344CB8AC3E}">
        <p14:creationId xmlns:p14="http://schemas.microsoft.com/office/powerpoint/2010/main" val="17336578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E42A2-40D1-4D91-9F03-8A17BB0562FC}"/>
              </a:ext>
            </a:extLst>
          </p:cNvPr>
          <p:cNvSpPr>
            <a:spLocks noGrp="1"/>
          </p:cNvSpPr>
          <p:nvPr>
            <p:ph type="title"/>
          </p:nvPr>
        </p:nvSpPr>
        <p:spPr>
          <a:xfrm>
            <a:off x="0" y="11204"/>
            <a:ext cx="9143999" cy="1143000"/>
          </a:xfrm>
        </p:spPr>
        <p:txBody>
          <a:bodyPr>
            <a:normAutofit fontScale="90000"/>
          </a:bodyPr>
          <a:lstStyle/>
          <a:p>
            <a:r>
              <a:rPr lang="en-US" altLang="ja-JP" dirty="0"/>
              <a:t>2D MAM : Example of CMP-SPAC</a:t>
            </a:r>
            <a:br>
              <a:rPr lang="en-US" altLang="ja-JP" dirty="0"/>
            </a:br>
            <a:r>
              <a:rPr lang="ja-JP" altLang="en-US" dirty="0"/>
              <a:t>（</a:t>
            </a:r>
            <a:r>
              <a:rPr lang="en-US" altLang="ja-JP" dirty="0"/>
              <a:t>Industrial Canal</a:t>
            </a:r>
            <a:r>
              <a:rPr lang="ja-JP" altLang="en-US" dirty="0"/>
              <a:t>）</a:t>
            </a:r>
            <a:r>
              <a:rPr lang="en-US" dirty="0"/>
              <a:t>  </a:t>
            </a:r>
          </a:p>
        </p:txBody>
      </p:sp>
      <p:grpSp>
        <p:nvGrpSpPr>
          <p:cNvPr id="17" name="Group 16">
            <a:extLst>
              <a:ext uri="{FF2B5EF4-FFF2-40B4-BE49-F238E27FC236}">
                <a16:creationId xmlns:a16="http://schemas.microsoft.com/office/drawing/2014/main" id="{3AC5783F-3338-4C20-85D5-324686A723DA}"/>
              </a:ext>
            </a:extLst>
          </p:cNvPr>
          <p:cNvGrpSpPr/>
          <p:nvPr/>
        </p:nvGrpSpPr>
        <p:grpSpPr>
          <a:xfrm>
            <a:off x="70212" y="1475246"/>
            <a:ext cx="4274823" cy="4668577"/>
            <a:chOff x="70212" y="1475246"/>
            <a:chExt cx="4274823" cy="4668577"/>
          </a:xfrm>
        </p:grpSpPr>
        <p:grpSp>
          <p:nvGrpSpPr>
            <p:cNvPr id="16" name="Group 15">
              <a:extLst>
                <a:ext uri="{FF2B5EF4-FFF2-40B4-BE49-F238E27FC236}">
                  <a16:creationId xmlns:a16="http://schemas.microsoft.com/office/drawing/2014/main" id="{A1488A2C-E9D7-4F9F-BCF7-312B23A5182B}"/>
                </a:ext>
              </a:extLst>
            </p:cNvPr>
            <p:cNvGrpSpPr/>
            <p:nvPr/>
          </p:nvGrpSpPr>
          <p:grpSpPr>
            <a:xfrm>
              <a:off x="70212" y="1475246"/>
              <a:ext cx="4274823" cy="4668577"/>
              <a:chOff x="70212" y="1475246"/>
              <a:chExt cx="4274823" cy="4668577"/>
            </a:xfrm>
          </p:grpSpPr>
          <p:pic>
            <p:nvPicPr>
              <p:cNvPr id="6" name="Picture 5">
                <a:extLst>
                  <a:ext uri="{FF2B5EF4-FFF2-40B4-BE49-F238E27FC236}">
                    <a16:creationId xmlns:a16="http://schemas.microsoft.com/office/drawing/2014/main" id="{E7B4745E-6441-4994-83E5-70B4C79D009E}"/>
                  </a:ext>
                </a:extLst>
              </p:cNvPr>
              <p:cNvPicPr>
                <a:picLocks noChangeAspect="1"/>
              </p:cNvPicPr>
              <p:nvPr/>
            </p:nvPicPr>
            <p:blipFill rotWithShape="1">
              <a:blip r:embed="rId3"/>
              <a:srcRect l="7928"/>
              <a:stretch/>
            </p:blipFill>
            <p:spPr>
              <a:xfrm>
                <a:off x="374251" y="1628800"/>
                <a:ext cx="3970784" cy="4515023"/>
              </a:xfrm>
              <a:prstGeom prst="rect">
                <a:avLst/>
              </a:prstGeom>
            </p:spPr>
          </p:pic>
          <p:sp>
            <p:nvSpPr>
              <p:cNvPr id="9" name="TextBox 8">
                <a:extLst>
                  <a:ext uri="{FF2B5EF4-FFF2-40B4-BE49-F238E27FC236}">
                    <a16:creationId xmlns:a16="http://schemas.microsoft.com/office/drawing/2014/main" id="{DF9F58D1-1592-497A-9852-1C4D6A2E47BD}"/>
                  </a:ext>
                </a:extLst>
              </p:cNvPr>
              <p:cNvSpPr txBox="1"/>
              <p:nvPr/>
            </p:nvSpPr>
            <p:spPr>
              <a:xfrm rot="16200000">
                <a:off x="-660611" y="3610404"/>
                <a:ext cx="1800200" cy="338554"/>
              </a:xfrm>
              <a:prstGeom prst="rect">
                <a:avLst/>
              </a:prstGeom>
              <a:noFill/>
            </p:spPr>
            <p:txBody>
              <a:bodyPr wrap="square" rtlCol="0">
                <a:spAutoFit/>
              </a:bodyPr>
              <a:lstStyle/>
              <a:p>
                <a:r>
                  <a:rPr lang="en-US" sz="1600" dirty="0"/>
                  <a:t>Distance  (m)</a:t>
                </a:r>
              </a:p>
            </p:txBody>
          </p:sp>
          <p:sp>
            <p:nvSpPr>
              <p:cNvPr id="10" name="TextBox 9">
                <a:extLst>
                  <a:ext uri="{FF2B5EF4-FFF2-40B4-BE49-F238E27FC236}">
                    <a16:creationId xmlns:a16="http://schemas.microsoft.com/office/drawing/2014/main" id="{277CFABD-AF33-439F-AB29-A661E6E61BEC}"/>
                  </a:ext>
                </a:extLst>
              </p:cNvPr>
              <p:cNvSpPr txBox="1"/>
              <p:nvPr/>
            </p:nvSpPr>
            <p:spPr>
              <a:xfrm>
                <a:off x="1612613" y="1475246"/>
                <a:ext cx="1800200" cy="338554"/>
              </a:xfrm>
              <a:prstGeom prst="rect">
                <a:avLst/>
              </a:prstGeom>
              <a:solidFill>
                <a:schemeClr val="bg1"/>
              </a:solidFill>
            </p:spPr>
            <p:txBody>
              <a:bodyPr wrap="square" rtlCol="0">
                <a:spAutoFit/>
              </a:bodyPr>
              <a:lstStyle/>
              <a:p>
                <a:pPr algn="ctr"/>
                <a:r>
                  <a:rPr lang="en-US" sz="1600" dirty="0"/>
                  <a:t>Frequency (Hz)</a:t>
                </a:r>
              </a:p>
            </p:txBody>
          </p:sp>
        </p:grpSp>
        <p:sp>
          <p:nvSpPr>
            <p:cNvPr id="7" name="Rectangle 6">
              <a:extLst>
                <a:ext uri="{FF2B5EF4-FFF2-40B4-BE49-F238E27FC236}">
                  <a16:creationId xmlns:a16="http://schemas.microsoft.com/office/drawing/2014/main" id="{04C839FF-3911-4AFF-BDB4-7E90C4C4CC1E}"/>
                </a:ext>
              </a:extLst>
            </p:cNvPr>
            <p:cNvSpPr/>
            <p:nvPr/>
          </p:nvSpPr>
          <p:spPr>
            <a:xfrm>
              <a:off x="194817" y="1594975"/>
              <a:ext cx="1273780" cy="2060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B7918B4C-CF26-418F-AF3B-5A9F5BD51B85}"/>
              </a:ext>
            </a:extLst>
          </p:cNvPr>
          <p:cNvSpPr txBox="1"/>
          <p:nvPr/>
        </p:nvSpPr>
        <p:spPr>
          <a:xfrm>
            <a:off x="162543" y="1085050"/>
            <a:ext cx="4043349" cy="523220"/>
          </a:xfrm>
          <a:prstGeom prst="rect">
            <a:avLst/>
          </a:prstGeom>
          <a:noFill/>
        </p:spPr>
        <p:txBody>
          <a:bodyPr wrap="square" rtlCol="0">
            <a:spAutoFit/>
          </a:bodyPr>
          <a:lstStyle/>
          <a:p>
            <a:r>
              <a:rPr lang="en-US" sz="2800" dirty="0"/>
              <a:t>Spatial</a:t>
            </a:r>
            <a:r>
              <a:rPr lang="ja-JP" altLang="en-US" sz="2800" dirty="0"/>
              <a:t> </a:t>
            </a:r>
            <a:r>
              <a:rPr lang="en-US" altLang="ja-JP" sz="2800" dirty="0"/>
              <a:t>auto-correlation</a:t>
            </a:r>
            <a:endParaRPr lang="en-US" sz="2800" dirty="0"/>
          </a:p>
        </p:txBody>
      </p:sp>
      <p:grpSp>
        <p:nvGrpSpPr>
          <p:cNvPr id="18" name="Group 17">
            <a:extLst>
              <a:ext uri="{FF2B5EF4-FFF2-40B4-BE49-F238E27FC236}">
                <a16:creationId xmlns:a16="http://schemas.microsoft.com/office/drawing/2014/main" id="{37213EBD-4ABD-474C-A9CC-81B9FDAB27B1}"/>
              </a:ext>
            </a:extLst>
          </p:cNvPr>
          <p:cNvGrpSpPr/>
          <p:nvPr/>
        </p:nvGrpSpPr>
        <p:grpSpPr>
          <a:xfrm>
            <a:off x="4585790" y="1071755"/>
            <a:ext cx="4432597" cy="4987171"/>
            <a:chOff x="4585790" y="1071755"/>
            <a:chExt cx="4432597" cy="4987171"/>
          </a:xfrm>
        </p:grpSpPr>
        <p:grpSp>
          <p:nvGrpSpPr>
            <p:cNvPr id="15" name="Group 14">
              <a:extLst>
                <a:ext uri="{FF2B5EF4-FFF2-40B4-BE49-F238E27FC236}">
                  <a16:creationId xmlns:a16="http://schemas.microsoft.com/office/drawing/2014/main" id="{657BBECA-4119-4723-8C04-F87139D2E7BD}"/>
                </a:ext>
              </a:extLst>
            </p:cNvPr>
            <p:cNvGrpSpPr/>
            <p:nvPr/>
          </p:nvGrpSpPr>
          <p:grpSpPr>
            <a:xfrm>
              <a:off x="4585790" y="1475246"/>
              <a:ext cx="4432597" cy="4583680"/>
              <a:chOff x="4585790" y="1475246"/>
              <a:chExt cx="4432597" cy="4583680"/>
            </a:xfrm>
          </p:grpSpPr>
          <p:sp>
            <p:nvSpPr>
              <p:cNvPr id="8" name="TextBox 7">
                <a:extLst>
                  <a:ext uri="{FF2B5EF4-FFF2-40B4-BE49-F238E27FC236}">
                    <a16:creationId xmlns:a16="http://schemas.microsoft.com/office/drawing/2014/main" id="{87249702-5712-404F-A3B6-B5B91B847863}"/>
                  </a:ext>
                </a:extLst>
              </p:cNvPr>
              <p:cNvSpPr txBox="1"/>
              <p:nvPr/>
            </p:nvSpPr>
            <p:spPr>
              <a:xfrm rot="16200000">
                <a:off x="3927483" y="3727775"/>
                <a:ext cx="1800200" cy="338554"/>
              </a:xfrm>
              <a:prstGeom prst="rect">
                <a:avLst/>
              </a:prstGeom>
              <a:noFill/>
            </p:spPr>
            <p:txBody>
              <a:bodyPr wrap="square" rtlCol="0">
                <a:spAutoFit/>
              </a:bodyPr>
              <a:lstStyle/>
              <a:p>
                <a:r>
                  <a:rPr lang="en-US" sz="1600" dirty="0"/>
                  <a:t>Frequency (Hz)</a:t>
                </a:r>
              </a:p>
            </p:txBody>
          </p:sp>
          <p:grpSp>
            <p:nvGrpSpPr>
              <p:cNvPr id="14" name="Group 13">
                <a:extLst>
                  <a:ext uri="{FF2B5EF4-FFF2-40B4-BE49-F238E27FC236}">
                    <a16:creationId xmlns:a16="http://schemas.microsoft.com/office/drawing/2014/main" id="{CAFB3743-7C74-4F9E-8154-FF5482C119AB}"/>
                  </a:ext>
                </a:extLst>
              </p:cNvPr>
              <p:cNvGrpSpPr/>
              <p:nvPr/>
            </p:nvGrpSpPr>
            <p:grpSpPr>
              <a:xfrm>
                <a:off x="4585790" y="1475246"/>
                <a:ext cx="4432597" cy="4583680"/>
                <a:chOff x="4489051" y="1496271"/>
                <a:chExt cx="4432597" cy="4583680"/>
              </a:xfrm>
            </p:grpSpPr>
            <p:grpSp>
              <p:nvGrpSpPr>
                <p:cNvPr id="5" name="Group 4">
                  <a:extLst>
                    <a:ext uri="{FF2B5EF4-FFF2-40B4-BE49-F238E27FC236}">
                      <a16:creationId xmlns:a16="http://schemas.microsoft.com/office/drawing/2014/main" id="{1FB30E70-46C0-4188-AB2E-7CB37C1778F9}"/>
                    </a:ext>
                  </a:extLst>
                </p:cNvPr>
                <p:cNvGrpSpPr/>
                <p:nvPr/>
              </p:nvGrpSpPr>
              <p:grpSpPr>
                <a:xfrm>
                  <a:off x="4489051" y="1628800"/>
                  <a:ext cx="4432597" cy="4451151"/>
                  <a:chOff x="3635896" y="1700808"/>
                  <a:chExt cx="5219675" cy="4667175"/>
                </a:xfrm>
              </p:grpSpPr>
              <p:pic>
                <p:nvPicPr>
                  <p:cNvPr id="3" name="Picture 2">
                    <a:extLst>
                      <a:ext uri="{FF2B5EF4-FFF2-40B4-BE49-F238E27FC236}">
                        <a16:creationId xmlns:a16="http://schemas.microsoft.com/office/drawing/2014/main" id="{25D75A2D-31ED-4B94-9F32-78964AD9DBAC}"/>
                      </a:ext>
                    </a:extLst>
                  </p:cNvPr>
                  <p:cNvPicPr>
                    <a:picLocks noChangeAspect="1"/>
                  </p:cNvPicPr>
                  <p:nvPr/>
                </p:nvPicPr>
                <p:blipFill rotWithShape="1">
                  <a:blip r:embed="rId4"/>
                  <a:srcRect l="8890"/>
                  <a:stretch/>
                </p:blipFill>
                <p:spPr>
                  <a:xfrm>
                    <a:off x="4099954" y="1700808"/>
                    <a:ext cx="4755617" cy="4667175"/>
                  </a:xfrm>
                  <a:prstGeom prst="rect">
                    <a:avLst/>
                  </a:prstGeom>
                </p:spPr>
              </p:pic>
              <p:sp>
                <p:nvSpPr>
                  <p:cNvPr id="4" name="Rectangle 3">
                    <a:extLst>
                      <a:ext uri="{FF2B5EF4-FFF2-40B4-BE49-F238E27FC236}">
                        <a16:creationId xmlns:a16="http://schemas.microsoft.com/office/drawing/2014/main" id="{8F3B4D3E-3211-4AD6-9AD5-D210714A4C83}"/>
                      </a:ext>
                    </a:extLst>
                  </p:cNvPr>
                  <p:cNvSpPr/>
                  <p:nvPr/>
                </p:nvSpPr>
                <p:spPr>
                  <a:xfrm>
                    <a:off x="3635896" y="1700808"/>
                    <a:ext cx="1368152"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TextBox 10">
                  <a:extLst>
                    <a:ext uri="{FF2B5EF4-FFF2-40B4-BE49-F238E27FC236}">
                      <a16:creationId xmlns:a16="http://schemas.microsoft.com/office/drawing/2014/main" id="{A08EDA5F-2B51-4068-A080-C9C2703E0AB2}"/>
                    </a:ext>
                  </a:extLst>
                </p:cNvPr>
                <p:cNvSpPr txBox="1"/>
                <p:nvPr/>
              </p:nvSpPr>
              <p:spPr>
                <a:xfrm>
                  <a:off x="6079068" y="1496271"/>
                  <a:ext cx="2202784" cy="338554"/>
                </a:xfrm>
                <a:prstGeom prst="rect">
                  <a:avLst/>
                </a:prstGeom>
                <a:solidFill>
                  <a:schemeClr val="bg1"/>
                </a:solidFill>
              </p:spPr>
              <p:txBody>
                <a:bodyPr wrap="square" rtlCol="0">
                  <a:spAutoFit/>
                </a:bodyPr>
                <a:lstStyle/>
                <a:p>
                  <a:pPr algn="ctr"/>
                  <a:r>
                    <a:rPr lang="en-US" sz="1600" dirty="0"/>
                    <a:t>Phase velocity (m/sec)</a:t>
                  </a:r>
                </a:p>
              </p:txBody>
            </p:sp>
          </p:grpSp>
        </p:grpSp>
        <p:sp>
          <p:nvSpPr>
            <p:cNvPr id="13" name="TextBox 12">
              <a:extLst>
                <a:ext uri="{FF2B5EF4-FFF2-40B4-BE49-F238E27FC236}">
                  <a16:creationId xmlns:a16="http://schemas.microsoft.com/office/drawing/2014/main" id="{931A3506-3157-4575-B2AF-C0A067198DB3}"/>
                </a:ext>
              </a:extLst>
            </p:cNvPr>
            <p:cNvSpPr txBox="1"/>
            <p:nvPr/>
          </p:nvSpPr>
          <p:spPr>
            <a:xfrm>
              <a:off x="4620586" y="1071755"/>
              <a:ext cx="3970783" cy="523220"/>
            </a:xfrm>
            <a:prstGeom prst="rect">
              <a:avLst/>
            </a:prstGeom>
            <a:noFill/>
          </p:spPr>
          <p:txBody>
            <a:bodyPr wrap="square" rtlCol="0">
              <a:spAutoFit/>
            </a:bodyPr>
            <a:lstStyle/>
            <a:p>
              <a:r>
                <a:rPr lang="en-US" sz="2800" dirty="0"/>
                <a:t>Dispersion</a:t>
              </a:r>
              <a:r>
                <a:rPr lang="ja-JP" altLang="en-US" sz="2800" dirty="0"/>
                <a:t> </a:t>
              </a:r>
              <a:r>
                <a:rPr lang="en-US" altLang="ja-JP" sz="2800" dirty="0"/>
                <a:t>curve</a:t>
              </a:r>
              <a:endParaRPr lang="en-US" sz="2800" dirty="0"/>
            </a:p>
          </p:txBody>
        </p:sp>
      </p:grpSp>
    </p:spTree>
    <p:extLst>
      <p:ext uri="{BB962C8B-B14F-4D97-AF65-F5344CB8AC3E}">
        <p14:creationId xmlns:p14="http://schemas.microsoft.com/office/powerpoint/2010/main" val="2150951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EBAFED9-CFD9-4C5E-BE73-7DAE29ACAA41}"/>
              </a:ext>
            </a:extLst>
          </p:cNvPr>
          <p:cNvPicPr>
            <a:picLocks noChangeAspect="1"/>
          </p:cNvPicPr>
          <p:nvPr/>
        </p:nvPicPr>
        <p:blipFill>
          <a:blip r:embed="rId3"/>
          <a:stretch>
            <a:fillRect/>
          </a:stretch>
        </p:blipFill>
        <p:spPr>
          <a:xfrm>
            <a:off x="1349694" y="1052736"/>
            <a:ext cx="6444612" cy="5181129"/>
          </a:xfrm>
          <a:prstGeom prst="rect">
            <a:avLst/>
          </a:prstGeom>
        </p:spPr>
      </p:pic>
      <p:sp>
        <p:nvSpPr>
          <p:cNvPr id="2" name="Title 1">
            <a:extLst>
              <a:ext uri="{FF2B5EF4-FFF2-40B4-BE49-F238E27FC236}">
                <a16:creationId xmlns:a16="http://schemas.microsoft.com/office/drawing/2014/main" id="{0BFF1169-8F98-4AEE-94F6-9F7C7AB86983}"/>
              </a:ext>
            </a:extLst>
          </p:cNvPr>
          <p:cNvSpPr>
            <a:spLocks noGrp="1"/>
          </p:cNvSpPr>
          <p:nvPr>
            <p:ph type="title"/>
          </p:nvPr>
        </p:nvSpPr>
        <p:spPr>
          <a:xfrm>
            <a:off x="457200" y="10277"/>
            <a:ext cx="8229600" cy="1143000"/>
          </a:xfrm>
        </p:spPr>
        <p:txBody>
          <a:bodyPr>
            <a:normAutofit fontScale="90000"/>
          </a:bodyPr>
          <a:lstStyle/>
          <a:p>
            <a:r>
              <a:rPr lang="en-US" altLang="ja-JP" dirty="0"/>
              <a:t>2D MAM : Comparison of dispersion curves</a:t>
            </a:r>
            <a:r>
              <a:rPr lang="ja-JP" altLang="en-US" dirty="0"/>
              <a:t>（</a:t>
            </a:r>
            <a:r>
              <a:rPr lang="en-US" altLang="ja-JP" dirty="0"/>
              <a:t>Industrial Canal</a:t>
            </a:r>
            <a:r>
              <a:rPr lang="ja-JP" altLang="en-US" dirty="0"/>
              <a:t>）</a:t>
            </a:r>
            <a:endParaRPr lang="en-US" dirty="0"/>
          </a:p>
        </p:txBody>
      </p:sp>
    </p:spTree>
    <p:extLst>
      <p:ext uri="{BB962C8B-B14F-4D97-AF65-F5344CB8AC3E}">
        <p14:creationId xmlns:p14="http://schemas.microsoft.com/office/powerpoint/2010/main" val="3926842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759E3CD-317D-425D-A9DA-47F8F96178E6}"/>
              </a:ext>
            </a:extLst>
          </p:cNvPr>
          <p:cNvPicPr>
            <a:picLocks noChangeAspect="1"/>
          </p:cNvPicPr>
          <p:nvPr/>
        </p:nvPicPr>
        <p:blipFill>
          <a:blip r:embed="rId3"/>
          <a:stretch>
            <a:fillRect/>
          </a:stretch>
        </p:blipFill>
        <p:spPr>
          <a:xfrm>
            <a:off x="971600" y="620688"/>
            <a:ext cx="6427441" cy="3422136"/>
          </a:xfrm>
          <a:prstGeom prst="rect">
            <a:avLst/>
          </a:prstGeom>
        </p:spPr>
      </p:pic>
      <p:sp>
        <p:nvSpPr>
          <p:cNvPr id="2" name="Title 1">
            <a:extLst>
              <a:ext uri="{FF2B5EF4-FFF2-40B4-BE49-F238E27FC236}">
                <a16:creationId xmlns:a16="http://schemas.microsoft.com/office/drawing/2014/main" id="{B8ACF740-8C4C-44CF-B986-1938E80ABE09}"/>
              </a:ext>
            </a:extLst>
          </p:cNvPr>
          <p:cNvSpPr>
            <a:spLocks noGrp="1"/>
          </p:cNvSpPr>
          <p:nvPr>
            <p:ph type="title"/>
          </p:nvPr>
        </p:nvSpPr>
        <p:spPr>
          <a:xfrm>
            <a:off x="492381" y="1782"/>
            <a:ext cx="7886700" cy="994172"/>
          </a:xfrm>
        </p:spPr>
        <p:txBody>
          <a:bodyPr/>
          <a:lstStyle/>
          <a:p>
            <a:r>
              <a:rPr lang="en-US" altLang="ja-JP" dirty="0"/>
              <a:t>2D MAM : </a:t>
            </a:r>
            <a:r>
              <a:rPr lang="en-US" dirty="0"/>
              <a:t>Industrial canal</a:t>
            </a:r>
          </a:p>
        </p:txBody>
      </p:sp>
      <p:pic>
        <p:nvPicPr>
          <p:cNvPr id="3" name="Picture 2">
            <a:extLst>
              <a:ext uri="{FF2B5EF4-FFF2-40B4-BE49-F238E27FC236}">
                <a16:creationId xmlns:a16="http://schemas.microsoft.com/office/drawing/2014/main" id="{FF444882-B5E9-45AD-9127-33A1CD531086}"/>
              </a:ext>
            </a:extLst>
          </p:cNvPr>
          <p:cNvPicPr>
            <a:picLocks noChangeAspect="1"/>
          </p:cNvPicPr>
          <p:nvPr/>
        </p:nvPicPr>
        <p:blipFill>
          <a:blip r:embed="rId4"/>
          <a:stretch>
            <a:fillRect/>
          </a:stretch>
        </p:blipFill>
        <p:spPr>
          <a:xfrm>
            <a:off x="492381" y="3573016"/>
            <a:ext cx="8209238" cy="3084601"/>
          </a:xfrm>
          <a:prstGeom prst="rect">
            <a:avLst/>
          </a:prstGeom>
        </p:spPr>
      </p:pic>
      <p:grpSp>
        <p:nvGrpSpPr>
          <p:cNvPr id="7" name="Group 6">
            <a:extLst>
              <a:ext uri="{FF2B5EF4-FFF2-40B4-BE49-F238E27FC236}">
                <a16:creationId xmlns:a16="http://schemas.microsoft.com/office/drawing/2014/main" id="{143715D4-5F60-49EA-A478-CCE48B977A84}"/>
              </a:ext>
            </a:extLst>
          </p:cNvPr>
          <p:cNvGrpSpPr/>
          <p:nvPr/>
        </p:nvGrpSpPr>
        <p:grpSpPr>
          <a:xfrm>
            <a:off x="2915816" y="3789040"/>
            <a:ext cx="4608512" cy="504056"/>
            <a:chOff x="2915816" y="3789040"/>
            <a:chExt cx="4608512" cy="504056"/>
          </a:xfrm>
        </p:grpSpPr>
        <p:sp>
          <p:nvSpPr>
            <p:cNvPr id="5" name="Arrow: Left-Right 4">
              <a:extLst>
                <a:ext uri="{FF2B5EF4-FFF2-40B4-BE49-F238E27FC236}">
                  <a16:creationId xmlns:a16="http://schemas.microsoft.com/office/drawing/2014/main" id="{85BBA774-CC98-49E7-B096-26AA1DED276B}"/>
                </a:ext>
              </a:extLst>
            </p:cNvPr>
            <p:cNvSpPr/>
            <p:nvPr/>
          </p:nvSpPr>
          <p:spPr>
            <a:xfrm>
              <a:off x="2915816" y="4042824"/>
              <a:ext cx="2808312" cy="250272"/>
            </a:xfrm>
            <a:prstGeom prst="leftRightArrow">
              <a:avLst/>
            </a:prstGeom>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6" name="TextBox 5">
              <a:extLst>
                <a:ext uri="{FF2B5EF4-FFF2-40B4-BE49-F238E27FC236}">
                  <a16:creationId xmlns:a16="http://schemas.microsoft.com/office/drawing/2014/main" id="{4E162318-4BE2-4E04-9ADB-FCAE5AD52444}"/>
                </a:ext>
              </a:extLst>
            </p:cNvPr>
            <p:cNvSpPr txBox="1"/>
            <p:nvPr/>
          </p:nvSpPr>
          <p:spPr>
            <a:xfrm>
              <a:off x="5724128" y="3789040"/>
              <a:ext cx="1800200" cy="369332"/>
            </a:xfrm>
            <a:prstGeom prst="rect">
              <a:avLst/>
            </a:prstGeom>
            <a:noFill/>
          </p:spPr>
          <p:txBody>
            <a:bodyPr wrap="square" rtlCol="0">
              <a:spAutoFit/>
            </a:bodyPr>
            <a:lstStyle/>
            <a:p>
              <a:r>
                <a:rPr lang="en-US" altLang="ja-JP" dirty="0"/>
                <a:t>Levee Breach</a:t>
              </a:r>
            </a:p>
          </p:txBody>
        </p:sp>
      </p:grpSp>
    </p:spTree>
    <p:extLst>
      <p:ext uri="{BB962C8B-B14F-4D97-AF65-F5344CB8AC3E}">
        <p14:creationId xmlns:p14="http://schemas.microsoft.com/office/powerpoint/2010/main" val="4070587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8944" y="29154"/>
            <a:ext cx="8229600" cy="860312"/>
          </a:xfrm>
        </p:spPr>
        <p:txBody>
          <a:bodyPr/>
          <a:lstStyle/>
          <a:p>
            <a:r>
              <a:rPr lang="en-US" altLang="ja-JP" dirty="0"/>
              <a:t>2D MAM : </a:t>
            </a:r>
            <a:r>
              <a:rPr kumimoji="1" lang="en-US" altLang="ja-JP" dirty="0"/>
              <a:t>London </a:t>
            </a:r>
            <a:r>
              <a:rPr lang="en-US" altLang="ja-JP" dirty="0"/>
              <a:t>A</a:t>
            </a:r>
            <a:r>
              <a:rPr kumimoji="1" lang="en-US" altLang="ja-JP" dirty="0"/>
              <a:t>venue Canal</a:t>
            </a:r>
            <a:endParaRPr kumimoji="1" lang="ja-JP" altLang="en-US" dirty="0"/>
          </a:p>
        </p:txBody>
      </p:sp>
      <p:grpSp>
        <p:nvGrpSpPr>
          <p:cNvPr id="4" name="Group 3">
            <a:extLst>
              <a:ext uri="{FF2B5EF4-FFF2-40B4-BE49-F238E27FC236}">
                <a16:creationId xmlns:a16="http://schemas.microsoft.com/office/drawing/2014/main" id="{D59EA27B-632A-4226-B32F-19414EE04BA7}"/>
              </a:ext>
            </a:extLst>
          </p:cNvPr>
          <p:cNvGrpSpPr/>
          <p:nvPr/>
        </p:nvGrpSpPr>
        <p:grpSpPr>
          <a:xfrm>
            <a:off x="125760" y="897917"/>
            <a:ext cx="8892480" cy="5296540"/>
            <a:chOff x="145641" y="1052736"/>
            <a:chExt cx="8892480" cy="5296540"/>
          </a:xfrm>
        </p:grpSpPr>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6153"/>
            <a:stretch/>
          </p:blipFill>
          <p:spPr bwMode="auto">
            <a:xfrm>
              <a:off x="145641" y="1052736"/>
              <a:ext cx="8892480" cy="52965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フリーフォーム 2"/>
            <p:cNvSpPr/>
            <p:nvPr/>
          </p:nvSpPr>
          <p:spPr>
            <a:xfrm>
              <a:off x="4605268" y="3242905"/>
              <a:ext cx="223187" cy="2909602"/>
            </a:xfrm>
            <a:custGeom>
              <a:avLst/>
              <a:gdLst>
                <a:gd name="connsiteX0" fmla="*/ 0 w 1203767"/>
                <a:gd name="connsiteY0" fmla="*/ 0 h 4849792"/>
                <a:gd name="connsiteX1" fmla="*/ 636608 w 1203767"/>
                <a:gd name="connsiteY1" fmla="*/ 393539 h 4849792"/>
                <a:gd name="connsiteX2" fmla="*/ 937550 w 1203767"/>
                <a:gd name="connsiteY2" fmla="*/ 1273215 h 4849792"/>
                <a:gd name="connsiteX3" fmla="*/ 1099595 w 1203767"/>
                <a:gd name="connsiteY3" fmla="*/ 3125164 h 4849792"/>
                <a:gd name="connsiteX4" fmla="*/ 1203767 w 1203767"/>
                <a:gd name="connsiteY4" fmla="*/ 4849792 h 4849792"/>
                <a:gd name="connsiteX0" fmla="*/ 0 w 1203767"/>
                <a:gd name="connsiteY0" fmla="*/ 0 h 4849792"/>
                <a:gd name="connsiteX1" fmla="*/ 636608 w 1203767"/>
                <a:gd name="connsiteY1" fmla="*/ 393539 h 4849792"/>
                <a:gd name="connsiteX2" fmla="*/ 937550 w 1203767"/>
                <a:gd name="connsiteY2" fmla="*/ 1273215 h 4849792"/>
                <a:gd name="connsiteX3" fmla="*/ 1099595 w 1203767"/>
                <a:gd name="connsiteY3" fmla="*/ 3125164 h 4849792"/>
                <a:gd name="connsiteX4" fmla="*/ 1203767 w 1203767"/>
                <a:gd name="connsiteY4" fmla="*/ 4849792 h 4849792"/>
                <a:gd name="connsiteX0" fmla="*/ 0 w 567159"/>
                <a:gd name="connsiteY0" fmla="*/ 0 h 4456253"/>
                <a:gd name="connsiteX1" fmla="*/ 300942 w 567159"/>
                <a:gd name="connsiteY1" fmla="*/ 879676 h 4456253"/>
                <a:gd name="connsiteX2" fmla="*/ 462987 w 567159"/>
                <a:gd name="connsiteY2" fmla="*/ 2731625 h 4456253"/>
                <a:gd name="connsiteX3" fmla="*/ 567159 w 567159"/>
                <a:gd name="connsiteY3" fmla="*/ 4456253 h 4456253"/>
                <a:gd name="connsiteX0" fmla="*/ 0 w 266217"/>
                <a:gd name="connsiteY0" fmla="*/ 0 h 3576577"/>
                <a:gd name="connsiteX1" fmla="*/ 162045 w 266217"/>
                <a:gd name="connsiteY1" fmla="*/ 1851949 h 3576577"/>
                <a:gd name="connsiteX2" fmla="*/ 266217 w 266217"/>
                <a:gd name="connsiteY2" fmla="*/ 3576577 h 3576577"/>
                <a:gd name="connsiteX0" fmla="*/ 0 w 223187"/>
                <a:gd name="connsiteY0" fmla="*/ 0 h 2909602"/>
                <a:gd name="connsiteX1" fmla="*/ 119015 w 223187"/>
                <a:gd name="connsiteY1" fmla="*/ 1184974 h 2909602"/>
                <a:gd name="connsiteX2" fmla="*/ 223187 w 223187"/>
                <a:gd name="connsiteY2" fmla="*/ 2909602 h 2909602"/>
              </a:gdLst>
              <a:ahLst/>
              <a:cxnLst>
                <a:cxn ang="0">
                  <a:pos x="connsiteX0" y="connsiteY0"/>
                </a:cxn>
                <a:cxn ang="0">
                  <a:pos x="connsiteX1" y="connsiteY1"/>
                </a:cxn>
                <a:cxn ang="0">
                  <a:pos x="connsiteX2" y="connsiteY2"/>
                </a:cxn>
              </a:cxnLst>
              <a:rect l="l" t="t" r="r" b="b"/>
              <a:pathLst>
                <a:path w="223187" h="2909602">
                  <a:moveTo>
                    <a:pt x="0" y="0"/>
                  </a:moveTo>
                  <a:lnTo>
                    <a:pt x="119015" y="1184974"/>
                  </a:lnTo>
                  <a:lnTo>
                    <a:pt x="223187" y="2909602"/>
                  </a:ln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TextBox 4">
              <a:extLst>
                <a:ext uri="{FF2B5EF4-FFF2-40B4-BE49-F238E27FC236}">
                  <a16:creationId xmlns:a16="http://schemas.microsoft.com/office/drawing/2014/main" id="{55F04CB7-5A56-4C81-8630-6C8AA98260F0}"/>
                </a:ext>
              </a:extLst>
            </p:cNvPr>
            <p:cNvSpPr txBox="1"/>
            <p:nvPr/>
          </p:nvSpPr>
          <p:spPr>
            <a:xfrm>
              <a:off x="4605268" y="3072099"/>
              <a:ext cx="576064" cy="369332"/>
            </a:xfrm>
            <a:prstGeom prst="rect">
              <a:avLst/>
            </a:prstGeom>
            <a:noFill/>
          </p:spPr>
          <p:txBody>
            <a:bodyPr wrap="square" rtlCol="0">
              <a:spAutoFit/>
            </a:bodyPr>
            <a:lstStyle/>
            <a:p>
              <a:r>
                <a:rPr lang="en-US" dirty="0">
                  <a:solidFill>
                    <a:srgbClr val="FFFF00"/>
                  </a:solidFill>
                </a:rPr>
                <a:t>0 m</a:t>
              </a:r>
            </a:p>
          </p:txBody>
        </p:sp>
        <p:sp>
          <p:nvSpPr>
            <p:cNvPr id="6" name="TextBox 5">
              <a:extLst>
                <a:ext uri="{FF2B5EF4-FFF2-40B4-BE49-F238E27FC236}">
                  <a16:creationId xmlns:a16="http://schemas.microsoft.com/office/drawing/2014/main" id="{5932F018-D5DC-4140-A193-E0389665196B}"/>
                </a:ext>
              </a:extLst>
            </p:cNvPr>
            <p:cNvSpPr txBox="1"/>
            <p:nvPr/>
          </p:nvSpPr>
          <p:spPr>
            <a:xfrm>
              <a:off x="4828455" y="5967841"/>
              <a:ext cx="936104" cy="369332"/>
            </a:xfrm>
            <a:prstGeom prst="rect">
              <a:avLst/>
            </a:prstGeom>
            <a:noFill/>
          </p:spPr>
          <p:txBody>
            <a:bodyPr wrap="square" rtlCol="0">
              <a:spAutoFit/>
            </a:bodyPr>
            <a:lstStyle/>
            <a:p>
              <a:r>
                <a:rPr lang="en-US" dirty="0">
                  <a:solidFill>
                    <a:srgbClr val="FFFF00"/>
                  </a:solidFill>
                </a:rPr>
                <a:t>1000 m</a:t>
              </a:r>
            </a:p>
          </p:txBody>
        </p:sp>
      </p:grpSp>
    </p:spTree>
    <p:extLst>
      <p:ext uri="{BB962C8B-B14F-4D97-AF65-F5344CB8AC3E}">
        <p14:creationId xmlns:p14="http://schemas.microsoft.com/office/powerpoint/2010/main" val="27809564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41427-448B-4222-9790-43494BCCBF9B}"/>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6C31DD96-18B5-4BF3-B48A-F9028CF8CEDA}"/>
              </a:ext>
            </a:extLst>
          </p:cNvPr>
          <p:cNvSpPr>
            <a:spLocks noGrp="1"/>
          </p:cNvSpPr>
          <p:nvPr>
            <p:ph idx="1"/>
          </p:nvPr>
        </p:nvSpPr>
        <p:spPr>
          <a:xfrm>
            <a:off x="0" y="1268760"/>
            <a:ext cx="9144000" cy="4857403"/>
          </a:xfrm>
        </p:spPr>
        <p:txBody>
          <a:bodyPr/>
          <a:lstStyle/>
          <a:p>
            <a:r>
              <a:rPr lang="en-US" altLang="ja-JP" dirty="0"/>
              <a:t>New Orleans and Hurricane Katrina</a:t>
            </a:r>
          </a:p>
          <a:p>
            <a:r>
              <a:rPr lang="en-US" altLang="ja-JP" dirty="0"/>
              <a:t>Deep 1D microtremor array measurements</a:t>
            </a:r>
          </a:p>
          <a:p>
            <a:r>
              <a:rPr lang="en-US" altLang="ja-JP" dirty="0"/>
              <a:t>High resolution 2D microtremor array measurements</a:t>
            </a:r>
            <a:br>
              <a:rPr lang="en-US" altLang="ja-JP" dirty="0"/>
            </a:br>
            <a:r>
              <a:rPr lang="en-US" altLang="ja-JP" dirty="0"/>
              <a:t>- </a:t>
            </a:r>
            <a:r>
              <a:rPr lang="en-US" altLang="ja-JP" i="1" dirty="0"/>
              <a:t>Industrial canal</a:t>
            </a:r>
            <a:br>
              <a:rPr lang="en-US" altLang="ja-JP" i="1" dirty="0"/>
            </a:br>
            <a:r>
              <a:rPr lang="en-US" altLang="ja-JP" i="1" dirty="0"/>
              <a:t>- London Avenue Canal</a:t>
            </a:r>
            <a:br>
              <a:rPr lang="en-US" altLang="ja-JP" i="1" dirty="0"/>
            </a:br>
            <a:r>
              <a:rPr lang="en-US" altLang="ja-JP" i="1" dirty="0"/>
              <a:t>- 17th Street Canal</a:t>
            </a:r>
          </a:p>
          <a:p>
            <a:r>
              <a:rPr lang="en-US" altLang="ja-JP" dirty="0"/>
              <a:t>Conclusions</a:t>
            </a:r>
          </a:p>
        </p:txBody>
      </p:sp>
      <p:sp>
        <p:nvSpPr>
          <p:cNvPr id="4" name="Slide Number Placeholder 3">
            <a:extLst>
              <a:ext uri="{FF2B5EF4-FFF2-40B4-BE49-F238E27FC236}">
                <a16:creationId xmlns:a16="http://schemas.microsoft.com/office/drawing/2014/main" id="{6B2E6444-7003-4543-B89D-2F9B0AE2FB29}"/>
              </a:ext>
            </a:extLst>
          </p:cNvPr>
          <p:cNvSpPr>
            <a:spLocks noGrp="1"/>
          </p:cNvSpPr>
          <p:nvPr>
            <p:ph type="sldNum" sz="quarter" idx="12"/>
          </p:nvPr>
        </p:nvSpPr>
        <p:spPr/>
        <p:txBody>
          <a:bodyPr/>
          <a:lstStyle/>
          <a:p>
            <a:fld id="{FED6F832-19A8-44B2-8660-A8A4AD465983}" type="slidenum">
              <a:rPr kumimoji="1" lang="ja-JP" altLang="en-US" smtClean="0"/>
              <a:t>2</a:t>
            </a:fld>
            <a:endParaRPr kumimoji="1" lang="ja-JP" altLang="en-US"/>
          </a:p>
        </p:txBody>
      </p:sp>
    </p:spTree>
    <p:extLst>
      <p:ext uri="{BB962C8B-B14F-4D97-AF65-F5344CB8AC3E}">
        <p14:creationId xmlns:p14="http://schemas.microsoft.com/office/powerpoint/2010/main" val="341747998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7C5E1C-36BA-41BF-AE28-602B28AB1A29}"/>
              </a:ext>
            </a:extLst>
          </p:cNvPr>
          <p:cNvPicPr>
            <a:picLocks noChangeAspect="1"/>
          </p:cNvPicPr>
          <p:nvPr/>
        </p:nvPicPr>
        <p:blipFill>
          <a:blip r:embed="rId3"/>
          <a:stretch>
            <a:fillRect/>
          </a:stretch>
        </p:blipFill>
        <p:spPr>
          <a:xfrm>
            <a:off x="720938" y="3645024"/>
            <a:ext cx="7672276" cy="3084601"/>
          </a:xfrm>
          <a:prstGeom prst="rect">
            <a:avLst/>
          </a:prstGeom>
        </p:spPr>
      </p:pic>
      <p:pic>
        <p:nvPicPr>
          <p:cNvPr id="4" name="Picture 3">
            <a:extLst>
              <a:ext uri="{FF2B5EF4-FFF2-40B4-BE49-F238E27FC236}">
                <a16:creationId xmlns:a16="http://schemas.microsoft.com/office/drawing/2014/main" id="{133E51E3-B413-4A3F-A0DE-8CE67D1D9DCF}"/>
              </a:ext>
            </a:extLst>
          </p:cNvPr>
          <p:cNvPicPr>
            <a:picLocks noChangeAspect="1"/>
          </p:cNvPicPr>
          <p:nvPr/>
        </p:nvPicPr>
        <p:blipFill>
          <a:blip r:embed="rId4"/>
          <a:stretch>
            <a:fillRect/>
          </a:stretch>
        </p:blipFill>
        <p:spPr>
          <a:xfrm>
            <a:off x="827584" y="686953"/>
            <a:ext cx="6428426" cy="3438210"/>
          </a:xfrm>
          <a:prstGeom prst="rect">
            <a:avLst/>
          </a:prstGeom>
        </p:spPr>
      </p:pic>
      <p:sp>
        <p:nvSpPr>
          <p:cNvPr id="2" name="Title 1">
            <a:extLst>
              <a:ext uri="{FF2B5EF4-FFF2-40B4-BE49-F238E27FC236}">
                <a16:creationId xmlns:a16="http://schemas.microsoft.com/office/drawing/2014/main" id="{FD9721F0-3AD6-4662-B764-2F5776CCCCA1}"/>
              </a:ext>
            </a:extLst>
          </p:cNvPr>
          <p:cNvSpPr>
            <a:spLocks noGrp="1"/>
          </p:cNvSpPr>
          <p:nvPr>
            <p:ph type="title"/>
          </p:nvPr>
        </p:nvSpPr>
        <p:spPr>
          <a:xfrm>
            <a:off x="457200" y="0"/>
            <a:ext cx="8229600" cy="908720"/>
          </a:xfrm>
        </p:spPr>
        <p:txBody>
          <a:bodyPr/>
          <a:lstStyle/>
          <a:p>
            <a:r>
              <a:rPr lang="en-US" dirty="0"/>
              <a:t>London avenue canal</a:t>
            </a:r>
          </a:p>
        </p:txBody>
      </p:sp>
    </p:spTree>
    <p:extLst>
      <p:ext uri="{BB962C8B-B14F-4D97-AF65-F5344CB8AC3E}">
        <p14:creationId xmlns:p14="http://schemas.microsoft.com/office/powerpoint/2010/main" val="3053858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2D MAM : London Avenue Canal</a:t>
            </a:r>
            <a:endParaRPr kumimoji="1" lang="ja-JP" altLang="en-US" dirty="0"/>
          </a:p>
        </p:txBody>
      </p: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21</a:t>
            </a:fld>
            <a:endParaRPr kumimoji="1" lang="ja-JP" altLang="en-US"/>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59632" y="1481113"/>
            <a:ext cx="6375425" cy="4809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グループ化 4"/>
          <p:cNvGrpSpPr/>
          <p:nvPr/>
        </p:nvGrpSpPr>
        <p:grpSpPr>
          <a:xfrm>
            <a:off x="2339752" y="3717032"/>
            <a:ext cx="2736304" cy="1243300"/>
            <a:chOff x="4968044" y="2800356"/>
            <a:chExt cx="2736304" cy="1243300"/>
          </a:xfrm>
        </p:grpSpPr>
        <p:sp>
          <p:nvSpPr>
            <p:cNvPr id="6" name="円/楕円 5"/>
            <p:cNvSpPr/>
            <p:nvPr/>
          </p:nvSpPr>
          <p:spPr>
            <a:xfrm>
              <a:off x="5796136" y="2800356"/>
              <a:ext cx="1080120" cy="602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968044" y="3520436"/>
              <a:ext cx="2736304" cy="523220"/>
            </a:xfrm>
            <a:prstGeom prst="rect">
              <a:avLst/>
            </a:prstGeom>
            <a:noFill/>
          </p:spPr>
          <p:txBody>
            <a:bodyPr wrap="square" rtlCol="0">
              <a:spAutoFit/>
            </a:bodyPr>
            <a:lstStyle/>
            <a:p>
              <a:pPr algn="ctr"/>
              <a:r>
                <a:rPr kumimoji="1" lang="en-US" altLang="ja-JP" sz="2800" dirty="0">
                  <a:solidFill>
                    <a:srgbClr val="FF0000"/>
                  </a:solidFill>
                </a:rPr>
                <a:t>Levee Breach</a:t>
              </a:r>
              <a:endParaRPr kumimoji="1" lang="ja-JP" altLang="en-US" sz="2800" dirty="0">
                <a:solidFill>
                  <a:srgbClr val="FF0000"/>
                </a:solidFill>
              </a:endParaRPr>
            </a:p>
          </p:txBody>
        </p:sp>
      </p:grpSp>
    </p:spTree>
    <p:extLst>
      <p:ext uri="{BB962C8B-B14F-4D97-AF65-F5344CB8AC3E}">
        <p14:creationId xmlns:p14="http://schemas.microsoft.com/office/powerpoint/2010/main" val="4290724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0"/>
            <a:ext cx="8229600" cy="1143000"/>
          </a:xfrm>
        </p:spPr>
        <p:txBody>
          <a:bodyPr/>
          <a:lstStyle/>
          <a:p>
            <a:r>
              <a:rPr lang="en-US" altLang="ja-JP" dirty="0"/>
              <a:t>2D MAM : London Avenue Canal</a:t>
            </a:r>
            <a:endParaRPr kumimoji="1" lang="ja-JP" altLang="en-US" dirty="0"/>
          </a:p>
        </p:txBody>
      </p: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22</a:t>
            </a:fld>
            <a:endParaRPr kumimoji="1" lang="ja-JP" altLang="en-US"/>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4021" y="1412776"/>
            <a:ext cx="8050671" cy="483222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グループ化 5"/>
          <p:cNvGrpSpPr/>
          <p:nvPr/>
        </p:nvGrpSpPr>
        <p:grpSpPr>
          <a:xfrm>
            <a:off x="5292080" y="1681380"/>
            <a:ext cx="1872208" cy="2529572"/>
            <a:chOff x="5400092" y="1844824"/>
            <a:chExt cx="1872208" cy="2529572"/>
          </a:xfrm>
        </p:grpSpPr>
        <p:sp>
          <p:nvSpPr>
            <p:cNvPr id="4" name="円/楕円 3"/>
            <p:cNvSpPr/>
            <p:nvPr/>
          </p:nvSpPr>
          <p:spPr>
            <a:xfrm>
              <a:off x="5796136" y="1844824"/>
              <a:ext cx="1080120" cy="21602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 name="テキスト ボックス 4"/>
            <p:cNvSpPr txBox="1"/>
            <p:nvPr/>
          </p:nvSpPr>
          <p:spPr>
            <a:xfrm>
              <a:off x="5400092" y="4005064"/>
              <a:ext cx="1872208" cy="369332"/>
            </a:xfrm>
            <a:prstGeom prst="rect">
              <a:avLst/>
            </a:prstGeom>
            <a:noFill/>
          </p:spPr>
          <p:txBody>
            <a:bodyPr wrap="square" rtlCol="0">
              <a:spAutoFit/>
            </a:bodyPr>
            <a:lstStyle/>
            <a:p>
              <a:pPr algn="ctr"/>
              <a:r>
                <a:rPr kumimoji="1" lang="en-US" altLang="ja-JP" dirty="0">
                  <a:solidFill>
                    <a:srgbClr val="FF0000"/>
                  </a:solidFill>
                </a:rPr>
                <a:t>Levee Breach</a:t>
              </a:r>
              <a:endParaRPr kumimoji="1" lang="ja-JP" altLang="en-US" dirty="0">
                <a:solidFill>
                  <a:srgbClr val="FF0000"/>
                </a:solidFill>
              </a:endParaRPr>
            </a:p>
          </p:txBody>
        </p:sp>
      </p:grpSp>
    </p:spTree>
    <p:extLst>
      <p:ext uri="{BB962C8B-B14F-4D97-AF65-F5344CB8AC3E}">
        <p14:creationId xmlns:p14="http://schemas.microsoft.com/office/powerpoint/2010/main" val="1884312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0"/>
            <a:ext cx="8229600" cy="1143000"/>
          </a:xfrm>
        </p:spPr>
        <p:txBody>
          <a:bodyPr/>
          <a:lstStyle/>
          <a:p>
            <a:r>
              <a:rPr lang="en-US" altLang="ja-JP" dirty="0"/>
              <a:t>Sand boil at London Avenue Canal</a:t>
            </a:r>
            <a:endParaRPr kumimoji="1" lang="ja-JP" altLang="en-US" dirty="0"/>
          </a:p>
        </p:txBody>
      </p: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23</a:t>
            </a:fld>
            <a:endParaRPr kumimoji="1" lang="ja-JP" altLang="en-US"/>
          </a:p>
        </p:txBody>
      </p:sp>
      <p:pic>
        <p:nvPicPr>
          <p:cNvPr id="614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581150"/>
            <a:ext cx="6181725" cy="3695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96136" y="1063481"/>
            <a:ext cx="3203848" cy="236551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46428" y="3789040"/>
            <a:ext cx="3253556" cy="2209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6" name="Group 5">
            <a:extLst>
              <a:ext uri="{FF2B5EF4-FFF2-40B4-BE49-F238E27FC236}">
                <a16:creationId xmlns:a16="http://schemas.microsoft.com/office/drawing/2014/main" id="{3E91B907-278F-4C0D-815D-C4731F5A3CB4}"/>
              </a:ext>
            </a:extLst>
          </p:cNvPr>
          <p:cNvGrpSpPr/>
          <p:nvPr/>
        </p:nvGrpSpPr>
        <p:grpSpPr>
          <a:xfrm>
            <a:off x="3464226" y="1947859"/>
            <a:ext cx="2215547" cy="1564572"/>
            <a:chOff x="3464226" y="1947859"/>
            <a:chExt cx="2215547" cy="1564572"/>
          </a:xfrm>
        </p:grpSpPr>
        <p:sp>
          <p:nvSpPr>
            <p:cNvPr id="4" name="Arrow: Down 3">
              <a:extLst>
                <a:ext uri="{FF2B5EF4-FFF2-40B4-BE49-F238E27FC236}">
                  <a16:creationId xmlns:a16="http://schemas.microsoft.com/office/drawing/2014/main" id="{0F8DBD83-0288-4EB1-9B46-74BA354D78C3}"/>
                </a:ext>
              </a:extLst>
            </p:cNvPr>
            <p:cNvSpPr/>
            <p:nvPr/>
          </p:nvSpPr>
          <p:spPr>
            <a:xfrm rot="340721">
              <a:off x="4052231" y="2360303"/>
              <a:ext cx="288032" cy="1152128"/>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5" name="TextBox 4">
              <a:extLst>
                <a:ext uri="{FF2B5EF4-FFF2-40B4-BE49-F238E27FC236}">
                  <a16:creationId xmlns:a16="http://schemas.microsoft.com/office/drawing/2014/main" id="{C90DB6D7-21CE-4BD2-A487-42F93659885E}"/>
                </a:ext>
              </a:extLst>
            </p:cNvPr>
            <p:cNvSpPr txBox="1"/>
            <p:nvPr/>
          </p:nvSpPr>
          <p:spPr>
            <a:xfrm>
              <a:off x="3464226" y="1947859"/>
              <a:ext cx="2215547" cy="369332"/>
            </a:xfrm>
            <a:prstGeom prst="rect">
              <a:avLst/>
            </a:prstGeom>
            <a:noFill/>
          </p:spPr>
          <p:txBody>
            <a:bodyPr wrap="square" rtlCol="0">
              <a:spAutoFit/>
            </a:bodyPr>
            <a:lstStyle/>
            <a:p>
              <a:pPr algn="ctr"/>
              <a:r>
                <a:rPr lang="en-US" altLang="ja-JP" dirty="0">
                  <a:solidFill>
                    <a:srgbClr val="FF0000"/>
                  </a:solidFill>
                </a:rPr>
                <a:t>Hydraulic connection </a:t>
              </a:r>
              <a:endParaRPr lang="en-US" dirty="0">
                <a:solidFill>
                  <a:srgbClr val="FF0000"/>
                </a:solidFill>
              </a:endParaRPr>
            </a:p>
          </p:txBody>
        </p:sp>
      </p:grpSp>
    </p:spTree>
    <p:extLst>
      <p:ext uri="{BB962C8B-B14F-4D97-AF65-F5344CB8AC3E}">
        <p14:creationId xmlns:p14="http://schemas.microsoft.com/office/powerpoint/2010/main" val="388786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1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1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dirty="0"/>
              <a:t>London Avenue Canal</a:t>
            </a:r>
            <a:endParaRPr kumimoji="1" lang="ja-JP" altLang="en-US" dirty="0"/>
          </a:p>
        </p:txBody>
      </p:sp>
      <p:pic>
        <p:nvPicPr>
          <p:cNvPr id="1536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1570444"/>
            <a:ext cx="9143999" cy="40969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536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15616" y="2100586"/>
            <a:ext cx="2416402" cy="35131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 name="グループ化 3"/>
          <p:cNvGrpSpPr/>
          <p:nvPr/>
        </p:nvGrpSpPr>
        <p:grpSpPr>
          <a:xfrm>
            <a:off x="2433865" y="3175378"/>
            <a:ext cx="6134995" cy="1189726"/>
            <a:chOff x="2433865" y="3175378"/>
            <a:chExt cx="6134995" cy="1189726"/>
          </a:xfrm>
        </p:grpSpPr>
        <p:sp>
          <p:nvSpPr>
            <p:cNvPr id="5" name="円/楕円 4"/>
            <p:cNvSpPr/>
            <p:nvPr/>
          </p:nvSpPr>
          <p:spPr>
            <a:xfrm>
              <a:off x="2433865" y="3175378"/>
              <a:ext cx="481951" cy="1189726"/>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p:cNvSpPr txBox="1"/>
            <p:nvPr/>
          </p:nvSpPr>
          <p:spPr>
            <a:xfrm>
              <a:off x="4320388" y="3295743"/>
              <a:ext cx="4248472" cy="646331"/>
            </a:xfrm>
            <a:prstGeom prst="rect">
              <a:avLst/>
            </a:prstGeom>
            <a:noFill/>
          </p:spPr>
          <p:txBody>
            <a:bodyPr wrap="square" rtlCol="0">
              <a:spAutoFit/>
            </a:bodyPr>
            <a:lstStyle/>
            <a:p>
              <a:r>
                <a:rPr kumimoji="1" lang="en-US" altLang="ja-JP" dirty="0">
                  <a:solidFill>
                    <a:srgbClr val="FF0000"/>
                  </a:solidFill>
                </a:rPr>
                <a:t>S-wave velocity of the sand layer caused levee breach indicates loosen sand.</a:t>
              </a:r>
              <a:endParaRPr kumimoji="1" lang="ja-JP" altLang="en-US" dirty="0">
                <a:solidFill>
                  <a:srgbClr val="FF0000"/>
                </a:solidFill>
              </a:endParaRPr>
            </a:p>
          </p:txBody>
        </p:sp>
        <p:cxnSp>
          <p:nvCxnSpPr>
            <p:cNvPr id="7" name="直線矢印コネクタ 6"/>
            <p:cNvCxnSpPr/>
            <p:nvPr/>
          </p:nvCxnSpPr>
          <p:spPr>
            <a:xfrm flipH="1">
              <a:off x="2987824" y="3618910"/>
              <a:ext cx="1332564" cy="0"/>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grpSp>
      <p:pic>
        <p:nvPicPr>
          <p:cNvPr id="3074"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71638" y="5877272"/>
            <a:ext cx="5800725" cy="285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24</a:t>
            </a:fld>
            <a:endParaRPr kumimoji="1" lang="ja-JP" altLang="en-US"/>
          </a:p>
        </p:txBody>
      </p:sp>
    </p:spTree>
    <p:extLst>
      <p:ext uri="{BB962C8B-B14F-4D97-AF65-F5344CB8AC3E}">
        <p14:creationId xmlns:p14="http://schemas.microsoft.com/office/powerpoint/2010/main" val="1029044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536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53753"/>
            <a:ext cx="8229600" cy="1143000"/>
          </a:xfrm>
        </p:spPr>
        <p:txBody>
          <a:bodyPr/>
          <a:lstStyle/>
          <a:p>
            <a:r>
              <a:rPr kumimoji="1" lang="en-US" altLang="ja-JP" dirty="0"/>
              <a:t>17</a:t>
            </a:r>
            <a:r>
              <a:rPr kumimoji="1" lang="en-US" altLang="ja-JP" baseline="30000" dirty="0"/>
              <a:t>th</a:t>
            </a:r>
            <a:r>
              <a:rPr kumimoji="1" lang="en-US" altLang="ja-JP" dirty="0"/>
              <a:t> Street Canal</a:t>
            </a:r>
            <a:endParaRPr kumimoji="1" lang="ja-JP" altLang="en-US" dirty="0"/>
          </a:p>
        </p:txBody>
      </p:sp>
      <p:pic>
        <p:nvPicPr>
          <p:cNvPr id="5122" name="Picture 2" descr="D:\Hayashi\Personal\Photo\2016\2016.06\2016.06.19(NewOrleans)\IMG_559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5214" y="1196753"/>
            <a:ext cx="6748518" cy="5040560"/>
          </a:xfrm>
          <a:prstGeom prst="rect">
            <a:avLst/>
          </a:prstGeom>
          <a:noFill/>
          <a:extLst>
            <a:ext uri="{909E8E84-426E-40DD-AFC4-6F175D3DCCD1}">
              <a14:hiddenFill xmlns:a14="http://schemas.microsoft.com/office/drawing/2010/main">
                <a:solidFill>
                  <a:srgbClr val="FFFFFF"/>
                </a:solidFill>
              </a14:hiddenFill>
            </a:ext>
          </a:extLst>
        </p:spPr>
      </p:pic>
      <p:cxnSp>
        <p:nvCxnSpPr>
          <p:cNvPr id="4" name="直線コネクタ 3"/>
          <p:cNvCxnSpPr/>
          <p:nvPr/>
        </p:nvCxnSpPr>
        <p:spPr>
          <a:xfrm flipV="1">
            <a:off x="2555776" y="1700808"/>
            <a:ext cx="0" cy="1656184"/>
          </a:xfrm>
          <a:prstGeom prst="line">
            <a:avLst/>
          </a:prstGeom>
          <a:ln w="38100">
            <a:solidFill>
              <a:srgbClr val="FF0066"/>
            </a:solidFill>
            <a:prstDash val="sysDash"/>
          </a:ln>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0116616" y="1916832"/>
            <a:ext cx="914400" cy="914400"/>
          </a:xfrm>
          <a:prstGeom prst="line">
            <a:avLst/>
          </a:prstGeom>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798513" y="2004700"/>
            <a:ext cx="4320480" cy="369332"/>
          </a:xfrm>
          <a:prstGeom prst="rect">
            <a:avLst/>
          </a:prstGeom>
          <a:noFill/>
        </p:spPr>
        <p:txBody>
          <a:bodyPr wrap="square" rtlCol="0">
            <a:spAutoFit/>
          </a:bodyPr>
          <a:lstStyle/>
          <a:p>
            <a:r>
              <a:rPr kumimoji="1" lang="en-US" altLang="ja-JP" dirty="0">
                <a:solidFill>
                  <a:srgbClr val="FF0000"/>
                </a:solidFill>
              </a:rPr>
              <a:t>Levee broken by Katrina and reconstructed</a:t>
            </a:r>
            <a:endParaRPr kumimoji="1" lang="ja-JP" altLang="en-US" dirty="0">
              <a:solidFill>
                <a:srgbClr val="FF0000"/>
              </a:solidFill>
            </a:endParaRPr>
          </a:p>
        </p:txBody>
      </p:sp>
      <p:sp>
        <p:nvSpPr>
          <p:cNvPr id="9" name="テキスト ボックス 8"/>
          <p:cNvSpPr txBox="1"/>
          <p:nvPr/>
        </p:nvSpPr>
        <p:spPr>
          <a:xfrm>
            <a:off x="1225214" y="1996792"/>
            <a:ext cx="1258554" cy="369332"/>
          </a:xfrm>
          <a:prstGeom prst="rect">
            <a:avLst/>
          </a:prstGeom>
          <a:noFill/>
        </p:spPr>
        <p:txBody>
          <a:bodyPr wrap="square" rtlCol="0">
            <a:spAutoFit/>
          </a:bodyPr>
          <a:lstStyle/>
          <a:p>
            <a:pPr algn="ctr"/>
            <a:r>
              <a:rPr kumimoji="1" lang="en-US" altLang="ja-JP" dirty="0">
                <a:solidFill>
                  <a:srgbClr val="FF0000"/>
                </a:solidFill>
              </a:rPr>
              <a:t>Old levee</a:t>
            </a:r>
            <a:endParaRPr kumimoji="1" lang="ja-JP" altLang="en-US" dirty="0">
              <a:solidFill>
                <a:srgbClr val="FF0000"/>
              </a:solidFill>
            </a:endParaRPr>
          </a:p>
        </p:txBody>
      </p:sp>
      <p:cxnSp>
        <p:nvCxnSpPr>
          <p:cNvPr id="10" name="直線矢印コネクタ 9"/>
          <p:cNvCxnSpPr/>
          <p:nvPr/>
        </p:nvCxnSpPr>
        <p:spPr>
          <a:xfrm>
            <a:off x="3563888" y="2374032"/>
            <a:ext cx="0" cy="550912"/>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cxnSp>
        <p:nvCxnSpPr>
          <p:cNvPr id="13" name="直線矢印コネクタ 12"/>
          <p:cNvCxnSpPr>
            <a:stCxn id="9" idx="2"/>
          </p:cNvCxnSpPr>
          <p:nvPr/>
        </p:nvCxnSpPr>
        <p:spPr>
          <a:xfrm>
            <a:off x="1854491" y="2366124"/>
            <a:ext cx="413253" cy="558820"/>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25</a:t>
            </a:fld>
            <a:endParaRPr kumimoji="1" lang="ja-JP" altLang="en-US"/>
          </a:p>
        </p:txBody>
      </p:sp>
    </p:spTree>
    <p:extLst>
      <p:ext uri="{BB962C8B-B14F-4D97-AF65-F5344CB8AC3E}">
        <p14:creationId xmlns:p14="http://schemas.microsoft.com/office/powerpoint/2010/main" val="206286855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03448" y="0"/>
            <a:ext cx="8229600" cy="1143000"/>
          </a:xfrm>
        </p:spPr>
        <p:txBody>
          <a:bodyPr/>
          <a:lstStyle/>
          <a:p>
            <a:r>
              <a:rPr lang="en-US" altLang="ja-JP" dirty="0"/>
              <a:t>2D MAM : </a:t>
            </a:r>
            <a:r>
              <a:rPr kumimoji="1" lang="en-US" altLang="ja-JP" dirty="0"/>
              <a:t>17</a:t>
            </a:r>
            <a:r>
              <a:rPr kumimoji="1" lang="en-US" altLang="ja-JP" baseline="30000" dirty="0"/>
              <a:t>th</a:t>
            </a:r>
            <a:r>
              <a:rPr kumimoji="1" lang="en-US" altLang="ja-JP" dirty="0"/>
              <a:t> Street Canal</a:t>
            </a:r>
            <a:endParaRPr kumimoji="1" lang="ja-JP" altLang="en-US" dirty="0"/>
          </a:p>
        </p:txBody>
      </p:sp>
      <p:grpSp>
        <p:nvGrpSpPr>
          <p:cNvPr id="3" name="Group 2">
            <a:extLst>
              <a:ext uri="{FF2B5EF4-FFF2-40B4-BE49-F238E27FC236}">
                <a16:creationId xmlns:a16="http://schemas.microsoft.com/office/drawing/2014/main" id="{8DAEA9E9-ABE3-424F-8F30-84AA1E11AAA1}"/>
              </a:ext>
            </a:extLst>
          </p:cNvPr>
          <p:cNvGrpSpPr/>
          <p:nvPr/>
        </p:nvGrpSpPr>
        <p:grpSpPr>
          <a:xfrm>
            <a:off x="0" y="1024575"/>
            <a:ext cx="9036496" cy="5140730"/>
            <a:chOff x="0" y="1024575"/>
            <a:chExt cx="9036496" cy="5140730"/>
          </a:xfrm>
        </p:grpSpPr>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1144"/>
            <a:stretch/>
          </p:blipFill>
          <p:spPr bwMode="auto">
            <a:xfrm>
              <a:off x="0" y="1024575"/>
              <a:ext cx="9036496" cy="51407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4" name="直線コネクタ 3"/>
            <p:cNvCxnSpPr>
              <a:cxnSpLocks/>
            </p:cNvCxnSpPr>
            <p:nvPr/>
          </p:nvCxnSpPr>
          <p:spPr>
            <a:xfrm flipH="1">
              <a:off x="5088367" y="2059502"/>
              <a:ext cx="59697" cy="89885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718527D-074C-4325-9E50-5DC836989277}"/>
                </a:ext>
              </a:extLst>
            </p:cNvPr>
            <p:cNvSpPr txBox="1"/>
            <p:nvPr/>
          </p:nvSpPr>
          <p:spPr>
            <a:xfrm>
              <a:off x="5148064" y="1866296"/>
              <a:ext cx="576064" cy="369332"/>
            </a:xfrm>
            <a:prstGeom prst="rect">
              <a:avLst/>
            </a:prstGeom>
            <a:noFill/>
          </p:spPr>
          <p:txBody>
            <a:bodyPr wrap="square" rtlCol="0">
              <a:spAutoFit/>
            </a:bodyPr>
            <a:lstStyle/>
            <a:p>
              <a:r>
                <a:rPr lang="en-US" dirty="0">
                  <a:solidFill>
                    <a:srgbClr val="FFFF00"/>
                  </a:solidFill>
                </a:rPr>
                <a:t>0 m</a:t>
              </a:r>
            </a:p>
          </p:txBody>
        </p:sp>
        <p:sp>
          <p:nvSpPr>
            <p:cNvPr id="6" name="TextBox 5">
              <a:extLst>
                <a:ext uri="{FF2B5EF4-FFF2-40B4-BE49-F238E27FC236}">
                  <a16:creationId xmlns:a16="http://schemas.microsoft.com/office/drawing/2014/main" id="{CAE40690-8112-4F99-AA5B-F0EA2BE42F26}"/>
                </a:ext>
              </a:extLst>
            </p:cNvPr>
            <p:cNvSpPr txBox="1"/>
            <p:nvPr/>
          </p:nvSpPr>
          <p:spPr>
            <a:xfrm>
              <a:off x="5120829" y="2782227"/>
              <a:ext cx="936104" cy="369332"/>
            </a:xfrm>
            <a:prstGeom prst="rect">
              <a:avLst/>
            </a:prstGeom>
            <a:noFill/>
          </p:spPr>
          <p:txBody>
            <a:bodyPr wrap="square" rtlCol="0">
              <a:spAutoFit/>
            </a:bodyPr>
            <a:lstStyle/>
            <a:p>
              <a:r>
                <a:rPr lang="en-US" dirty="0">
                  <a:solidFill>
                    <a:srgbClr val="FFFF00"/>
                  </a:solidFill>
                </a:rPr>
                <a:t>450 m</a:t>
              </a:r>
            </a:p>
          </p:txBody>
        </p:sp>
      </p:grpSp>
    </p:spTree>
    <p:extLst>
      <p:ext uri="{BB962C8B-B14F-4D97-AF65-F5344CB8AC3E}">
        <p14:creationId xmlns:p14="http://schemas.microsoft.com/office/powerpoint/2010/main" val="16067634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BDEF571-5AA9-4882-BFBD-619866E1D820}"/>
              </a:ext>
            </a:extLst>
          </p:cNvPr>
          <p:cNvPicPr>
            <a:picLocks noChangeAspect="1"/>
          </p:cNvPicPr>
          <p:nvPr/>
        </p:nvPicPr>
        <p:blipFill>
          <a:blip r:embed="rId3"/>
          <a:stretch>
            <a:fillRect/>
          </a:stretch>
        </p:blipFill>
        <p:spPr>
          <a:xfrm>
            <a:off x="1259632" y="581454"/>
            <a:ext cx="6218877" cy="3318828"/>
          </a:xfrm>
          <a:prstGeom prst="rect">
            <a:avLst/>
          </a:prstGeom>
        </p:spPr>
      </p:pic>
      <p:sp>
        <p:nvSpPr>
          <p:cNvPr id="2" name="Title 1">
            <a:extLst>
              <a:ext uri="{FF2B5EF4-FFF2-40B4-BE49-F238E27FC236}">
                <a16:creationId xmlns:a16="http://schemas.microsoft.com/office/drawing/2014/main" id="{2DD5E103-F7D5-48BF-A674-14ED052F48CC}"/>
              </a:ext>
            </a:extLst>
          </p:cNvPr>
          <p:cNvSpPr>
            <a:spLocks noGrp="1"/>
          </p:cNvSpPr>
          <p:nvPr>
            <p:ph type="title"/>
          </p:nvPr>
        </p:nvSpPr>
        <p:spPr>
          <a:xfrm>
            <a:off x="395535" y="-161523"/>
            <a:ext cx="8229600" cy="977204"/>
          </a:xfrm>
        </p:spPr>
        <p:txBody>
          <a:bodyPr/>
          <a:lstStyle/>
          <a:p>
            <a:r>
              <a:rPr lang="en-US" altLang="ja-JP" dirty="0"/>
              <a:t>2D MAM : </a:t>
            </a:r>
            <a:r>
              <a:rPr lang="en-US" dirty="0"/>
              <a:t>17</a:t>
            </a:r>
            <a:r>
              <a:rPr lang="en-US" baseline="30000" dirty="0"/>
              <a:t>th</a:t>
            </a:r>
            <a:r>
              <a:rPr lang="en-US" dirty="0"/>
              <a:t> street canal</a:t>
            </a:r>
          </a:p>
        </p:txBody>
      </p:sp>
      <p:pic>
        <p:nvPicPr>
          <p:cNvPr id="3" name="Picture 2">
            <a:extLst>
              <a:ext uri="{FF2B5EF4-FFF2-40B4-BE49-F238E27FC236}">
                <a16:creationId xmlns:a16="http://schemas.microsoft.com/office/drawing/2014/main" id="{4DEED180-3F6D-48BB-8DDF-247E1AAEEC12}"/>
              </a:ext>
            </a:extLst>
          </p:cNvPr>
          <p:cNvPicPr>
            <a:picLocks noChangeAspect="1"/>
          </p:cNvPicPr>
          <p:nvPr/>
        </p:nvPicPr>
        <p:blipFill>
          <a:blip r:embed="rId4"/>
          <a:stretch>
            <a:fillRect/>
          </a:stretch>
        </p:blipFill>
        <p:spPr>
          <a:xfrm>
            <a:off x="2294760" y="3501008"/>
            <a:ext cx="4431151" cy="3084601"/>
          </a:xfrm>
          <a:prstGeom prst="rect">
            <a:avLst/>
          </a:prstGeom>
        </p:spPr>
      </p:pic>
    </p:spTree>
    <p:extLst>
      <p:ext uri="{BB962C8B-B14F-4D97-AF65-F5344CB8AC3E}">
        <p14:creationId xmlns:p14="http://schemas.microsoft.com/office/powerpoint/2010/main" val="32848522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17</a:t>
            </a:r>
            <a:r>
              <a:rPr lang="en-US" altLang="ja-JP" baseline="30000" dirty="0"/>
              <a:t>th</a:t>
            </a:r>
            <a:r>
              <a:rPr lang="en-US" altLang="ja-JP" dirty="0"/>
              <a:t> Street Canal</a:t>
            </a:r>
            <a:endParaRPr kumimoji="1" lang="ja-JP" altLang="en-US" dirty="0"/>
          </a:p>
        </p:txBody>
      </p: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28</a:t>
            </a:fld>
            <a:endParaRPr kumimoji="1" lang="ja-JP" altLang="en-US"/>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8175" y="1412776"/>
            <a:ext cx="7867650" cy="47529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グループ化 4"/>
          <p:cNvGrpSpPr/>
          <p:nvPr/>
        </p:nvGrpSpPr>
        <p:grpSpPr>
          <a:xfrm>
            <a:off x="5335634" y="2996319"/>
            <a:ext cx="2736304" cy="1293074"/>
            <a:chOff x="5196816" y="2750582"/>
            <a:chExt cx="2736304" cy="1293074"/>
          </a:xfrm>
        </p:grpSpPr>
        <p:sp>
          <p:nvSpPr>
            <p:cNvPr id="6" name="円/楕円 5"/>
            <p:cNvSpPr/>
            <p:nvPr/>
          </p:nvSpPr>
          <p:spPr>
            <a:xfrm rot="384862">
              <a:off x="5692544" y="2750582"/>
              <a:ext cx="2195865" cy="60235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5196816" y="3520436"/>
              <a:ext cx="2736304" cy="523220"/>
            </a:xfrm>
            <a:prstGeom prst="rect">
              <a:avLst/>
            </a:prstGeom>
            <a:noFill/>
          </p:spPr>
          <p:txBody>
            <a:bodyPr wrap="square" rtlCol="0">
              <a:spAutoFit/>
            </a:bodyPr>
            <a:lstStyle/>
            <a:p>
              <a:pPr algn="ctr"/>
              <a:r>
                <a:rPr kumimoji="1" lang="en-US" altLang="ja-JP" sz="2800" dirty="0">
                  <a:solidFill>
                    <a:srgbClr val="FF0000"/>
                  </a:solidFill>
                </a:rPr>
                <a:t>Levee Breach</a:t>
              </a:r>
              <a:endParaRPr kumimoji="1" lang="ja-JP" altLang="en-US" sz="2800" dirty="0">
                <a:solidFill>
                  <a:srgbClr val="FF0000"/>
                </a:solidFill>
              </a:endParaRPr>
            </a:p>
          </p:txBody>
        </p:sp>
      </p:grpSp>
    </p:spTree>
    <p:extLst>
      <p:ext uri="{BB962C8B-B14F-4D97-AF65-F5344CB8AC3E}">
        <p14:creationId xmlns:p14="http://schemas.microsoft.com/office/powerpoint/2010/main" val="1242289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7689" y="116632"/>
            <a:ext cx="8229600" cy="1143000"/>
          </a:xfrm>
        </p:spPr>
        <p:txBody>
          <a:bodyPr/>
          <a:lstStyle/>
          <a:p>
            <a:r>
              <a:rPr lang="en-US" altLang="ja-JP" dirty="0"/>
              <a:t>17</a:t>
            </a:r>
            <a:r>
              <a:rPr lang="en-US" altLang="ja-JP" baseline="30000" dirty="0"/>
              <a:t>th</a:t>
            </a:r>
            <a:r>
              <a:rPr lang="en-US" altLang="ja-JP" dirty="0"/>
              <a:t> Street Canal</a:t>
            </a:r>
            <a:endParaRPr kumimoji="1" lang="ja-JP" altLang="en-US" dirty="0"/>
          </a:p>
        </p:txBody>
      </p: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29</a:t>
            </a:fld>
            <a:endParaRPr kumimoji="1" lang="ja-JP" altLang="en-US"/>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1147762"/>
            <a:ext cx="8270089" cy="49455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グループ化 4"/>
          <p:cNvGrpSpPr/>
          <p:nvPr/>
        </p:nvGrpSpPr>
        <p:grpSpPr>
          <a:xfrm>
            <a:off x="6516216" y="1695975"/>
            <a:ext cx="1872208" cy="2529572"/>
            <a:chOff x="5400092" y="1844824"/>
            <a:chExt cx="1872208" cy="2529572"/>
          </a:xfrm>
        </p:grpSpPr>
        <p:sp>
          <p:nvSpPr>
            <p:cNvPr id="6" name="円/楕円 5"/>
            <p:cNvSpPr/>
            <p:nvPr/>
          </p:nvSpPr>
          <p:spPr>
            <a:xfrm>
              <a:off x="5796136" y="1844824"/>
              <a:ext cx="1080120" cy="216024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5400092" y="4005064"/>
              <a:ext cx="1872208" cy="369332"/>
            </a:xfrm>
            <a:prstGeom prst="rect">
              <a:avLst/>
            </a:prstGeom>
            <a:noFill/>
          </p:spPr>
          <p:txBody>
            <a:bodyPr wrap="square" rtlCol="0">
              <a:spAutoFit/>
            </a:bodyPr>
            <a:lstStyle/>
            <a:p>
              <a:pPr algn="ctr"/>
              <a:r>
                <a:rPr kumimoji="1" lang="en-US" altLang="ja-JP" dirty="0">
                  <a:solidFill>
                    <a:srgbClr val="FF0000"/>
                  </a:solidFill>
                </a:rPr>
                <a:t>Levee Breach</a:t>
              </a:r>
              <a:endParaRPr kumimoji="1" lang="ja-JP" altLang="en-US" dirty="0">
                <a:solidFill>
                  <a:srgbClr val="FF0000"/>
                </a:solidFill>
              </a:endParaRPr>
            </a:p>
          </p:txBody>
        </p:sp>
      </p:grpSp>
    </p:spTree>
    <p:extLst>
      <p:ext uri="{BB962C8B-B14F-4D97-AF65-F5344CB8AC3E}">
        <p14:creationId xmlns:p14="http://schemas.microsoft.com/office/powerpoint/2010/main" val="84805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41427-448B-4222-9790-43494BCCBF9B}"/>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6C31DD96-18B5-4BF3-B48A-F9028CF8CEDA}"/>
              </a:ext>
            </a:extLst>
          </p:cNvPr>
          <p:cNvSpPr>
            <a:spLocks noGrp="1"/>
          </p:cNvSpPr>
          <p:nvPr>
            <p:ph idx="1"/>
          </p:nvPr>
        </p:nvSpPr>
        <p:spPr>
          <a:xfrm>
            <a:off x="0" y="1268760"/>
            <a:ext cx="9144000" cy="4857403"/>
          </a:xfrm>
        </p:spPr>
        <p:txBody>
          <a:bodyPr/>
          <a:lstStyle/>
          <a:p>
            <a:r>
              <a:rPr lang="en-US" altLang="ja-JP" dirty="0">
                <a:solidFill>
                  <a:srgbClr val="FF0000"/>
                </a:solidFill>
              </a:rPr>
              <a:t>New Orleans and Hurricane Katrina</a:t>
            </a:r>
          </a:p>
          <a:p>
            <a:r>
              <a:rPr lang="en-US" altLang="ja-JP" dirty="0"/>
              <a:t>Deep 1D microtremor array measurements</a:t>
            </a:r>
          </a:p>
          <a:p>
            <a:r>
              <a:rPr lang="en-US" altLang="ja-JP" dirty="0"/>
              <a:t>High resolution 2D microtremor array measurements</a:t>
            </a:r>
            <a:br>
              <a:rPr lang="en-US" altLang="ja-JP" dirty="0"/>
            </a:br>
            <a:r>
              <a:rPr lang="en-US" altLang="ja-JP" dirty="0"/>
              <a:t>- </a:t>
            </a:r>
            <a:r>
              <a:rPr lang="en-US" altLang="ja-JP" i="1" dirty="0"/>
              <a:t>Industrial canal</a:t>
            </a:r>
            <a:br>
              <a:rPr lang="en-US" altLang="ja-JP" i="1" dirty="0"/>
            </a:br>
            <a:r>
              <a:rPr lang="en-US" altLang="ja-JP" i="1" dirty="0"/>
              <a:t>- London Avenue Canal</a:t>
            </a:r>
            <a:br>
              <a:rPr lang="en-US" altLang="ja-JP" i="1" dirty="0"/>
            </a:br>
            <a:r>
              <a:rPr lang="en-US" altLang="ja-JP" i="1" dirty="0"/>
              <a:t>- 17th Street Canal</a:t>
            </a:r>
          </a:p>
          <a:p>
            <a:r>
              <a:rPr lang="en-US" altLang="ja-JP" dirty="0"/>
              <a:t>Conclusions</a:t>
            </a:r>
          </a:p>
        </p:txBody>
      </p:sp>
      <p:sp>
        <p:nvSpPr>
          <p:cNvPr id="4" name="Slide Number Placeholder 3">
            <a:extLst>
              <a:ext uri="{FF2B5EF4-FFF2-40B4-BE49-F238E27FC236}">
                <a16:creationId xmlns:a16="http://schemas.microsoft.com/office/drawing/2014/main" id="{6B2E6444-7003-4543-B89D-2F9B0AE2FB29}"/>
              </a:ext>
            </a:extLst>
          </p:cNvPr>
          <p:cNvSpPr>
            <a:spLocks noGrp="1"/>
          </p:cNvSpPr>
          <p:nvPr>
            <p:ph type="sldNum" sz="quarter" idx="12"/>
          </p:nvPr>
        </p:nvSpPr>
        <p:spPr/>
        <p:txBody>
          <a:bodyPr/>
          <a:lstStyle/>
          <a:p>
            <a:fld id="{FED6F832-19A8-44B2-8660-A8A4AD465983}" type="slidenum">
              <a:rPr kumimoji="1" lang="ja-JP" altLang="en-US" smtClean="0"/>
              <a:t>3</a:t>
            </a:fld>
            <a:endParaRPr kumimoji="1" lang="ja-JP" altLang="en-US"/>
          </a:p>
        </p:txBody>
      </p:sp>
    </p:spTree>
    <p:extLst>
      <p:ext uri="{BB962C8B-B14F-4D97-AF65-F5344CB8AC3E}">
        <p14:creationId xmlns:p14="http://schemas.microsoft.com/office/powerpoint/2010/main" val="587745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395536" y="0"/>
            <a:ext cx="8229600" cy="1143000"/>
          </a:xfrm>
        </p:spPr>
        <p:txBody>
          <a:bodyPr/>
          <a:lstStyle/>
          <a:p>
            <a:r>
              <a:rPr lang="en-US" altLang="ja-JP" dirty="0"/>
              <a:t>Shear failure at 17</a:t>
            </a:r>
            <a:r>
              <a:rPr lang="en-US" altLang="ja-JP" baseline="30000" dirty="0"/>
              <a:t>th</a:t>
            </a:r>
            <a:r>
              <a:rPr lang="en-US" altLang="ja-JP" dirty="0"/>
              <a:t> Street Canal</a:t>
            </a:r>
            <a:endParaRPr kumimoji="1" lang="ja-JP" altLang="en-US" dirty="0"/>
          </a:p>
        </p:txBody>
      </p:sp>
      <p:sp>
        <p:nvSpPr>
          <p:cNvPr id="3" name="スライド番号プレースホルダー 2"/>
          <p:cNvSpPr>
            <a:spLocks noGrp="1"/>
          </p:cNvSpPr>
          <p:nvPr>
            <p:ph type="sldNum" sz="quarter" idx="12"/>
          </p:nvPr>
        </p:nvSpPr>
        <p:spPr/>
        <p:txBody>
          <a:bodyPr/>
          <a:lstStyle/>
          <a:p>
            <a:fld id="{FED6F832-19A8-44B2-8660-A8A4AD465983}" type="slidenum">
              <a:rPr kumimoji="1" lang="ja-JP" altLang="en-US" smtClean="0"/>
              <a:t>30</a:t>
            </a:fld>
            <a:endParaRPr kumimoji="1" lang="ja-JP" altLang="en-US"/>
          </a:p>
        </p:txBody>
      </p:sp>
      <p:pic>
        <p:nvPicPr>
          <p:cNvPr id="921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836712"/>
            <a:ext cx="4536535" cy="53914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5" name="グループ化 4"/>
          <p:cNvGrpSpPr/>
          <p:nvPr/>
        </p:nvGrpSpPr>
        <p:grpSpPr>
          <a:xfrm>
            <a:off x="4644008" y="949458"/>
            <a:ext cx="4320480" cy="5127913"/>
            <a:chOff x="4644008" y="949458"/>
            <a:chExt cx="4320480" cy="5127913"/>
          </a:xfrm>
        </p:grpSpPr>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4008" y="949458"/>
              <a:ext cx="4320480" cy="5127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テキスト ボックス 3"/>
            <p:cNvSpPr txBox="1"/>
            <p:nvPr/>
          </p:nvSpPr>
          <p:spPr>
            <a:xfrm>
              <a:off x="5148064" y="1628800"/>
              <a:ext cx="1008112" cy="369332"/>
            </a:xfrm>
            <a:prstGeom prst="rect">
              <a:avLst/>
            </a:prstGeom>
            <a:solidFill>
              <a:schemeClr val="bg1"/>
            </a:solidFill>
          </p:spPr>
          <p:txBody>
            <a:bodyPr wrap="square" rtlCol="0">
              <a:spAutoFit/>
            </a:bodyPr>
            <a:lstStyle/>
            <a:p>
              <a:pPr algn="ctr"/>
              <a:r>
                <a:rPr kumimoji="1" lang="en-US" altLang="ja-JP" dirty="0"/>
                <a:t>Marsh</a:t>
              </a:r>
              <a:endParaRPr kumimoji="1" lang="ja-JP" altLang="en-US" dirty="0"/>
            </a:p>
          </p:txBody>
        </p:sp>
        <p:sp>
          <p:nvSpPr>
            <p:cNvPr id="7" name="テキスト ボックス 6"/>
            <p:cNvSpPr txBox="1"/>
            <p:nvPr/>
          </p:nvSpPr>
          <p:spPr>
            <a:xfrm>
              <a:off x="6824667" y="1779118"/>
              <a:ext cx="1008112" cy="369332"/>
            </a:xfrm>
            <a:prstGeom prst="rect">
              <a:avLst/>
            </a:prstGeom>
            <a:solidFill>
              <a:schemeClr val="bg1"/>
            </a:solidFill>
          </p:spPr>
          <p:txBody>
            <a:bodyPr wrap="square" rtlCol="0">
              <a:spAutoFit/>
            </a:bodyPr>
            <a:lstStyle/>
            <a:p>
              <a:pPr algn="ctr"/>
              <a:r>
                <a:rPr lang="en-US" altLang="ja-JP" dirty="0"/>
                <a:t>Clay</a:t>
              </a:r>
              <a:endParaRPr kumimoji="1" lang="ja-JP" altLang="en-US" dirty="0"/>
            </a:p>
          </p:txBody>
        </p:sp>
        <p:sp>
          <p:nvSpPr>
            <p:cNvPr id="8" name="テキスト ボックス 7"/>
            <p:cNvSpPr txBox="1"/>
            <p:nvPr/>
          </p:nvSpPr>
          <p:spPr>
            <a:xfrm>
              <a:off x="7956376" y="2564904"/>
              <a:ext cx="1008112" cy="369332"/>
            </a:xfrm>
            <a:prstGeom prst="rect">
              <a:avLst/>
            </a:prstGeom>
            <a:solidFill>
              <a:schemeClr val="bg1"/>
            </a:solidFill>
          </p:spPr>
          <p:txBody>
            <a:bodyPr wrap="square" rtlCol="0">
              <a:spAutoFit/>
            </a:bodyPr>
            <a:lstStyle/>
            <a:p>
              <a:pPr algn="ctr"/>
              <a:r>
                <a:rPr kumimoji="1" lang="en-US" altLang="ja-JP" dirty="0"/>
                <a:t>Marsh</a:t>
              </a:r>
              <a:endParaRPr kumimoji="1" lang="ja-JP" altLang="en-US" dirty="0"/>
            </a:p>
          </p:txBody>
        </p:sp>
      </p:grpSp>
      <p:grpSp>
        <p:nvGrpSpPr>
          <p:cNvPr id="10" name="Group 9">
            <a:extLst>
              <a:ext uri="{FF2B5EF4-FFF2-40B4-BE49-F238E27FC236}">
                <a16:creationId xmlns:a16="http://schemas.microsoft.com/office/drawing/2014/main" id="{44FB985D-CB4D-4D45-A4A5-B13B4749A7DA}"/>
              </a:ext>
            </a:extLst>
          </p:cNvPr>
          <p:cNvGrpSpPr/>
          <p:nvPr/>
        </p:nvGrpSpPr>
        <p:grpSpPr>
          <a:xfrm>
            <a:off x="1675854" y="2376885"/>
            <a:ext cx="3168383" cy="961336"/>
            <a:chOff x="3881520" y="2545259"/>
            <a:chExt cx="3168383" cy="961336"/>
          </a:xfrm>
        </p:grpSpPr>
        <p:sp>
          <p:nvSpPr>
            <p:cNvPr id="11" name="Arrow: Down 10">
              <a:extLst>
                <a:ext uri="{FF2B5EF4-FFF2-40B4-BE49-F238E27FC236}">
                  <a16:creationId xmlns:a16="http://schemas.microsoft.com/office/drawing/2014/main" id="{8B8762EA-3630-4686-BD04-BA2765980109}"/>
                </a:ext>
              </a:extLst>
            </p:cNvPr>
            <p:cNvSpPr/>
            <p:nvPr/>
          </p:nvSpPr>
          <p:spPr>
            <a:xfrm rot="340721">
              <a:off x="4030718" y="2794044"/>
              <a:ext cx="191885" cy="712551"/>
            </a:xfrm>
            <a:prstGeom prst="downArrow">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
          <p:nvSpPr>
            <p:cNvPr id="12" name="TextBox 11">
              <a:extLst>
                <a:ext uri="{FF2B5EF4-FFF2-40B4-BE49-F238E27FC236}">
                  <a16:creationId xmlns:a16="http://schemas.microsoft.com/office/drawing/2014/main" id="{2358E215-5A5F-46FD-89AC-7EE3093E84A3}"/>
                </a:ext>
              </a:extLst>
            </p:cNvPr>
            <p:cNvSpPr txBox="1"/>
            <p:nvPr/>
          </p:nvSpPr>
          <p:spPr>
            <a:xfrm>
              <a:off x="3881520" y="2545259"/>
              <a:ext cx="3168383" cy="369332"/>
            </a:xfrm>
            <a:prstGeom prst="rect">
              <a:avLst/>
            </a:prstGeom>
            <a:noFill/>
          </p:spPr>
          <p:txBody>
            <a:bodyPr wrap="square" rtlCol="0">
              <a:spAutoFit/>
            </a:bodyPr>
            <a:lstStyle/>
            <a:p>
              <a:pPr algn="ctr"/>
              <a:r>
                <a:rPr lang="en-US" altLang="ja-JP" dirty="0">
                  <a:solidFill>
                    <a:srgbClr val="FF0000"/>
                  </a:solidFill>
                </a:rPr>
                <a:t>Hydraulic connection </a:t>
              </a:r>
              <a:endParaRPr lang="en-US" dirty="0">
                <a:solidFill>
                  <a:srgbClr val="FF0000"/>
                </a:solidFill>
              </a:endParaRPr>
            </a:p>
          </p:txBody>
        </p:sp>
      </p:grpSp>
    </p:spTree>
    <p:extLst>
      <p:ext uri="{BB962C8B-B14F-4D97-AF65-F5344CB8AC3E}">
        <p14:creationId xmlns:p14="http://schemas.microsoft.com/office/powerpoint/2010/main" val="3224152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17</a:t>
            </a:r>
            <a:r>
              <a:rPr lang="en-US" altLang="ja-JP" baseline="30000" dirty="0"/>
              <a:t>th</a:t>
            </a:r>
            <a:r>
              <a:rPr lang="en-US" altLang="ja-JP" dirty="0"/>
              <a:t> Street Canal</a:t>
            </a:r>
            <a:endParaRPr kumimoji="1" lang="ja-JP" altLang="en-US" dirty="0"/>
          </a:p>
        </p:txBody>
      </p:sp>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2032616"/>
            <a:ext cx="9144000" cy="37497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3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62019" y="2722360"/>
            <a:ext cx="2332807" cy="30600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8" name="グループ化 7"/>
          <p:cNvGrpSpPr/>
          <p:nvPr/>
        </p:nvGrpSpPr>
        <p:grpSpPr>
          <a:xfrm>
            <a:off x="2123728" y="3665365"/>
            <a:ext cx="5832648" cy="743880"/>
            <a:chOff x="2123728" y="3665365"/>
            <a:chExt cx="5832648" cy="743880"/>
          </a:xfrm>
        </p:grpSpPr>
        <p:sp>
          <p:nvSpPr>
            <p:cNvPr id="3" name="円/楕円 2"/>
            <p:cNvSpPr/>
            <p:nvPr/>
          </p:nvSpPr>
          <p:spPr>
            <a:xfrm>
              <a:off x="2123728" y="3665365"/>
              <a:ext cx="604694" cy="648072"/>
            </a:xfrm>
            <a:prstGeom prst="ellipse">
              <a:avLst/>
            </a:prstGeom>
            <a:noFill/>
            <a:ln>
              <a:solidFill>
                <a:srgbClr val="FF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 name="テキスト ボックス 3"/>
            <p:cNvSpPr txBox="1"/>
            <p:nvPr/>
          </p:nvSpPr>
          <p:spPr>
            <a:xfrm>
              <a:off x="3707904" y="3762914"/>
              <a:ext cx="4248472" cy="646331"/>
            </a:xfrm>
            <a:prstGeom prst="rect">
              <a:avLst/>
            </a:prstGeom>
            <a:noFill/>
          </p:spPr>
          <p:txBody>
            <a:bodyPr wrap="square" rtlCol="0">
              <a:spAutoFit/>
            </a:bodyPr>
            <a:lstStyle/>
            <a:p>
              <a:r>
                <a:rPr kumimoji="1" lang="en-US" altLang="ja-JP" dirty="0">
                  <a:solidFill>
                    <a:srgbClr val="FF0000"/>
                  </a:solidFill>
                </a:rPr>
                <a:t>S-wave velocity of the clay layer caused levee breach is extremely slow.</a:t>
              </a:r>
              <a:endParaRPr kumimoji="1" lang="ja-JP" altLang="en-US" dirty="0">
                <a:solidFill>
                  <a:srgbClr val="FF0000"/>
                </a:solidFill>
              </a:endParaRPr>
            </a:p>
          </p:txBody>
        </p:sp>
        <p:cxnSp>
          <p:nvCxnSpPr>
            <p:cNvPr id="6" name="直線矢印コネクタ 5"/>
            <p:cNvCxnSpPr/>
            <p:nvPr/>
          </p:nvCxnSpPr>
          <p:spPr>
            <a:xfrm flipH="1" flipV="1">
              <a:off x="2843808" y="3989401"/>
              <a:ext cx="864096" cy="96680"/>
            </a:xfrm>
            <a:prstGeom prst="straightConnector1">
              <a:avLst/>
            </a:prstGeom>
            <a:ln w="38100">
              <a:solidFill>
                <a:srgbClr val="FF0066"/>
              </a:solidFill>
              <a:tailEnd type="arrow"/>
            </a:ln>
          </p:spPr>
          <p:style>
            <a:lnRef idx="1">
              <a:schemeClr val="accent1"/>
            </a:lnRef>
            <a:fillRef idx="0">
              <a:schemeClr val="accent1"/>
            </a:fillRef>
            <a:effectRef idx="0">
              <a:schemeClr val="accent1"/>
            </a:effectRef>
            <a:fontRef idx="minor">
              <a:schemeClr val="tx1"/>
            </a:fontRef>
          </p:style>
        </p:cxnSp>
      </p:grpSp>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23728" y="5926685"/>
            <a:ext cx="4911849" cy="32878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スライド番号プレースホルダー 6"/>
          <p:cNvSpPr>
            <a:spLocks noGrp="1"/>
          </p:cNvSpPr>
          <p:nvPr>
            <p:ph type="sldNum" sz="quarter" idx="12"/>
          </p:nvPr>
        </p:nvSpPr>
        <p:spPr/>
        <p:txBody>
          <a:bodyPr/>
          <a:lstStyle/>
          <a:p>
            <a:fld id="{FED6F832-19A8-44B2-8660-A8A4AD465983}" type="slidenum">
              <a:rPr kumimoji="1" lang="ja-JP" altLang="en-US" smtClean="0"/>
              <a:t>31</a:t>
            </a:fld>
            <a:endParaRPr kumimoji="1" lang="ja-JP" altLang="en-US"/>
          </a:p>
        </p:txBody>
      </p:sp>
    </p:spTree>
    <p:extLst>
      <p:ext uri="{BB962C8B-B14F-4D97-AF65-F5344CB8AC3E}">
        <p14:creationId xmlns:p14="http://schemas.microsoft.com/office/powerpoint/2010/main" val="11955457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3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67544" y="0"/>
            <a:ext cx="8229600" cy="923320"/>
          </a:xfrm>
        </p:spPr>
        <p:txBody>
          <a:bodyPr/>
          <a:lstStyle/>
          <a:p>
            <a:r>
              <a:rPr lang="en-US" altLang="ja-JP" dirty="0"/>
              <a:t>17</a:t>
            </a:r>
            <a:r>
              <a:rPr lang="en-US" altLang="ja-JP" baseline="30000" dirty="0"/>
              <a:t>th</a:t>
            </a:r>
            <a:r>
              <a:rPr lang="en-US" altLang="ja-JP" dirty="0"/>
              <a:t> Street Canal</a:t>
            </a:r>
            <a:endParaRPr kumimoji="1" lang="ja-JP" altLang="en-US" dirty="0"/>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923320"/>
            <a:ext cx="3672408" cy="5458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76056" y="2708920"/>
            <a:ext cx="3165119" cy="2880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テキスト ボックス 2"/>
          <p:cNvSpPr txBox="1"/>
          <p:nvPr/>
        </p:nvSpPr>
        <p:spPr>
          <a:xfrm>
            <a:off x="25820" y="960044"/>
            <a:ext cx="5194252" cy="707886"/>
          </a:xfrm>
          <a:prstGeom prst="rect">
            <a:avLst/>
          </a:prstGeom>
          <a:noFill/>
        </p:spPr>
        <p:txBody>
          <a:bodyPr wrap="square" rtlCol="0">
            <a:spAutoFit/>
          </a:bodyPr>
          <a:lstStyle/>
          <a:p>
            <a:r>
              <a:rPr kumimoji="1" lang="en-US" altLang="ja-JP" sz="2000" dirty="0"/>
              <a:t>Comparison of undrained shear strength (S</a:t>
            </a:r>
            <a:r>
              <a:rPr kumimoji="1" lang="en-US" altLang="ja-JP" sz="2000" baseline="-25000" dirty="0"/>
              <a:t>u</a:t>
            </a:r>
            <a:r>
              <a:rPr kumimoji="1" lang="en-US" altLang="ja-JP" sz="2000" dirty="0"/>
              <a:t>) empirically calculated from S-wave velocity (V</a:t>
            </a:r>
            <a:r>
              <a:rPr kumimoji="1" lang="en-US" altLang="ja-JP" sz="2000" baseline="-25000" dirty="0"/>
              <a:t>s</a:t>
            </a:r>
            <a:r>
              <a:rPr kumimoji="1" lang="en-US" altLang="ja-JP" sz="2000" dirty="0"/>
              <a:t>)</a:t>
            </a:r>
            <a:endParaRPr kumimoji="1" lang="ja-JP" altLang="en-US" sz="2000" dirty="0"/>
          </a:p>
        </p:txBody>
      </p:sp>
      <p:pic>
        <p:nvPicPr>
          <p:cNvPr id="1029" name="Picture 5" descr="D:\Hayashi\SASW_and_MASW\NとVSの関係\VS_qu.bmp"/>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314" y="1998139"/>
            <a:ext cx="4766494" cy="2785337"/>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p:cNvSpPr txBox="1"/>
          <p:nvPr/>
        </p:nvSpPr>
        <p:spPr>
          <a:xfrm>
            <a:off x="362368" y="4495789"/>
            <a:ext cx="4197416" cy="646331"/>
          </a:xfrm>
          <a:prstGeom prst="rect">
            <a:avLst/>
          </a:prstGeom>
          <a:solidFill>
            <a:schemeClr val="bg1"/>
          </a:solidFill>
        </p:spPr>
        <p:txBody>
          <a:bodyPr wrap="square" rtlCol="0">
            <a:spAutoFit/>
          </a:bodyPr>
          <a:lstStyle/>
          <a:p>
            <a:pPr algn="ctr"/>
            <a:r>
              <a:rPr lang="en-US" altLang="ja-JP" dirty="0"/>
              <a:t>S-wave velocity (m/s) and  unconfined compression strength (</a:t>
            </a:r>
            <a:r>
              <a:rPr lang="en-US" altLang="ja-JP" dirty="0" err="1"/>
              <a:t>q</a:t>
            </a:r>
            <a:r>
              <a:rPr lang="en-US" altLang="ja-JP" baseline="-25000" dirty="0" err="1"/>
              <a:t>u</a:t>
            </a:r>
            <a:r>
              <a:rPr lang="en-US" altLang="ja-JP" dirty="0"/>
              <a:t>(kg/cm</a:t>
            </a:r>
            <a:r>
              <a:rPr lang="en-US" altLang="ja-JP" baseline="30000" dirty="0"/>
              <a:t>2</a:t>
            </a:r>
            <a:r>
              <a:rPr lang="en-US" altLang="ja-JP" dirty="0"/>
              <a:t>))</a:t>
            </a:r>
            <a:endParaRPr kumimoji="1" lang="ja-JP" altLang="en-US" dirty="0"/>
          </a:p>
        </p:txBody>
      </p:sp>
      <p:sp>
        <p:nvSpPr>
          <p:cNvPr id="10" name="テキスト ボックス 9"/>
          <p:cNvSpPr txBox="1"/>
          <p:nvPr/>
        </p:nvSpPr>
        <p:spPr>
          <a:xfrm>
            <a:off x="6116938" y="3390807"/>
            <a:ext cx="3027061" cy="1200329"/>
          </a:xfrm>
          <a:prstGeom prst="rect">
            <a:avLst/>
          </a:prstGeom>
          <a:noFill/>
        </p:spPr>
        <p:txBody>
          <a:bodyPr wrap="square" rtlCol="0">
            <a:spAutoFit/>
          </a:bodyPr>
          <a:lstStyle/>
          <a:p>
            <a:r>
              <a:rPr lang="en-US" altLang="ja-JP" dirty="0">
                <a:solidFill>
                  <a:srgbClr val="FF0000"/>
                </a:solidFill>
              </a:rPr>
              <a:t>Undrained shear strength obtained by S-wave velocity is generally consistent with the laboratory tests</a:t>
            </a:r>
            <a:endParaRPr kumimoji="1" lang="ja-JP" altLang="en-US" dirty="0">
              <a:solidFill>
                <a:srgbClr val="FF0000"/>
              </a:solidFill>
            </a:endParaRPr>
          </a:p>
        </p:txBody>
      </p:sp>
      <p:graphicFrame>
        <p:nvGraphicFramePr>
          <p:cNvPr id="6" name="オブジェクト 5"/>
          <p:cNvGraphicFramePr>
            <a:graphicFrameLocks noChangeAspect="1"/>
          </p:cNvGraphicFramePr>
          <p:nvPr>
            <p:extLst>
              <p:ext uri="{D42A27DB-BD31-4B8C-83A1-F6EECF244321}">
                <p14:modId xmlns:p14="http://schemas.microsoft.com/office/powerpoint/2010/main" val="2511189022"/>
              </p:ext>
            </p:extLst>
          </p:nvPr>
        </p:nvGraphicFramePr>
        <p:xfrm>
          <a:off x="3368123" y="5301208"/>
          <a:ext cx="1191661" cy="896991"/>
        </p:xfrm>
        <a:graphic>
          <a:graphicData uri="http://schemas.openxmlformats.org/presentationml/2006/ole">
            <mc:AlternateContent xmlns:mc="http://schemas.openxmlformats.org/markup-compatibility/2006">
              <mc:Choice xmlns:v="urn:schemas-microsoft-com:vml" Requires="v">
                <p:oleObj spid="_x0000_s1251" name="数式" r:id="rId7" imgW="520560" imgH="393480" progId="Equation.3">
                  <p:embed/>
                </p:oleObj>
              </mc:Choice>
              <mc:Fallback>
                <p:oleObj name="数式" r:id="rId7" imgW="520560" imgH="393480" progId="Equation.3">
                  <p:embed/>
                  <p:pic>
                    <p:nvPicPr>
                      <p:cNvPr id="0" name="Object 45"/>
                      <p:cNvPicPr>
                        <a:picLocks noChangeAspect="1" noChangeArrowheads="1"/>
                      </p:cNvPicPr>
                      <p:nvPr/>
                    </p:nvPicPr>
                    <p:blipFill>
                      <a:blip r:embed="rId8"/>
                      <a:srcRect/>
                      <a:stretch>
                        <a:fillRect/>
                      </a:stretch>
                    </p:blipFill>
                    <p:spPr bwMode="auto">
                      <a:xfrm>
                        <a:off x="3368123" y="5301208"/>
                        <a:ext cx="1191661" cy="896991"/>
                      </a:xfrm>
                      <a:prstGeom prst="rect">
                        <a:avLst/>
                      </a:prstGeom>
                      <a:noFill/>
                      <a:ln>
                        <a:noFill/>
                      </a:ln>
                      <a:effectLst/>
                    </p:spPr>
                  </p:pic>
                </p:oleObj>
              </mc:Fallback>
            </mc:AlternateContent>
          </a:graphicData>
        </a:graphic>
      </p:graphicFrame>
      <p:graphicFrame>
        <p:nvGraphicFramePr>
          <p:cNvPr id="7" name="オブジェクト 6"/>
          <p:cNvGraphicFramePr>
            <a:graphicFrameLocks noChangeAspect="1"/>
          </p:cNvGraphicFramePr>
          <p:nvPr>
            <p:extLst>
              <p:ext uri="{D42A27DB-BD31-4B8C-83A1-F6EECF244321}">
                <p14:modId xmlns:p14="http://schemas.microsoft.com/office/powerpoint/2010/main" val="1313283153"/>
              </p:ext>
            </p:extLst>
          </p:nvPr>
        </p:nvGraphicFramePr>
        <p:xfrm>
          <a:off x="681038" y="5473700"/>
          <a:ext cx="2208212" cy="550863"/>
        </p:xfrm>
        <a:graphic>
          <a:graphicData uri="http://schemas.openxmlformats.org/presentationml/2006/ole">
            <mc:AlternateContent xmlns:mc="http://schemas.openxmlformats.org/markup-compatibility/2006">
              <mc:Choice xmlns:v="urn:schemas-microsoft-com:vml" Requires="v">
                <p:oleObj spid="_x0000_s1252" name="数式" r:id="rId9" imgW="965160" imgH="241200" progId="Equation.3">
                  <p:embed/>
                </p:oleObj>
              </mc:Choice>
              <mc:Fallback>
                <p:oleObj name="数式" r:id="rId9" imgW="965160" imgH="241200" progId="Equation.3">
                  <p:embed/>
                  <p:pic>
                    <p:nvPicPr>
                      <p:cNvPr id="0" name="オブジェクト 5"/>
                      <p:cNvPicPr>
                        <a:picLocks noChangeAspect="1" noChangeArrowheads="1"/>
                      </p:cNvPicPr>
                      <p:nvPr/>
                    </p:nvPicPr>
                    <p:blipFill>
                      <a:blip r:embed="rId10"/>
                      <a:srcRect/>
                      <a:stretch>
                        <a:fillRect/>
                      </a:stretch>
                    </p:blipFill>
                    <p:spPr bwMode="auto">
                      <a:xfrm>
                        <a:off x="681038" y="5473700"/>
                        <a:ext cx="2208212" cy="550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5" name="スライド番号プレースホルダー 4"/>
          <p:cNvSpPr>
            <a:spLocks noGrp="1"/>
          </p:cNvSpPr>
          <p:nvPr>
            <p:ph type="sldNum" sz="quarter" idx="12"/>
          </p:nvPr>
        </p:nvSpPr>
        <p:spPr/>
        <p:txBody>
          <a:bodyPr/>
          <a:lstStyle/>
          <a:p>
            <a:fld id="{FED6F832-19A8-44B2-8660-A8A4AD465983}" type="slidenum">
              <a:rPr kumimoji="1" lang="ja-JP" altLang="en-US" smtClean="0"/>
              <a:t>32</a:t>
            </a:fld>
            <a:endParaRPr kumimoji="1" lang="ja-JP" altLang="en-US"/>
          </a:p>
        </p:txBody>
      </p:sp>
    </p:spTree>
    <p:extLst>
      <p:ext uri="{BB962C8B-B14F-4D97-AF65-F5344CB8AC3E}">
        <p14:creationId xmlns:p14="http://schemas.microsoft.com/office/powerpoint/2010/main" val="1297815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41427-448B-4222-9790-43494BCCBF9B}"/>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6C31DD96-18B5-4BF3-B48A-F9028CF8CEDA}"/>
              </a:ext>
            </a:extLst>
          </p:cNvPr>
          <p:cNvSpPr>
            <a:spLocks noGrp="1"/>
          </p:cNvSpPr>
          <p:nvPr>
            <p:ph idx="1"/>
          </p:nvPr>
        </p:nvSpPr>
        <p:spPr>
          <a:xfrm>
            <a:off x="0" y="1268760"/>
            <a:ext cx="9144000" cy="4857403"/>
          </a:xfrm>
        </p:spPr>
        <p:txBody>
          <a:bodyPr/>
          <a:lstStyle/>
          <a:p>
            <a:r>
              <a:rPr lang="en-US" altLang="ja-JP" dirty="0"/>
              <a:t>New Orleans and Hurricane Katrina</a:t>
            </a:r>
          </a:p>
          <a:p>
            <a:r>
              <a:rPr lang="en-US" altLang="ja-JP" dirty="0"/>
              <a:t>Deep 1D microtremor array measurements</a:t>
            </a:r>
          </a:p>
          <a:p>
            <a:r>
              <a:rPr lang="en-US" altLang="ja-JP" dirty="0"/>
              <a:t>High resolution 2D microtremor array measurements</a:t>
            </a:r>
            <a:br>
              <a:rPr lang="en-US" altLang="ja-JP" dirty="0"/>
            </a:br>
            <a:r>
              <a:rPr lang="en-US" altLang="ja-JP" dirty="0"/>
              <a:t>- </a:t>
            </a:r>
            <a:r>
              <a:rPr lang="en-US" altLang="ja-JP" i="1" dirty="0"/>
              <a:t>Industrial canal</a:t>
            </a:r>
            <a:br>
              <a:rPr lang="en-US" altLang="ja-JP" i="1" dirty="0"/>
            </a:br>
            <a:r>
              <a:rPr lang="en-US" altLang="ja-JP" i="1" dirty="0"/>
              <a:t>- London Avenue Canal</a:t>
            </a:r>
            <a:br>
              <a:rPr lang="en-US" altLang="ja-JP" i="1" dirty="0"/>
            </a:br>
            <a:r>
              <a:rPr lang="en-US" altLang="ja-JP" i="1" dirty="0"/>
              <a:t>- 17th Street Canal</a:t>
            </a:r>
          </a:p>
          <a:p>
            <a:r>
              <a:rPr lang="en-US" altLang="ja-JP" dirty="0">
                <a:solidFill>
                  <a:srgbClr val="FF0000"/>
                </a:solidFill>
              </a:rPr>
              <a:t>Conclusions</a:t>
            </a:r>
          </a:p>
        </p:txBody>
      </p:sp>
      <p:sp>
        <p:nvSpPr>
          <p:cNvPr id="4" name="Slide Number Placeholder 3">
            <a:extLst>
              <a:ext uri="{FF2B5EF4-FFF2-40B4-BE49-F238E27FC236}">
                <a16:creationId xmlns:a16="http://schemas.microsoft.com/office/drawing/2014/main" id="{6B2E6444-7003-4543-B89D-2F9B0AE2FB29}"/>
              </a:ext>
            </a:extLst>
          </p:cNvPr>
          <p:cNvSpPr>
            <a:spLocks noGrp="1"/>
          </p:cNvSpPr>
          <p:nvPr>
            <p:ph type="sldNum" sz="quarter" idx="12"/>
          </p:nvPr>
        </p:nvSpPr>
        <p:spPr/>
        <p:txBody>
          <a:bodyPr/>
          <a:lstStyle/>
          <a:p>
            <a:fld id="{FED6F832-19A8-44B2-8660-A8A4AD465983}" type="slidenum">
              <a:rPr kumimoji="1" lang="ja-JP" altLang="en-US" smtClean="0"/>
              <a:t>33</a:t>
            </a:fld>
            <a:endParaRPr kumimoji="1" lang="ja-JP" altLang="en-US"/>
          </a:p>
        </p:txBody>
      </p:sp>
    </p:spTree>
    <p:extLst>
      <p:ext uri="{BB962C8B-B14F-4D97-AF65-F5344CB8AC3E}">
        <p14:creationId xmlns:p14="http://schemas.microsoft.com/office/powerpoint/2010/main" val="8080974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p:cNvSpPr>
            <a:spLocks noGrp="1"/>
          </p:cNvSpPr>
          <p:nvPr>
            <p:ph type="title"/>
          </p:nvPr>
        </p:nvSpPr>
        <p:spPr>
          <a:xfrm>
            <a:off x="467544" y="0"/>
            <a:ext cx="8229600" cy="908720"/>
          </a:xfrm>
        </p:spPr>
        <p:txBody>
          <a:bodyPr/>
          <a:lstStyle/>
          <a:p>
            <a:r>
              <a:rPr kumimoji="1" lang="en-US" altLang="ja-JP" dirty="0"/>
              <a:t>Conclusions</a:t>
            </a:r>
            <a:endParaRPr kumimoji="1" lang="ja-JP" altLang="en-US" dirty="0"/>
          </a:p>
        </p:txBody>
      </p:sp>
      <p:sp>
        <p:nvSpPr>
          <p:cNvPr id="4" name="コンテンツ プレースホルダー 3"/>
          <p:cNvSpPr>
            <a:spLocks noGrp="1"/>
          </p:cNvSpPr>
          <p:nvPr>
            <p:ph idx="1"/>
          </p:nvPr>
        </p:nvSpPr>
        <p:spPr>
          <a:xfrm>
            <a:off x="0" y="764704"/>
            <a:ext cx="9144000" cy="5688632"/>
          </a:xfrm>
        </p:spPr>
        <p:txBody>
          <a:bodyPr>
            <a:normAutofit/>
          </a:bodyPr>
          <a:lstStyle/>
          <a:p>
            <a:r>
              <a:rPr lang="en-US" altLang="ja-JP" dirty="0"/>
              <a:t>Microtremor array measurements were carried out at several sites along levees in New Orleans.</a:t>
            </a:r>
          </a:p>
          <a:p>
            <a:r>
              <a:rPr lang="en-US" altLang="ja-JP" dirty="0"/>
              <a:t>1D MAM with L-shaped arrays penetrated to a depth of </a:t>
            </a:r>
            <a:r>
              <a:rPr lang="en-US" altLang="ja-JP" dirty="0">
                <a:solidFill>
                  <a:srgbClr val="FF0000"/>
                </a:solidFill>
              </a:rPr>
              <a:t>200 ~ 500 m </a:t>
            </a:r>
            <a:r>
              <a:rPr lang="en-US" altLang="ja-JP" dirty="0"/>
              <a:t>depending on sites. </a:t>
            </a:r>
          </a:p>
          <a:p>
            <a:r>
              <a:rPr lang="en-US" altLang="ja-JP" dirty="0"/>
              <a:t>2D MAM with linear arrays  penetrated to a depth of </a:t>
            </a:r>
            <a:r>
              <a:rPr lang="en-US" altLang="ja-JP" dirty="0">
                <a:solidFill>
                  <a:srgbClr val="FF0000"/>
                </a:solidFill>
              </a:rPr>
              <a:t>40 ~ 60 m </a:t>
            </a:r>
            <a:r>
              <a:rPr lang="en-US" altLang="ja-JP" dirty="0"/>
              <a:t>and provided </a:t>
            </a:r>
            <a:r>
              <a:rPr lang="en-US" altLang="ja-JP" dirty="0">
                <a:solidFill>
                  <a:srgbClr val="FF0000"/>
                </a:solidFill>
              </a:rPr>
              <a:t>400 ~ 1000 m </a:t>
            </a:r>
            <a:r>
              <a:rPr lang="en-US" altLang="ja-JP" dirty="0"/>
              <a:t>cross sections along levees. </a:t>
            </a:r>
          </a:p>
          <a:p>
            <a:r>
              <a:rPr lang="en-US" altLang="ja-JP" dirty="0"/>
              <a:t>Resultant S-wave velocity profiles are generally consistent with existing drilling logs and the result of laboratory tests.</a:t>
            </a:r>
            <a:endParaRPr lang="ja-JP" altLang="en-US" dirty="0"/>
          </a:p>
        </p:txBody>
      </p:sp>
      <p:sp>
        <p:nvSpPr>
          <p:cNvPr id="2" name="スライド番号プレースホルダー 1"/>
          <p:cNvSpPr>
            <a:spLocks noGrp="1"/>
          </p:cNvSpPr>
          <p:nvPr>
            <p:ph type="sldNum" sz="quarter" idx="12"/>
          </p:nvPr>
        </p:nvSpPr>
        <p:spPr/>
        <p:txBody>
          <a:bodyPr/>
          <a:lstStyle/>
          <a:p>
            <a:fld id="{FED6F832-19A8-44B2-8660-A8A4AD465983}" type="slidenum">
              <a:rPr kumimoji="1" lang="ja-JP" altLang="en-US" smtClean="0"/>
              <a:t>34</a:t>
            </a:fld>
            <a:endParaRPr kumimoji="1" lang="ja-JP" altLang="en-US"/>
          </a:p>
        </p:txBody>
      </p:sp>
    </p:spTree>
    <p:extLst>
      <p:ext uri="{BB962C8B-B14F-4D97-AF65-F5344CB8AC3E}">
        <p14:creationId xmlns:p14="http://schemas.microsoft.com/office/powerpoint/2010/main" val="4109035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title"/>
          </p:nvPr>
        </p:nvSpPr>
        <p:spPr>
          <a:xfrm>
            <a:off x="467544" y="0"/>
            <a:ext cx="8229600" cy="908720"/>
          </a:xfrm>
        </p:spPr>
        <p:txBody>
          <a:bodyPr/>
          <a:lstStyle/>
          <a:p>
            <a:r>
              <a:rPr lang="en-US" altLang="ja-JP" dirty="0"/>
              <a:t>Hurricane Katrina (2005)</a:t>
            </a:r>
            <a:endParaRPr kumimoji="1" lang="ja-JP" altLang="en-US" dirty="0"/>
          </a:p>
        </p:txBody>
      </p:sp>
      <p:pic>
        <p:nvPicPr>
          <p:cNvPr id="5" name="Picture 2" descr="http://www.noaanews.noaa.gov/stories2005/images/katrina-flood-depth-estimation-09-03-2005.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8351" b="8894"/>
          <a:stretch/>
        </p:blipFill>
        <p:spPr bwMode="auto">
          <a:xfrm>
            <a:off x="228600" y="766903"/>
            <a:ext cx="8686800" cy="5628994"/>
          </a:xfrm>
          <a:prstGeom prst="rect">
            <a:avLst/>
          </a:prstGeom>
          <a:noFill/>
          <a:extLst>
            <a:ext uri="{909E8E84-426E-40DD-AFC4-6F175D3DCCD1}">
              <a14:hiddenFill xmlns:a14="http://schemas.microsoft.com/office/drawing/2010/main">
                <a:solidFill>
                  <a:srgbClr val="FFFFFF"/>
                </a:solidFill>
              </a14:hiddenFill>
            </a:ext>
          </a:extLst>
        </p:spPr>
      </p:pic>
      <p:sp>
        <p:nvSpPr>
          <p:cNvPr id="6" name="正方形/長方形 5"/>
          <p:cNvSpPr/>
          <p:nvPr/>
        </p:nvSpPr>
        <p:spPr bwMode="auto">
          <a:xfrm>
            <a:off x="7722269" y="2617037"/>
            <a:ext cx="1012657" cy="1962090"/>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a:ln>
                <a:noFill/>
              </a:ln>
              <a:solidFill>
                <a:schemeClr val="tx1"/>
              </a:solidFill>
              <a:effectLst/>
              <a:latin typeface="Arial" charset="0"/>
              <a:ea typeface="ＭＳ Ｐゴシック" pitchFamily="32" charset="-128"/>
            </a:endParaRPr>
          </a:p>
        </p:txBody>
      </p:sp>
      <p:sp>
        <p:nvSpPr>
          <p:cNvPr id="7" name="テキスト ボックス 6"/>
          <p:cNvSpPr txBox="1"/>
          <p:nvPr/>
        </p:nvSpPr>
        <p:spPr>
          <a:xfrm>
            <a:off x="228600" y="778935"/>
            <a:ext cx="5225716" cy="1077218"/>
          </a:xfrm>
          <a:prstGeom prst="rect">
            <a:avLst/>
          </a:prstGeom>
          <a:noFill/>
        </p:spPr>
        <p:txBody>
          <a:bodyPr wrap="square" rtlCol="0">
            <a:spAutoFit/>
          </a:bodyPr>
          <a:lstStyle/>
          <a:p>
            <a:r>
              <a:rPr kumimoji="1" lang="en-US" altLang="ja-JP" sz="3200" dirty="0">
                <a:solidFill>
                  <a:srgbClr val="FFFF00"/>
                </a:solidFill>
              </a:rPr>
              <a:t>Flooding depth </a:t>
            </a:r>
            <a:br>
              <a:rPr kumimoji="1" lang="en-US" altLang="ja-JP" sz="3200" dirty="0">
                <a:solidFill>
                  <a:srgbClr val="FFFF00"/>
                </a:solidFill>
              </a:rPr>
            </a:br>
            <a:r>
              <a:rPr kumimoji="1" lang="en-US" altLang="ja-JP" sz="3200" dirty="0">
                <a:solidFill>
                  <a:srgbClr val="FFFF00"/>
                </a:solidFill>
              </a:rPr>
              <a:t>in New Orleans</a:t>
            </a:r>
            <a:endParaRPr kumimoji="1" lang="ja-JP" altLang="en-US" sz="3200" dirty="0">
              <a:solidFill>
                <a:srgbClr val="FFFF00"/>
              </a:solidFill>
            </a:endParaRPr>
          </a:p>
        </p:txBody>
      </p:sp>
      <p:sp>
        <p:nvSpPr>
          <p:cNvPr id="8" name="テキスト ボックス 7"/>
          <p:cNvSpPr txBox="1"/>
          <p:nvPr/>
        </p:nvSpPr>
        <p:spPr>
          <a:xfrm>
            <a:off x="7694195" y="2898718"/>
            <a:ext cx="685800" cy="400110"/>
          </a:xfrm>
          <a:prstGeom prst="rect">
            <a:avLst/>
          </a:prstGeom>
          <a:noFill/>
        </p:spPr>
        <p:txBody>
          <a:bodyPr wrap="square" rtlCol="0">
            <a:spAutoFit/>
          </a:bodyPr>
          <a:lstStyle/>
          <a:p>
            <a:r>
              <a:rPr kumimoji="1" lang="en-US" altLang="ja-JP" sz="2000" dirty="0"/>
              <a:t>1.0</a:t>
            </a:r>
            <a:endParaRPr kumimoji="1" lang="ja-JP" altLang="en-US" sz="2000" dirty="0"/>
          </a:p>
        </p:txBody>
      </p:sp>
      <p:sp>
        <p:nvSpPr>
          <p:cNvPr id="9" name="テキスト ボックス 8"/>
          <p:cNvSpPr txBox="1"/>
          <p:nvPr/>
        </p:nvSpPr>
        <p:spPr>
          <a:xfrm>
            <a:off x="7722269" y="3281950"/>
            <a:ext cx="685800" cy="400110"/>
          </a:xfrm>
          <a:prstGeom prst="rect">
            <a:avLst/>
          </a:prstGeom>
          <a:noFill/>
        </p:spPr>
        <p:txBody>
          <a:bodyPr wrap="square" rtlCol="0">
            <a:spAutoFit/>
          </a:bodyPr>
          <a:lstStyle/>
          <a:p>
            <a:r>
              <a:rPr kumimoji="1" lang="en-US" altLang="ja-JP" sz="2000" dirty="0"/>
              <a:t>2.0</a:t>
            </a:r>
            <a:endParaRPr kumimoji="1" lang="ja-JP" altLang="en-US" sz="2000" dirty="0"/>
          </a:p>
        </p:txBody>
      </p:sp>
      <p:sp>
        <p:nvSpPr>
          <p:cNvPr id="10" name="テキスト ボックス 9"/>
          <p:cNvSpPr txBox="1"/>
          <p:nvPr/>
        </p:nvSpPr>
        <p:spPr>
          <a:xfrm>
            <a:off x="7379368" y="2216927"/>
            <a:ext cx="1343527" cy="400110"/>
          </a:xfrm>
          <a:prstGeom prst="rect">
            <a:avLst/>
          </a:prstGeom>
          <a:solidFill>
            <a:schemeClr val="bg1"/>
          </a:solidFill>
        </p:spPr>
        <p:txBody>
          <a:bodyPr wrap="square" rtlCol="0">
            <a:spAutoFit/>
          </a:bodyPr>
          <a:lstStyle/>
          <a:p>
            <a:r>
              <a:rPr kumimoji="1" lang="en-US" altLang="ja-JP" sz="2000" dirty="0"/>
              <a:t>Depth (m)</a:t>
            </a:r>
            <a:endParaRPr kumimoji="1" lang="ja-JP" altLang="en-US" sz="2000" dirty="0"/>
          </a:p>
        </p:txBody>
      </p:sp>
      <p:sp>
        <p:nvSpPr>
          <p:cNvPr id="11" name="テキスト ボックス 10"/>
          <p:cNvSpPr txBox="1"/>
          <p:nvPr/>
        </p:nvSpPr>
        <p:spPr>
          <a:xfrm>
            <a:off x="7694195" y="2641102"/>
            <a:ext cx="685800" cy="400110"/>
          </a:xfrm>
          <a:prstGeom prst="rect">
            <a:avLst/>
          </a:prstGeom>
          <a:noFill/>
        </p:spPr>
        <p:txBody>
          <a:bodyPr wrap="square" rtlCol="0">
            <a:spAutoFit/>
          </a:bodyPr>
          <a:lstStyle/>
          <a:p>
            <a:r>
              <a:rPr kumimoji="1" lang="en-US" altLang="ja-JP" sz="2000" dirty="0"/>
              <a:t>0.5</a:t>
            </a:r>
            <a:endParaRPr kumimoji="1" lang="ja-JP" altLang="en-US" sz="2000" dirty="0"/>
          </a:p>
        </p:txBody>
      </p:sp>
      <p:sp>
        <p:nvSpPr>
          <p:cNvPr id="12" name="テキスト ボックス 11"/>
          <p:cNvSpPr txBox="1"/>
          <p:nvPr/>
        </p:nvSpPr>
        <p:spPr>
          <a:xfrm>
            <a:off x="7708231" y="3682060"/>
            <a:ext cx="685800" cy="400110"/>
          </a:xfrm>
          <a:prstGeom prst="rect">
            <a:avLst/>
          </a:prstGeom>
          <a:noFill/>
        </p:spPr>
        <p:txBody>
          <a:bodyPr wrap="square" rtlCol="0">
            <a:spAutoFit/>
          </a:bodyPr>
          <a:lstStyle/>
          <a:p>
            <a:r>
              <a:rPr kumimoji="1" lang="en-US" altLang="ja-JP" sz="2000" dirty="0"/>
              <a:t>3.0</a:t>
            </a:r>
            <a:endParaRPr kumimoji="1" lang="ja-JP" altLang="en-US" sz="2000" dirty="0"/>
          </a:p>
        </p:txBody>
      </p:sp>
      <p:sp>
        <p:nvSpPr>
          <p:cNvPr id="13" name="テキスト ボックス 12"/>
          <p:cNvSpPr txBox="1"/>
          <p:nvPr/>
        </p:nvSpPr>
        <p:spPr>
          <a:xfrm>
            <a:off x="7722269" y="4083461"/>
            <a:ext cx="685800" cy="400110"/>
          </a:xfrm>
          <a:prstGeom prst="rect">
            <a:avLst/>
          </a:prstGeom>
          <a:noFill/>
        </p:spPr>
        <p:txBody>
          <a:bodyPr wrap="square" rtlCol="0">
            <a:spAutoFit/>
          </a:bodyPr>
          <a:lstStyle/>
          <a:p>
            <a:r>
              <a:rPr kumimoji="1" lang="en-US" altLang="ja-JP" sz="2000" dirty="0"/>
              <a:t>&gt;5.0</a:t>
            </a:r>
            <a:endParaRPr kumimoji="1" lang="ja-JP" altLang="en-US" sz="2000" dirty="0"/>
          </a:p>
        </p:txBody>
      </p:sp>
      <p:grpSp>
        <p:nvGrpSpPr>
          <p:cNvPr id="14" name="グループ化 13"/>
          <p:cNvGrpSpPr/>
          <p:nvPr/>
        </p:nvGrpSpPr>
        <p:grpSpPr>
          <a:xfrm>
            <a:off x="2101516" y="2216927"/>
            <a:ext cx="3352800" cy="989642"/>
            <a:chOff x="2101516" y="2438400"/>
            <a:chExt cx="3352800" cy="989642"/>
          </a:xfrm>
        </p:grpSpPr>
        <p:sp>
          <p:nvSpPr>
            <p:cNvPr id="15" name="星 5 14"/>
            <p:cNvSpPr/>
            <p:nvPr/>
          </p:nvSpPr>
          <p:spPr bwMode="auto">
            <a:xfrm>
              <a:off x="2286000" y="2438400"/>
              <a:ext cx="555458" cy="533400"/>
            </a:xfrm>
            <a:prstGeom prst="star5">
              <a:avLst/>
            </a:prstGeom>
            <a:solidFill>
              <a:srgbClr val="FF00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ja-JP" altLang="en-US" sz="2400" b="0" i="0" u="none" strike="noStrike" cap="none" normalizeH="0" baseline="0">
                <a:ln>
                  <a:noFill/>
                </a:ln>
                <a:solidFill>
                  <a:schemeClr val="tx1"/>
                </a:solidFill>
                <a:effectLst/>
                <a:latin typeface="Arial" charset="0"/>
                <a:ea typeface="ＭＳ Ｐゴシック" pitchFamily="32" charset="-128"/>
              </a:endParaRPr>
            </a:p>
          </p:txBody>
        </p:sp>
        <p:sp>
          <p:nvSpPr>
            <p:cNvPr id="16" name="テキスト ボックス 15"/>
            <p:cNvSpPr txBox="1"/>
            <p:nvPr/>
          </p:nvSpPr>
          <p:spPr>
            <a:xfrm>
              <a:off x="2101516" y="2966377"/>
              <a:ext cx="3352800" cy="461665"/>
            </a:xfrm>
            <a:prstGeom prst="rect">
              <a:avLst/>
            </a:prstGeom>
            <a:solidFill>
              <a:schemeClr val="bg1"/>
            </a:solidFill>
            <a:ln>
              <a:solidFill>
                <a:schemeClr val="tx1"/>
              </a:solidFill>
            </a:ln>
          </p:spPr>
          <p:txBody>
            <a:bodyPr wrap="square" rtlCol="0">
              <a:spAutoFit/>
            </a:bodyPr>
            <a:lstStyle/>
            <a:p>
              <a:pPr algn="ctr"/>
              <a:r>
                <a:rPr kumimoji="1" lang="en-US" altLang="ja-JP" dirty="0"/>
                <a:t>London Avenue Canal</a:t>
              </a:r>
              <a:endParaRPr kumimoji="1" lang="ja-JP" altLang="en-US" dirty="0"/>
            </a:p>
          </p:txBody>
        </p:sp>
      </p:grpSp>
      <p:pic>
        <p:nvPicPr>
          <p:cNvPr id="17" name="Picture 4" descr="http://3.bp.blogspot.com/-LeQA2sn5-cw/UJckUWNs-nI/AAAAAAAAAJk/qVmJT-uEzIk/s1600/flooding1.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23459" y="3359927"/>
            <a:ext cx="3907167" cy="2930375"/>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p:cNvSpPr>
            <a:spLocks noGrp="1"/>
          </p:cNvSpPr>
          <p:nvPr>
            <p:ph type="sldNum" sz="quarter" idx="12"/>
          </p:nvPr>
        </p:nvSpPr>
        <p:spPr/>
        <p:txBody>
          <a:bodyPr/>
          <a:lstStyle/>
          <a:p>
            <a:fld id="{FED6F832-19A8-44B2-8660-A8A4AD465983}" type="slidenum">
              <a:rPr kumimoji="1" lang="ja-JP" altLang="en-US" smtClean="0"/>
              <a:t>4</a:t>
            </a:fld>
            <a:endParaRPr kumimoji="1" lang="ja-JP" altLang="en-US"/>
          </a:p>
        </p:txBody>
      </p:sp>
    </p:spTree>
    <p:extLst>
      <p:ext uri="{BB962C8B-B14F-4D97-AF65-F5344CB8AC3E}">
        <p14:creationId xmlns:p14="http://schemas.microsoft.com/office/powerpoint/2010/main" val="5923783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0A9C2A7-62C7-4FAC-B155-BD3EDD253020}"/>
              </a:ext>
            </a:extLst>
          </p:cNvPr>
          <p:cNvSpPr>
            <a:spLocks noGrp="1"/>
          </p:cNvSpPr>
          <p:nvPr>
            <p:ph type="title"/>
          </p:nvPr>
        </p:nvSpPr>
        <p:spPr/>
        <p:txBody>
          <a:bodyPr/>
          <a:lstStyle/>
          <a:p>
            <a:r>
              <a:rPr lang="en-US" altLang="ja-JP" dirty="0"/>
              <a:t>Cross section of New Orleans</a:t>
            </a:r>
            <a:endParaRPr lang="en-US" dirty="0"/>
          </a:p>
        </p:txBody>
      </p:sp>
      <p:sp>
        <p:nvSpPr>
          <p:cNvPr id="4" name="Slide Number Placeholder 3">
            <a:extLst>
              <a:ext uri="{FF2B5EF4-FFF2-40B4-BE49-F238E27FC236}">
                <a16:creationId xmlns:a16="http://schemas.microsoft.com/office/drawing/2014/main" id="{9BAE10FE-B61A-4A4A-8DD1-C90DCEE9D73A}"/>
              </a:ext>
            </a:extLst>
          </p:cNvPr>
          <p:cNvSpPr>
            <a:spLocks noGrp="1"/>
          </p:cNvSpPr>
          <p:nvPr>
            <p:ph type="sldNum" sz="quarter" idx="12"/>
          </p:nvPr>
        </p:nvSpPr>
        <p:spPr/>
        <p:txBody>
          <a:bodyPr/>
          <a:lstStyle/>
          <a:p>
            <a:fld id="{FED6F832-19A8-44B2-8660-A8A4AD465983}" type="slidenum">
              <a:rPr kumimoji="1" lang="ja-JP" altLang="en-US" smtClean="0"/>
              <a:t>5</a:t>
            </a:fld>
            <a:endParaRPr kumimoji="1" lang="ja-JP" altLang="en-US"/>
          </a:p>
        </p:txBody>
      </p:sp>
      <p:pic>
        <p:nvPicPr>
          <p:cNvPr id="6" name="Picture 5">
            <a:extLst>
              <a:ext uri="{FF2B5EF4-FFF2-40B4-BE49-F238E27FC236}">
                <a16:creationId xmlns:a16="http://schemas.microsoft.com/office/drawing/2014/main" id="{C02D99B2-79DF-4369-B9AE-46DB9846EA82}"/>
              </a:ext>
            </a:extLst>
          </p:cNvPr>
          <p:cNvPicPr>
            <a:picLocks noChangeAspect="1"/>
          </p:cNvPicPr>
          <p:nvPr/>
        </p:nvPicPr>
        <p:blipFill>
          <a:blip r:embed="rId3"/>
          <a:stretch>
            <a:fillRect/>
          </a:stretch>
        </p:blipFill>
        <p:spPr>
          <a:xfrm>
            <a:off x="20359" y="1866437"/>
            <a:ext cx="9144000" cy="3407327"/>
          </a:xfrm>
          <a:prstGeom prst="rect">
            <a:avLst/>
          </a:prstGeom>
        </p:spPr>
      </p:pic>
      <p:grpSp>
        <p:nvGrpSpPr>
          <p:cNvPr id="11" name="Group 10">
            <a:extLst>
              <a:ext uri="{FF2B5EF4-FFF2-40B4-BE49-F238E27FC236}">
                <a16:creationId xmlns:a16="http://schemas.microsoft.com/office/drawing/2014/main" id="{71FA9E22-E758-4C85-80C3-A76B93ECA54E}"/>
              </a:ext>
            </a:extLst>
          </p:cNvPr>
          <p:cNvGrpSpPr/>
          <p:nvPr/>
        </p:nvGrpSpPr>
        <p:grpSpPr>
          <a:xfrm>
            <a:off x="1619672" y="1699385"/>
            <a:ext cx="2160240" cy="1727607"/>
            <a:chOff x="1619672" y="1699385"/>
            <a:chExt cx="2160240" cy="1727607"/>
          </a:xfrm>
        </p:grpSpPr>
        <p:sp>
          <p:nvSpPr>
            <p:cNvPr id="7" name="Oval 6">
              <a:extLst>
                <a:ext uri="{FF2B5EF4-FFF2-40B4-BE49-F238E27FC236}">
                  <a16:creationId xmlns:a16="http://schemas.microsoft.com/office/drawing/2014/main" id="{EC2A057A-8D74-4220-BB4A-66BBBC818817}"/>
                </a:ext>
              </a:extLst>
            </p:cNvPr>
            <p:cNvSpPr/>
            <p:nvPr/>
          </p:nvSpPr>
          <p:spPr>
            <a:xfrm>
              <a:off x="1619672" y="2562896"/>
              <a:ext cx="1080120"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6BB586EC-7384-48CF-A736-B40FA67531EE}"/>
                </a:ext>
              </a:extLst>
            </p:cNvPr>
            <p:cNvSpPr txBox="1"/>
            <p:nvPr/>
          </p:nvSpPr>
          <p:spPr>
            <a:xfrm>
              <a:off x="1691680" y="1699385"/>
              <a:ext cx="2088232" cy="369332"/>
            </a:xfrm>
            <a:prstGeom prst="rect">
              <a:avLst/>
            </a:prstGeom>
            <a:noFill/>
          </p:spPr>
          <p:txBody>
            <a:bodyPr wrap="square" rtlCol="0">
              <a:spAutoFit/>
            </a:bodyPr>
            <a:lstStyle/>
            <a:p>
              <a:r>
                <a:rPr lang="en-US" dirty="0"/>
                <a:t>French</a:t>
              </a:r>
              <a:r>
                <a:rPr lang="ja-JP" altLang="en-US" dirty="0"/>
                <a:t> </a:t>
              </a:r>
              <a:r>
                <a:rPr lang="en-US" altLang="ja-JP" dirty="0"/>
                <a:t>Quarter</a:t>
              </a:r>
              <a:endParaRPr lang="en-US" dirty="0"/>
            </a:p>
          </p:txBody>
        </p:sp>
        <p:cxnSp>
          <p:nvCxnSpPr>
            <p:cNvPr id="10" name="Straight Arrow Connector 9">
              <a:extLst>
                <a:ext uri="{FF2B5EF4-FFF2-40B4-BE49-F238E27FC236}">
                  <a16:creationId xmlns:a16="http://schemas.microsoft.com/office/drawing/2014/main" id="{9E1D3DE3-1799-4498-9EBA-B24251FCEF7D}"/>
                </a:ext>
              </a:extLst>
            </p:cNvPr>
            <p:cNvCxnSpPr/>
            <p:nvPr/>
          </p:nvCxnSpPr>
          <p:spPr>
            <a:xfrm flipH="1">
              <a:off x="2339752" y="2132856"/>
              <a:ext cx="144016" cy="43004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grpSp>
        <p:nvGrpSpPr>
          <p:cNvPr id="12" name="Group 11">
            <a:extLst>
              <a:ext uri="{FF2B5EF4-FFF2-40B4-BE49-F238E27FC236}">
                <a16:creationId xmlns:a16="http://schemas.microsoft.com/office/drawing/2014/main" id="{4D19A0E2-D77D-42E9-8BCF-9E02FE00EB89}"/>
              </a:ext>
            </a:extLst>
          </p:cNvPr>
          <p:cNvGrpSpPr/>
          <p:nvPr/>
        </p:nvGrpSpPr>
        <p:grpSpPr>
          <a:xfrm>
            <a:off x="5364088" y="3186311"/>
            <a:ext cx="2952328" cy="2407260"/>
            <a:chOff x="1619671" y="2562896"/>
            <a:chExt cx="2952328" cy="2407260"/>
          </a:xfrm>
        </p:grpSpPr>
        <p:sp>
          <p:nvSpPr>
            <p:cNvPr id="13" name="Oval 12">
              <a:extLst>
                <a:ext uri="{FF2B5EF4-FFF2-40B4-BE49-F238E27FC236}">
                  <a16:creationId xmlns:a16="http://schemas.microsoft.com/office/drawing/2014/main" id="{9207561E-B608-4EA2-90DB-4E013917EF44}"/>
                </a:ext>
              </a:extLst>
            </p:cNvPr>
            <p:cNvSpPr/>
            <p:nvPr/>
          </p:nvSpPr>
          <p:spPr>
            <a:xfrm>
              <a:off x="1619671" y="2562896"/>
              <a:ext cx="1744893" cy="864096"/>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72A013D4-0857-43BC-8CA9-51725AE542CC}"/>
                </a:ext>
              </a:extLst>
            </p:cNvPr>
            <p:cNvSpPr txBox="1"/>
            <p:nvPr/>
          </p:nvSpPr>
          <p:spPr>
            <a:xfrm>
              <a:off x="1835695" y="4600824"/>
              <a:ext cx="2736304" cy="369332"/>
            </a:xfrm>
            <a:prstGeom prst="rect">
              <a:avLst/>
            </a:prstGeom>
            <a:noFill/>
          </p:spPr>
          <p:txBody>
            <a:bodyPr wrap="square" rtlCol="0">
              <a:spAutoFit/>
            </a:bodyPr>
            <a:lstStyle/>
            <a:p>
              <a:r>
                <a:rPr lang="en-US" altLang="ja-JP" dirty="0"/>
                <a:t>Flooded area by Katrina</a:t>
              </a:r>
              <a:endParaRPr lang="en-US" dirty="0"/>
            </a:p>
          </p:txBody>
        </p:sp>
        <p:cxnSp>
          <p:nvCxnSpPr>
            <p:cNvPr id="15" name="Straight Arrow Connector 14">
              <a:extLst>
                <a:ext uri="{FF2B5EF4-FFF2-40B4-BE49-F238E27FC236}">
                  <a16:creationId xmlns:a16="http://schemas.microsoft.com/office/drawing/2014/main" id="{02D9C4DF-14B1-43D6-BE8A-91DA3CF32924}"/>
                </a:ext>
              </a:extLst>
            </p:cNvPr>
            <p:cNvCxnSpPr>
              <a:cxnSpLocks/>
            </p:cNvCxnSpPr>
            <p:nvPr/>
          </p:nvCxnSpPr>
          <p:spPr>
            <a:xfrm flipH="1" flipV="1">
              <a:off x="2627783" y="3426992"/>
              <a:ext cx="144017" cy="116824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220908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0" y="0"/>
            <a:ext cx="9144000" cy="1143000"/>
          </a:xfrm>
        </p:spPr>
        <p:txBody>
          <a:bodyPr>
            <a:normAutofit/>
          </a:bodyPr>
          <a:lstStyle/>
          <a:p>
            <a:r>
              <a:rPr kumimoji="1" lang="en-US" altLang="ja-JP" sz="4800" dirty="0"/>
              <a:t>Sites of Investigation</a:t>
            </a:r>
            <a:endParaRPr kumimoji="1" lang="ja-JP" altLang="en-US" sz="4800" dirty="0"/>
          </a:p>
        </p:txBody>
      </p:sp>
      <p:sp>
        <p:nvSpPr>
          <p:cNvPr id="4" name="スライド番号プレースホルダー 3"/>
          <p:cNvSpPr>
            <a:spLocks noGrp="1"/>
          </p:cNvSpPr>
          <p:nvPr>
            <p:ph type="sldNum" sz="quarter" idx="12"/>
          </p:nvPr>
        </p:nvSpPr>
        <p:spPr/>
        <p:txBody>
          <a:bodyPr/>
          <a:lstStyle/>
          <a:p>
            <a:fld id="{FED6F832-19A8-44B2-8660-A8A4AD465983}" type="slidenum">
              <a:rPr kumimoji="1" lang="ja-JP" altLang="en-US" smtClean="0"/>
              <a:t>6</a:t>
            </a:fld>
            <a:endParaRPr kumimoji="1" lang="ja-JP" altLang="en-US"/>
          </a:p>
        </p:txBody>
      </p:sp>
      <p:grpSp>
        <p:nvGrpSpPr>
          <p:cNvPr id="8" name="Group 7">
            <a:extLst>
              <a:ext uri="{FF2B5EF4-FFF2-40B4-BE49-F238E27FC236}">
                <a16:creationId xmlns:a16="http://schemas.microsoft.com/office/drawing/2014/main" id="{2CDA56CB-D857-41F7-8E9F-4FFF12585BC2}"/>
              </a:ext>
            </a:extLst>
          </p:cNvPr>
          <p:cNvGrpSpPr/>
          <p:nvPr/>
        </p:nvGrpSpPr>
        <p:grpSpPr>
          <a:xfrm>
            <a:off x="1403648" y="1340768"/>
            <a:ext cx="6480720" cy="4464496"/>
            <a:chOff x="1979713" y="1340768"/>
            <a:chExt cx="5256583" cy="3600400"/>
          </a:xfrm>
        </p:grpSpPr>
        <p:pic>
          <p:nvPicPr>
            <p:cNvPr id="9" name="Picture 8">
              <a:extLst>
                <a:ext uri="{FF2B5EF4-FFF2-40B4-BE49-F238E27FC236}">
                  <a16:creationId xmlns:a16="http://schemas.microsoft.com/office/drawing/2014/main" id="{3457BDB4-E2E3-4493-BA60-AB5DC7810B0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5666" r="21671" b="30556"/>
            <a:stretch/>
          </p:blipFill>
          <p:spPr bwMode="auto">
            <a:xfrm>
              <a:off x="1979713" y="1340768"/>
              <a:ext cx="4896544" cy="3600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テキスト ボックス 2">
              <a:extLst>
                <a:ext uri="{FF2B5EF4-FFF2-40B4-BE49-F238E27FC236}">
                  <a16:creationId xmlns:a16="http://schemas.microsoft.com/office/drawing/2014/main" id="{3AE119A8-69AC-4367-9BF8-3E51D06937F8}"/>
                </a:ext>
              </a:extLst>
            </p:cNvPr>
            <p:cNvSpPr txBox="1"/>
            <p:nvPr/>
          </p:nvSpPr>
          <p:spPr>
            <a:xfrm>
              <a:off x="5292080" y="2370286"/>
              <a:ext cx="1944216"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b="1" dirty="0">
                  <a:solidFill>
                    <a:srgbClr val="FFFF00"/>
                  </a:solidFill>
                </a:rPr>
                <a:t>Industrial canal</a:t>
              </a:r>
              <a:endParaRPr kumimoji="1" lang="ja-JP" altLang="en-US" b="1" dirty="0">
                <a:solidFill>
                  <a:srgbClr val="FFFF00"/>
                </a:solidFill>
              </a:endParaRPr>
            </a:p>
          </p:txBody>
        </p:sp>
        <p:sp>
          <p:nvSpPr>
            <p:cNvPr id="11" name="テキスト ボックス 5">
              <a:extLst>
                <a:ext uri="{FF2B5EF4-FFF2-40B4-BE49-F238E27FC236}">
                  <a16:creationId xmlns:a16="http://schemas.microsoft.com/office/drawing/2014/main" id="{FF7396EC-8481-4F94-88E0-7FE6D6BA07A3}"/>
                </a:ext>
              </a:extLst>
            </p:cNvPr>
            <p:cNvSpPr txBox="1"/>
            <p:nvPr/>
          </p:nvSpPr>
          <p:spPr>
            <a:xfrm>
              <a:off x="4485896" y="1411952"/>
              <a:ext cx="2412268"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b="1" dirty="0">
                  <a:solidFill>
                    <a:srgbClr val="FFFF00"/>
                  </a:solidFill>
                </a:rPr>
                <a:t>London Avenue Canal</a:t>
              </a:r>
              <a:endParaRPr kumimoji="1" lang="ja-JP" altLang="en-US" b="1" dirty="0">
                <a:solidFill>
                  <a:srgbClr val="FFFF00"/>
                </a:solidFill>
              </a:endParaRPr>
            </a:p>
          </p:txBody>
        </p:sp>
        <p:sp>
          <p:nvSpPr>
            <p:cNvPr id="12" name="テキスト ボックス 6">
              <a:extLst>
                <a:ext uri="{FF2B5EF4-FFF2-40B4-BE49-F238E27FC236}">
                  <a16:creationId xmlns:a16="http://schemas.microsoft.com/office/drawing/2014/main" id="{D4961D57-8472-4605-A825-B023407DA483}"/>
                </a:ext>
              </a:extLst>
            </p:cNvPr>
            <p:cNvSpPr txBox="1"/>
            <p:nvPr/>
          </p:nvSpPr>
          <p:spPr>
            <a:xfrm>
              <a:off x="2855810" y="1596618"/>
              <a:ext cx="1908212" cy="369332"/>
            </a:xfrm>
            <a:prstGeom prst="rect">
              <a:avLst/>
            </a:prstGeom>
            <a:noFill/>
          </p:spPr>
          <p:txBody>
            <a:bodyPr wrap="squar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en-US" altLang="ja-JP" b="1" dirty="0">
                  <a:solidFill>
                    <a:srgbClr val="FFFF00"/>
                  </a:solidFill>
                </a:rPr>
                <a:t>17</a:t>
              </a:r>
              <a:r>
                <a:rPr kumimoji="1" lang="en-US" altLang="ja-JP" b="1" baseline="30000" dirty="0">
                  <a:solidFill>
                    <a:srgbClr val="FFFF00"/>
                  </a:solidFill>
                </a:rPr>
                <a:t>th</a:t>
              </a:r>
              <a:r>
                <a:rPr kumimoji="1" lang="en-US" altLang="ja-JP" b="1" dirty="0">
                  <a:solidFill>
                    <a:srgbClr val="FFFF00"/>
                  </a:solidFill>
                </a:rPr>
                <a:t> Street Canal</a:t>
              </a:r>
              <a:endParaRPr kumimoji="1" lang="ja-JP" altLang="en-US" b="1" dirty="0">
                <a:solidFill>
                  <a:srgbClr val="FFFF00"/>
                </a:solidFill>
              </a:endParaRPr>
            </a:p>
          </p:txBody>
        </p:sp>
      </p:grpSp>
    </p:spTree>
    <p:extLst>
      <p:ext uri="{BB962C8B-B14F-4D97-AF65-F5344CB8AC3E}">
        <p14:creationId xmlns:p14="http://schemas.microsoft.com/office/powerpoint/2010/main" val="4097540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A41427-448B-4222-9790-43494BCCBF9B}"/>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6C31DD96-18B5-4BF3-B48A-F9028CF8CEDA}"/>
              </a:ext>
            </a:extLst>
          </p:cNvPr>
          <p:cNvSpPr>
            <a:spLocks noGrp="1"/>
          </p:cNvSpPr>
          <p:nvPr>
            <p:ph idx="1"/>
          </p:nvPr>
        </p:nvSpPr>
        <p:spPr>
          <a:xfrm>
            <a:off x="0" y="1268760"/>
            <a:ext cx="9144000" cy="4857403"/>
          </a:xfrm>
        </p:spPr>
        <p:txBody>
          <a:bodyPr/>
          <a:lstStyle/>
          <a:p>
            <a:r>
              <a:rPr lang="en-US" altLang="ja-JP" dirty="0"/>
              <a:t>New Orleans and Hurricane Katrina</a:t>
            </a:r>
          </a:p>
          <a:p>
            <a:r>
              <a:rPr lang="en-US" altLang="ja-JP" dirty="0">
                <a:solidFill>
                  <a:srgbClr val="FF0000"/>
                </a:solidFill>
              </a:rPr>
              <a:t>Deep 1D microtremor array measurements</a:t>
            </a:r>
          </a:p>
          <a:p>
            <a:r>
              <a:rPr lang="en-US" altLang="ja-JP" dirty="0"/>
              <a:t>High resolution 2D microtremor array measurements</a:t>
            </a:r>
            <a:br>
              <a:rPr lang="en-US" altLang="ja-JP" dirty="0"/>
            </a:br>
            <a:r>
              <a:rPr lang="en-US" altLang="ja-JP" dirty="0"/>
              <a:t>- </a:t>
            </a:r>
            <a:r>
              <a:rPr lang="en-US" altLang="ja-JP" i="1" dirty="0"/>
              <a:t>Industrial canal</a:t>
            </a:r>
            <a:br>
              <a:rPr lang="en-US" altLang="ja-JP" i="1" dirty="0"/>
            </a:br>
            <a:r>
              <a:rPr lang="en-US" altLang="ja-JP" i="1" dirty="0"/>
              <a:t>- London Avenue Canal</a:t>
            </a:r>
            <a:br>
              <a:rPr lang="en-US" altLang="ja-JP" i="1" dirty="0"/>
            </a:br>
            <a:r>
              <a:rPr lang="en-US" altLang="ja-JP" i="1" dirty="0"/>
              <a:t>- 17th Street Canal</a:t>
            </a:r>
          </a:p>
          <a:p>
            <a:r>
              <a:rPr lang="en-US" altLang="ja-JP" dirty="0"/>
              <a:t>Conclusions</a:t>
            </a:r>
          </a:p>
        </p:txBody>
      </p:sp>
      <p:sp>
        <p:nvSpPr>
          <p:cNvPr id="4" name="Slide Number Placeholder 3">
            <a:extLst>
              <a:ext uri="{FF2B5EF4-FFF2-40B4-BE49-F238E27FC236}">
                <a16:creationId xmlns:a16="http://schemas.microsoft.com/office/drawing/2014/main" id="{6B2E6444-7003-4543-B89D-2F9B0AE2FB29}"/>
              </a:ext>
            </a:extLst>
          </p:cNvPr>
          <p:cNvSpPr>
            <a:spLocks noGrp="1"/>
          </p:cNvSpPr>
          <p:nvPr>
            <p:ph type="sldNum" sz="quarter" idx="12"/>
          </p:nvPr>
        </p:nvSpPr>
        <p:spPr/>
        <p:txBody>
          <a:bodyPr/>
          <a:lstStyle/>
          <a:p>
            <a:fld id="{FED6F832-19A8-44B2-8660-A8A4AD465983}" type="slidenum">
              <a:rPr kumimoji="1" lang="ja-JP" altLang="en-US" smtClean="0"/>
              <a:t>7</a:t>
            </a:fld>
            <a:endParaRPr kumimoji="1" lang="ja-JP" altLang="en-US"/>
          </a:p>
        </p:txBody>
      </p:sp>
    </p:spTree>
    <p:extLst>
      <p:ext uri="{BB962C8B-B14F-4D97-AF65-F5344CB8AC3E}">
        <p14:creationId xmlns:p14="http://schemas.microsoft.com/office/powerpoint/2010/main" val="24966810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2105" y="778959"/>
            <a:ext cx="8114328" cy="55647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タイトル 1"/>
          <p:cNvSpPr>
            <a:spLocks noGrp="1"/>
          </p:cNvSpPr>
          <p:nvPr>
            <p:ph type="title"/>
          </p:nvPr>
        </p:nvSpPr>
        <p:spPr>
          <a:xfrm>
            <a:off x="0" y="-23149"/>
            <a:ext cx="9144000" cy="963148"/>
          </a:xfrm>
        </p:spPr>
        <p:txBody>
          <a:bodyPr>
            <a:noAutofit/>
          </a:bodyPr>
          <a:lstStyle/>
          <a:p>
            <a:r>
              <a:rPr kumimoji="1" lang="en-US" altLang="ja-JP" sz="3600" dirty="0"/>
              <a:t>1D MAM with L-shaped array </a:t>
            </a:r>
            <a:r>
              <a:rPr lang="en-US" altLang="ja-JP" sz="3600" dirty="0"/>
              <a:t>(Industrial canal)</a:t>
            </a:r>
            <a:endParaRPr kumimoji="1" lang="ja-JP" altLang="en-US" sz="3600" dirty="0"/>
          </a:p>
        </p:txBody>
      </p:sp>
      <p:grpSp>
        <p:nvGrpSpPr>
          <p:cNvPr id="46" name="グループ化 45"/>
          <p:cNvGrpSpPr/>
          <p:nvPr/>
        </p:nvGrpSpPr>
        <p:grpSpPr>
          <a:xfrm>
            <a:off x="3059832" y="4815460"/>
            <a:ext cx="1078166" cy="447206"/>
            <a:chOff x="3059832" y="4815460"/>
            <a:chExt cx="1078166" cy="447206"/>
          </a:xfrm>
        </p:grpSpPr>
        <p:grpSp>
          <p:nvGrpSpPr>
            <p:cNvPr id="9" name="グループ化 8"/>
            <p:cNvGrpSpPr/>
            <p:nvPr/>
          </p:nvGrpSpPr>
          <p:grpSpPr>
            <a:xfrm rot="585159">
              <a:off x="3794590" y="4920599"/>
              <a:ext cx="343408" cy="342067"/>
              <a:chOff x="3377800" y="5156963"/>
              <a:chExt cx="565608" cy="597695"/>
            </a:xfrm>
          </p:grpSpPr>
          <p:grpSp>
            <p:nvGrpSpPr>
              <p:cNvPr id="5" name="グループ化 4"/>
              <p:cNvGrpSpPr/>
              <p:nvPr/>
            </p:nvGrpSpPr>
            <p:grpSpPr>
              <a:xfrm rot="303435">
                <a:off x="3377800" y="5624445"/>
                <a:ext cx="565608" cy="130213"/>
                <a:chOff x="3376525" y="5628828"/>
                <a:chExt cx="629418" cy="144016"/>
              </a:xfrm>
            </p:grpSpPr>
            <p:sp>
              <p:nvSpPr>
                <p:cNvPr id="3" name="円/楕円 2"/>
                <p:cNvSpPr/>
                <p:nvPr/>
              </p:nvSpPr>
              <p:spPr>
                <a:xfrm>
                  <a:off x="3376525"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円/楕円 5"/>
                <p:cNvSpPr/>
                <p:nvPr/>
              </p:nvSpPr>
              <p:spPr>
                <a:xfrm>
                  <a:off x="3538326"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円/楕円 6"/>
                <p:cNvSpPr/>
                <p:nvPr/>
              </p:nvSpPr>
              <p:spPr>
                <a:xfrm>
                  <a:off x="3700127"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円/楕円 7"/>
                <p:cNvSpPr/>
                <p:nvPr/>
              </p:nvSpPr>
              <p:spPr>
                <a:xfrm>
                  <a:off x="3861927"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p:cNvGrpSpPr/>
              <p:nvPr/>
            </p:nvGrpSpPr>
            <p:grpSpPr>
              <a:xfrm rot="5651748">
                <a:off x="3243359" y="5301962"/>
                <a:ext cx="420211" cy="130213"/>
                <a:chOff x="3376525" y="5628828"/>
                <a:chExt cx="467618" cy="144016"/>
              </a:xfrm>
            </p:grpSpPr>
            <p:sp>
              <p:nvSpPr>
                <p:cNvPr id="11" name="円/楕円 10"/>
                <p:cNvSpPr/>
                <p:nvPr/>
              </p:nvSpPr>
              <p:spPr>
                <a:xfrm>
                  <a:off x="3376525"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 name="円/楕円 11"/>
                <p:cNvSpPr/>
                <p:nvPr/>
              </p:nvSpPr>
              <p:spPr>
                <a:xfrm>
                  <a:off x="3538326"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円/楕円 12"/>
                <p:cNvSpPr/>
                <p:nvPr/>
              </p:nvSpPr>
              <p:spPr>
                <a:xfrm>
                  <a:off x="3700127" y="5628828"/>
                  <a:ext cx="144016" cy="144016"/>
                </a:xfrm>
                <a:prstGeom prst="ellipse">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15" name="テキスト ボックス 14"/>
            <p:cNvSpPr txBox="1"/>
            <p:nvPr/>
          </p:nvSpPr>
          <p:spPr>
            <a:xfrm>
              <a:off x="3059832" y="4815460"/>
              <a:ext cx="708267" cy="369038"/>
            </a:xfrm>
            <a:prstGeom prst="rect">
              <a:avLst/>
            </a:prstGeom>
            <a:noFill/>
          </p:spPr>
          <p:txBody>
            <a:bodyPr wrap="square" rtlCol="0">
              <a:spAutoFit/>
            </a:bodyPr>
            <a:lstStyle/>
            <a:p>
              <a:r>
                <a:rPr kumimoji="1" lang="en-US" altLang="ja-JP" b="1" dirty="0">
                  <a:solidFill>
                    <a:srgbClr val="FFFF00"/>
                  </a:solidFill>
                </a:rPr>
                <a:t>15m</a:t>
              </a:r>
              <a:endParaRPr kumimoji="1" lang="ja-JP" altLang="en-US" b="1" dirty="0">
                <a:solidFill>
                  <a:srgbClr val="FFFF00"/>
                </a:solidFill>
              </a:endParaRPr>
            </a:p>
          </p:txBody>
        </p:sp>
      </p:grpSp>
      <p:grpSp>
        <p:nvGrpSpPr>
          <p:cNvPr id="47" name="グループ化 46"/>
          <p:cNvGrpSpPr/>
          <p:nvPr/>
        </p:nvGrpSpPr>
        <p:grpSpPr>
          <a:xfrm>
            <a:off x="3389417" y="4222975"/>
            <a:ext cx="1494547" cy="1162322"/>
            <a:chOff x="3389417" y="4222975"/>
            <a:chExt cx="1494547" cy="1162322"/>
          </a:xfrm>
        </p:grpSpPr>
        <p:grpSp>
          <p:nvGrpSpPr>
            <p:cNvPr id="26" name="グループ化 25"/>
            <p:cNvGrpSpPr/>
            <p:nvPr/>
          </p:nvGrpSpPr>
          <p:grpSpPr>
            <a:xfrm rot="712332">
              <a:off x="3870372" y="4222975"/>
              <a:ext cx="1013592" cy="1162322"/>
              <a:chOff x="3382501" y="5151705"/>
              <a:chExt cx="463592" cy="495957"/>
            </a:xfrm>
            <a:solidFill>
              <a:srgbClr val="66FF33"/>
            </a:solidFill>
          </p:grpSpPr>
          <p:grpSp>
            <p:nvGrpSpPr>
              <p:cNvPr id="27" name="グループ化 26"/>
              <p:cNvGrpSpPr/>
              <p:nvPr/>
            </p:nvGrpSpPr>
            <p:grpSpPr>
              <a:xfrm rot="303435">
                <a:off x="3382501" y="5620134"/>
                <a:ext cx="463592" cy="27528"/>
                <a:chOff x="3376525" y="5628804"/>
                <a:chExt cx="515897" cy="30446"/>
              </a:xfrm>
              <a:grpFill/>
            </p:grpSpPr>
            <p:sp>
              <p:nvSpPr>
                <p:cNvPr id="32" name="円/楕円 31"/>
                <p:cNvSpPr/>
                <p:nvPr/>
              </p:nvSpPr>
              <p:spPr>
                <a:xfrm>
                  <a:off x="3376525" y="5628828"/>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3" name="円/楕円 32"/>
                <p:cNvSpPr/>
                <p:nvPr/>
              </p:nvSpPr>
              <p:spPr>
                <a:xfrm>
                  <a:off x="3538326" y="5628828"/>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 name="円/楕円 33"/>
                <p:cNvSpPr/>
                <p:nvPr/>
              </p:nvSpPr>
              <p:spPr>
                <a:xfrm>
                  <a:off x="3700133" y="5628827"/>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5" name="円/楕円 34"/>
                <p:cNvSpPr/>
                <p:nvPr/>
              </p:nvSpPr>
              <p:spPr>
                <a:xfrm>
                  <a:off x="3861929" y="5628804"/>
                  <a:ext cx="30493" cy="30422"/>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28" name="グループ化 27"/>
              <p:cNvGrpSpPr/>
              <p:nvPr/>
            </p:nvGrpSpPr>
            <p:grpSpPr>
              <a:xfrm rot="5651748">
                <a:off x="3254254" y="5298460"/>
                <a:ext cx="325546" cy="32035"/>
                <a:chOff x="3373814" y="5727598"/>
                <a:chExt cx="362275" cy="35431"/>
              </a:xfrm>
              <a:grpFill/>
            </p:grpSpPr>
            <p:sp>
              <p:nvSpPr>
                <p:cNvPr id="29" name="円/楕円 28"/>
                <p:cNvSpPr/>
                <p:nvPr/>
              </p:nvSpPr>
              <p:spPr>
                <a:xfrm>
                  <a:off x="3373814" y="5727598"/>
                  <a:ext cx="30609" cy="3030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0" name="円/楕円 29"/>
                <p:cNvSpPr/>
                <p:nvPr/>
              </p:nvSpPr>
              <p:spPr>
                <a:xfrm>
                  <a:off x="3546024" y="5732723"/>
                  <a:ext cx="30609" cy="3030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1" name="円/楕円 30"/>
                <p:cNvSpPr/>
                <p:nvPr/>
              </p:nvSpPr>
              <p:spPr>
                <a:xfrm>
                  <a:off x="3705480" y="5731738"/>
                  <a:ext cx="30609" cy="30306"/>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50" name="テキスト ボックス 49"/>
            <p:cNvSpPr txBox="1"/>
            <p:nvPr/>
          </p:nvSpPr>
          <p:spPr>
            <a:xfrm>
              <a:off x="3389417" y="4225052"/>
              <a:ext cx="708267" cy="369038"/>
            </a:xfrm>
            <a:prstGeom prst="rect">
              <a:avLst/>
            </a:prstGeom>
            <a:noFill/>
          </p:spPr>
          <p:txBody>
            <a:bodyPr wrap="square" rtlCol="0">
              <a:spAutoFit/>
            </a:bodyPr>
            <a:lstStyle/>
            <a:p>
              <a:r>
                <a:rPr lang="en-US" altLang="ja-JP" b="1" dirty="0">
                  <a:solidFill>
                    <a:srgbClr val="66FF33"/>
                  </a:solidFill>
                </a:rPr>
                <a:t>60</a:t>
              </a:r>
              <a:r>
                <a:rPr kumimoji="1" lang="en-US" altLang="ja-JP" b="1" dirty="0">
                  <a:solidFill>
                    <a:srgbClr val="66FF33"/>
                  </a:solidFill>
                </a:rPr>
                <a:t>m</a:t>
              </a:r>
              <a:endParaRPr kumimoji="1" lang="ja-JP" altLang="en-US" b="1" dirty="0">
                <a:solidFill>
                  <a:srgbClr val="66FF33"/>
                </a:solidFill>
              </a:endParaRPr>
            </a:p>
          </p:txBody>
        </p:sp>
      </p:grpSp>
      <p:grpSp>
        <p:nvGrpSpPr>
          <p:cNvPr id="48" name="グループ化 47"/>
          <p:cNvGrpSpPr/>
          <p:nvPr/>
        </p:nvGrpSpPr>
        <p:grpSpPr>
          <a:xfrm>
            <a:off x="3949876" y="1557552"/>
            <a:ext cx="3806208" cy="4209771"/>
            <a:chOff x="3949876" y="1522438"/>
            <a:chExt cx="3806208" cy="4209771"/>
          </a:xfrm>
        </p:grpSpPr>
        <p:grpSp>
          <p:nvGrpSpPr>
            <p:cNvPr id="36" name="グループ化 35"/>
            <p:cNvGrpSpPr/>
            <p:nvPr/>
          </p:nvGrpSpPr>
          <p:grpSpPr>
            <a:xfrm rot="531219">
              <a:off x="3991183" y="1787905"/>
              <a:ext cx="3764901" cy="3944304"/>
              <a:chOff x="3380414" y="5152187"/>
              <a:chExt cx="449724" cy="483793"/>
            </a:xfrm>
            <a:solidFill>
              <a:srgbClr val="FF00FF"/>
            </a:solidFill>
          </p:grpSpPr>
          <p:grpSp>
            <p:nvGrpSpPr>
              <p:cNvPr id="37" name="グループ化 36"/>
              <p:cNvGrpSpPr/>
              <p:nvPr/>
            </p:nvGrpSpPr>
            <p:grpSpPr>
              <a:xfrm rot="303435">
                <a:off x="3380414" y="5614628"/>
                <a:ext cx="449724" cy="21352"/>
                <a:chOff x="3373402" y="5623789"/>
                <a:chExt cx="500465" cy="23616"/>
              </a:xfrm>
              <a:grpFill/>
            </p:grpSpPr>
            <p:sp>
              <p:nvSpPr>
                <p:cNvPr id="42" name="円/楕円 41"/>
                <p:cNvSpPr/>
                <p:nvPr/>
              </p:nvSpPr>
              <p:spPr>
                <a:xfrm>
                  <a:off x="3373402" y="5623789"/>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3" name="円/楕円 42"/>
                <p:cNvSpPr/>
                <p:nvPr/>
              </p:nvSpPr>
              <p:spPr>
                <a:xfrm>
                  <a:off x="3539686" y="5634432"/>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4" name="円/楕円 43"/>
                <p:cNvSpPr/>
                <p:nvPr/>
              </p:nvSpPr>
              <p:spPr>
                <a:xfrm>
                  <a:off x="3700133" y="5628827"/>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 name="円/楕円 44"/>
                <p:cNvSpPr/>
                <p:nvPr/>
              </p:nvSpPr>
              <p:spPr>
                <a:xfrm>
                  <a:off x="3861929" y="5628804"/>
                  <a:ext cx="11938" cy="12973"/>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38" name="グループ化 37"/>
              <p:cNvGrpSpPr/>
              <p:nvPr/>
            </p:nvGrpSpPr>
            <p:grpSpPr>
              <a:xfrm rot="5651748">
                <a:off x="3275723" y="5290439"/>
                <a:ext cx="296896" cy="20392"/>
                <a:chOff x="3373814" y="5727598"/>
                <a:chExt cx="330393" cy="22555"/>
              </a:xfrm>
              <a:grpFill/>
            </p:grpSpPr>
            <p:sp>
              <p:nvSpPr>
                <p:cNvPr id="39" name="円/楕円 38"/>
                <p:cNvSpPr/>
                <p:nvPr/>
              </p:nvSpPr>
              <p:spPr>
                <a:xfrm>
                  <a:off x="3373814" y="5727598"/>
                  <a:ext cx="13053" cy="118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0" name="円/楕円 39"/>
                <p:cNvSpPr/>
                <p:nvPr/>
              </p:nvSpPr>
              <p:spPr>
                <a:xfrm>
                  <a:off x="3546024" y="5732723"/>
                  <a:ext cx="13053" cy="118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1" name="円/楕円 40"/>
                <p:cNvSpPr/>
                <p:nvPr/>
              </p:nvSpPr>
              <p:spPr>
                <a:xfrm>
                  <a:off x="3691154" y="5738288"/>
                  <a:ext cx="13053" cy="11865"/>
                </a:xfrm>
                <a:prstGeom prst="ellipse">
                  <a:avLst/>
                </a:prstGeom>
                <a:grp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sp>
          <p:nvSpPr>
            <p:cNvPr id="52" name="テキスト ボックス 51"/>
            <p:cNvSpPr txBox="1"/>
            <p:nvPr/>
          </p:nvSpPr>
          <p:spPr>
            <a:xfrm>
              <a:off x="3949876" y="1522438"/>
              <a:ext cx="886258" cy="369332"/>
            </a:xfrm>
            <a:prstGeom prst="rect">
              <a:avLst/>
            </a:prstGeom>
            <a:noFill/>
          </p:spPr>
          <p:txBody>
            <a:bodyPr wrap="square" rtlCol="0">
              <a:spAutoFit/>
            </a:bodyPr>
            <a:lstStyle/>
            <a:p>
              <a:r>
                <a:rPr lang="en-US" altLang="ja-JP" b="1" dirty="0">
                  <a:solidFill>
                    <a:srgbClr val="FF00FF"/>
                  </a:solidFill>
                </a:rPr>
                <a:t>240</a:t>
              </a:r>
              <a:r>
                <a:rPr kumimoji="1" lang="en-US" altLang="ja-JP" b="1" dirty="0">
                  <a:solidFill>
                    <a:srgbClr val="FF00FF"/>
                  </a:solidFill>
                </a:rPr>
                <a:t>m</a:t>
              </a:r>
              <a:endParaRPr kumimoji="1" lang="ja-JP" altLang="en-US" b="1" dirty="0">
                <a:solidFill>
                  <a:srgbClr val="FF00FF"/>
                </a:solidFill>
              </a:endParaRPr>
            </a:p>
          </p:txBody>
        </p:sp>
      </p:grpSp>
      <p:sp>
        <p:nvSpPr>
          <p:cNvPr id="4" name="スライド番号プレースホルダー 3"/>
          <p:cNvSpPr>
            <a:spLocks noGrp="1"/>
          </p:cNvSpPr>
          <p:nvPr>
            <p:ph type="sldNum" sz="quarter" idx="12"/>
          </p:nvPr>
        </p:nvSpPr>
        <p:spPr/>
        <p:txBody>
          <a:bodyPr/>
          <a:lstStyle/>
          <a:p>
            <a:fld id="{FED6F832-19A8-44B2-8660-A8A4AD465983}" type="slidenum">
              <a:rPr kumimoji="1" lang="ja-JP" altLang="en-US" smtClean="0"/>
              <a:t>8</a:t>
            </a:fld>
            <a:endParaRPr kumimoji="1" lang="ja-JP" altLang="en-US"/>
          </a:p>
        </p:txBody>
      </p:sp>
      <p:pic>
        <p:nvPicPr>
          <p:cNvPr id="49" name="図 7170">
            <a:extLst>
              <a:ext uri="{FF2B5EF4-FFF2-40B4-BE49-F238E27FC236}">
                <a16:creationId xmlns:a16="http://schemas.microsoft.com/office/drawing/2014/main" id="{661198D5-0BAA-4DB8-B0AE-0BAC21D132C6}"/>
              </a:ext>
            </a:extLst>
          </p:cNvPr>
          <p:cNvPicPr/>
          <p:nvPr/>
        </p:nvPicPr>
        <p:blipFill>
          <a:blip r:embed="rId4"/>
          <a:stretch>
            <a:fillRect/>
          </a:stretch>
        </p:blipFill>
        <p:spPr>
          <a:xfrm>
            <a:off x="5060103" y="919772"/>
            <a:ext cx="3818176" cy="2202110"/>
          </a:xfrm>
          <a:prstGeom prst="rect">
            <a:avLst/>
          </a:prstGeom>
        </p:spPr>
      </p:pic>
    </p:spTree>
    <p:extLst>
      <p:ext uri="{BB962C8B-B14F-4D97-AF65-F5344CB8AC3E}">
        <p14:creationId xmlns:p14="http://schemas.microsoft.com/office/powerpoint/2010/main" val="1734047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dirty="0"/>
              <a:t>Industrial Canal</a:t>
            </a:r>
            <a:endParaRPr kumimoji="1" lang="ja-JP" altLang="en-US" dirty="0"/>
          </a:p>
        </p:txBody>
      </p:sp>
      <p:pic>
        <p:nvPicPr>
          <p:cNvPr id="4098" name="Picture 2" descr="D:\Hayashi\Personal\Photo\2016\2016.06\2016.06.16(NewOrleans)\IMG_557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31640" y="1388515"/>
            <a:ext cx="6336704" cy="4732970"/>
          </a:xfrm>
          <a:prstGeom prst="rect">
            <a:avLst/>
          </a:prstGeom>
          <a:noFill/>
          <a:extLst>
            <a:ext uri="{909E8E84-426E-40DD-AFC4-6F175D3DCCD1}">
              <a14:hiddenFill xmlns:a14="http://schemas.microsoft.com/office/drawing/2010/main">
                <a:solidFill>
                  <a:srgbClr val="FFFFFF"/>
                </a:solidFill>
              </a14:hiddenFill>
            </a:ext>
          </a:extLst>
        </p:spPr>
      </p:pic>
      <p:sp>
        <p:nvSpPr>
          <p:cNvPr id="3" name="テキスト ボックス 2"/>
          <p:cNvSpPr txBox="1"/>
          <p:nvPr/>
        </p:nvSpPr>
        <p:spPr>
          <a:xfrm>
            <a:off x="1691680" y="2419160"/>
            <a:ext cx="4320480" cy="369332"/>
          </a:xfrm>
          <a:prstGeom prst="rect">
            <a:avLst/>
          </a:prstGeom>
          <a:noFill/>
        </p:spPr>
        <p:txBody>
          <a:bodyPr wrap="square" rtlCol="0">
            <a:spAutoFit/>
          </a:bodyPr>
          <a:lstStyle/>
          <a:p>
            <a:r>
              <a:rPr kumimoji="1" lang="en-US" altLang="ja-JP" dirty="0">
                <a:solidFill>
                  <a:srgbClr val="FF0000"/>
                </a:solidFill>
              </a:rPr>
              <a:t>Levee broken by Katrina and reconstructed</a:t>
            </a:r>
            <a:endParaRPr kumimoji="1" lang="ja-JP" altLang="en-US" dirty="0">
              <a:solidFill>
                <a:srgbClr val="FF0000"/>
              </a:solidFill>
            </a:endParaRPr>
          </a:p>
        </p:txBody>
      </p:sp>
      <p:sp>
        <p:nvSpPr>
          <p:cNvPr id="4" name="スライド番号プレースホルダー 3"/>
          <p:cNvSpPr>
            <a:spLocks noGrp="1"/>
          </p:cNvSpPr>
          <p:nvPr>
            <p:ph type="sldNum" sz="quarter" idx="12"/>
          </p:nvPr>
        </p:nvSpPr>
        <p:spPr/>
        <p:txBody>
          <a:bodyPr/>
          <a:lstStyle/>
          <a:p>
            <a:fld id="{FED6F832-19A8-44B2-8660-A8A4AD465983}" type="slidenum">
              <a:rPr kumimoji="1" lang="ja-JP" altLang="en-US" smtClean="0"/>
              <a:t>9</a:t>
            </a:fld>
            <a:endParaRPr kumimoji="1" lang="ja-JP" altLang="en-US"/>
          </a:p>
        </p:txBody>
      </p:sp>
    </p:spTree>
    <p:extLst>
      <p:ext uri="{BB962C8B-B14F-4D97-AF65-F5344CB8AC3E}">
        <p14:creationId xmlns:p14="http://schemas.microsoft.com/office/powerpoint/2010/main" val="1185841167"/>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1246</TotalTime>
  <Words>1950</Words>
  <Application>Microsoft Office PowerPoint</Application>
  <PresentationFormat>On-screen Show (4:3)</PresentationFormat>
  <Paragraphs>204</Paragraphs>
  <Slides>34</Slides>
  <Notes>26</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9" baseType="lpstr">
      <vt:lpstr>ＭＳ Ｐゴシック</vt:lpstr>
      <vt:lpstr>Arial</vt:lpstr>
      <vt:lpstr>Calibri</vt:lpstr>
      <vt:lpstr>Office ​​テーマ</vt:lpstr>
      <vt:lpstr>数式</vt:lpstr>
      <vt:lpstr>S-wave velocity measurements along levees in New Orleans using passive surface wave methods</vt:lpstr>
      <vt:lpstr>Outline</vt:lpstr>
      <vt:lpstr>Outline</vt:lpstr>
      <vt:lpstr>Hurricane Katrina (2005)</vt:lpstr>
      <vt:lpstr>Cross section of New Orleans</vt:lpstr>
      <vt:lpstr>Sites of Investigation</vt:lpstr>
      <vt:lpstr>Outline</vt:lpstr>
      <vt:lpstr>1D MAM with L-shaped array (Industrial canal)</vt:lpstr>
      <vt:lpstr>Industrial Canal</vt:lpstr>
      <vt:lpstr>1D MAM : Spatial auto-correlation and  dispersion curve （ Industrial canal ）</vt:lpstr>
      <vt:lpstr>1D MAM : Comparison of dispersion curves and velocity profiles</vt:lpstr>
      <vt:lpstr>Outline</vt:lpstr>
      <vt:lpstr>2D MAM with linear array</vt:lpstr>
      <vt:lpstr>CMP-SPAC analysis</vt:lpstr>
      <vt:lpstr>2D MAM : Industrial Canal</vt:lpstr>
      <vt:lpstr>2D MAM : Example of CMP-SPAC （Industrial Canal）  </vt:lpstr>
      <vt:lpstr>2D MAM : Comparison of dispersion curves（Industrial Canal）</vt:lpstr>
      <vt:lpstr>2D MAM : Industrial canal</vt:lpstr>
      <vt:lpstr>2D MAM : London Avenue Canal</vt:lpstr>
      <vt:lpstr>London avenue canal</vt:lpstr>
      <vt:lpstr>2D MAM : London Avenue Canal</vt:lpstr>
      <vt:lpstr>2D MAM : London Avenue Canal</vt:lpstr>
      <vt:lpstr>Sand boil at London Avenue Canal</vt:lpstr>
      <vt:lpstr>London Avenue Canal</vt:lpstr>
      <vt:lpstr>17th Street Canal</vt:lpstr>
      <vt:lpstr>2D MAM : 17th Street Canal</vt:lpstr>
      <vt:lpstr>2D MAM : 17th street canal</vt:lpstr>
      <vt:lpstr>17th Street Canal</vt:lpstr>
      <vt:lpstr>17th Street Canal</vt:lpstr>
      <vt:lpstr>Shear failure at 17th Street Canal</vt:lpstr>
      <vt:lpstr>17th Street Canal</vt:lpstr>
      <vt:lpstr>17th Street Canal</vt:lpstr>
      <vt:lpstr>Outline</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Wireless Seismic System and 3D Passive Surface Wave Method</dc:title>
  <dc:creator>Reviewer</dc:creator>
  <cp:lastModifiedBy>Koichi Hayashi</cp:lastModifiedBy>
  <cp:revision>188</cp:revision>
  <dcterms:created xsi:type="dcterms:W3CDTF">2016-04-04T20:05:24Z</dcterms:created>
  <dcterms:modified xsi:type="dcterms:W3CDTF">2017-12-12T14:07:25Z</dcterms:modified>
</cp:coreProperties>
</file>