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41"/>
  </p:notesMasterIdLst>
  <p:sldIdLst>
    <p:sldId id="263" r:id="rId2"/>
    <p:sldId id="353" r:id="rId3"/>
    <p:sldId id="345" r:id="rId4"/>
    <p:sldId id="494" r:id="rId5"/>
    <p:sldId id="388" r:id="rId6"/>
    <p:sldId id="347" r:id="rId7"/>
    <p:sldId id="395" r:id="rId8"/>
    <p:sldId id="492" r:id="rId9"/>
    <p:sldId id="493" r:id="rId10"/>
    <p:sldId id="355" r:id="rId11"/>
    <p:sldId id="361" r:id="rId12"/>
    <p:sldId id="354" r:id="rId13"/>
    <p:sldId id="495" r:id="rId14"/>
    <p:sldId id="369" r:id="rId15"/>
    <p:sldId id="371" r:id="rId16"/>
    <p:sldId id="402" r:id="rId17"/>
    <p:sldId id="460" r:id="rId18"/>
    <p:sldId id="398" r:id="rId19"/>
    <p:sldId id="399" r:id="rId20"/>
    <p:sldId id="455" r:id="rId21"/>
    <p:sldId id="451" r:id="rId22"/>
    <p:sldId id="461" r:id="rId23"/>
    <p:sldId id="491" r:id="rId24"/>
    <p:sldId id="454" r:id="rId25"/>
    <p:sldId id="456" r:id="rId26"/>
    <p:sldId id="458" r:id="rId27"/>
    <p:sldId id="505" r:id="rId28"/>
    <p:sldId id="506" r:id="rId29"/>
    <p:sldId id="496" r:id="rId30"/>
    <p:sldId id="497" r:id="rId31"/>
    <p:sldId id="498" r:id="rId32"/>
    <p:sldId id="499" r:id="rId33"/>
    <p:sldId id="500" r:id="rId34"/>
    <p:sldId id="501" r:id="rId35"/>
    <p:sldId id="502" r:id="rId36"/>
    <p:sldId id="503" r:id="rId37"/>
    <p:sldId id="504" r:id="rId38"/>
    <p:sldId id="462" r:id="rId39"/>
    <p:sldId id="467" r:id="rId40"/>
  </p:sldIdLst>
  <p:sldSz cx="9144000" cy="6858000" type="screen4x3"/>
  <p:notesSz cx="7099300" cy="9398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32"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32"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32"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32"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32" charset="-128"/>
        <a:cs typeface="+mn-cs"/>
      </a:defRPr>
    </a:lvl5pPr>
    <a:lvl6pPr marL="2286000" algn="l" defTabSz="914400" rtl="0" eaLnBrk="1" latinLnBrk="0" hangingPunct="1">
      <a:defRPr sz="2400" kern="1200">
        <a:solidFill>
          <a:schemeClr val="tx1"/>
        </a:solidFill>
        <a:latin typeface="Arial" charset="0"/>
        <a:ea typeface="ＭＳ Ｐゴシック" pitchFamily="32" charset="-128"/>
        <a:cs typeface="+mn-cs"/>
      </a:defRPr>
    </a:lvl6pPr>
    <a:lvl7pPr marL="2743200" algn="l" defTabSz="914400" rtl="0" eaLnBrk="1" latinLnBrk="0" hangingPunct="1">
      <a:defRPr sz="2400" kern="1200">
        <a:solidFill>
          <a:schemeClr val="tx1"/>
        </a:solidFill>
        <a:latin typeface="Arial" charset="0"/>
        <a:ea typeface="ＭＳ Ｐゴシック" pitchFamily="32" charset="-128"/>
        <a:cs typeface="+mn-cs"/>
      </a:defRPr>
    </a:lvl7pPr>
    <a:lvl8pPr marL="3200400" algn="l" defTabSz="914400" rtl="0" eaLnBrk="1" latinLnBrk="0" hangingPunct="1">
      <a:defRPr sz="2400" kern="1200">
        <a:solidFill>
          <a:schemeClr val="tx1"/>
        </a:solidFill>
        <a:latin typeface="Arial" charset="0"/>
        <a:ea typeface="ＭＳ Ｐゴシック" pitchFamily="32" charset="-128"/>
        <a:cs typeface="+mn-cs"/>
      </a:defRPr>
    </a:lvl8pPr>
    <a:lvl9pPr marL="3657600" algn="l" defTabSz="914400" rtl="0" eaLnBrk="1" latinLnBrk="0" hangingPunct="1">
      <a:defRPr sz="2400" kern="1200">
        <a:solidFill>
          <a:schemeClr val="tx1"/>
        </a:solidFill>
        <a:latin typeface="Arial" charset="0"/>
        <a:ea typeface="ＭＳ Ｐゴシック" pitchFamily="32"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33CC"/>
    <a:srgbClr val="CCCC00"/>
    <a:srgbClr val="FF9900"/>
    <a:srgbClr val="FF0000"/>
    <a:srgbClr val="00FFFF"/>
    <a:srgbClr val="FFCC00"/>
    <a:srgbClr val="66CCFF"/>
    <a:srgbClr val="00CC66"/>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87791" autoAdjust="0"/>
  </p:normalViewPr>
  <p:slideViewPr>
    <p:cSldViewPr>
      <p:cViewPr varScale="1">
        <p:scale>
          <a:sx n="76" d="100"/>
          <a:sy n="76" d="100"/>
        </p:scale>
        <p:origin x="-159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2388"/>
    </p:cViewPr>
  </p:sorterViewPr>
  <p:notesViewPr>
    <p:cSldViewPr>
      <p:cViewPr varScale="1">
        <p:scale>
          <a:sx n="64" d="100"/>
          <a:sy n="64" d="100"/>
        </p:scale>
        <p:origin x="-3246" y="-120"/>
      </p:cViewPr>
      <p:guideLst>
        <p:guide orient="horz" pos="2960"/>
        <p:guide pos="22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H:\Y1202_&#25163;&#24341;&#12365;&#26368;&#32066;&#26657;&#27491;&#29256;\&#22259;&#38754;\&#22259;3.2.6_&#27604;&#25269;&#25239;&#12392;20%25&#31890;&#24452;&#12398;&#38306;&#20418;.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587343367165799"/>
          <c:y val="5.0303145946519232E-2"/>
          <c:w val="0.70093486803985783"/>
          <c:h val="0.80908432828849253"/>
        </c:manualLayout>
      </c:layout>
      <c:scatterChart>
        <c:scatterStyle val="lineMarker"/>
        <c:varyColors val="0"/>
        <c:ser>
          <c:idx val="0"/>
          <c:order val="0"/>
          <c:tx>
            <c:strRef>
              <c:f>'比抵抗とD20およびD50(土質別)'!$D$1</c:f>
              <c:strCache>
                <c:ptCount val="1"/>
                <c:pt idx="0">
                  <c:v>粘性土</c:v>
                </c:pt>
              </c:strCache>
            </c:strRef>
          </c:tx>
          <c:spPr>
            <a:ln w="28575">
              <a:noFill/>
            </a:ln>
          </c:spPr>
          <c:marker>
            <c:symbol val="circle"/>
            <c:size val="7"/>
            <c:spPr>
              <a:solidFill>
                <a:srgbClr val="00B0F0"/>
              </a:solidFill>
              <a:ln>
                <a:solidFill>
                  <a:srgbClr val="000080"/>
                </a:solidFill>
                <a:prstDash val="solid"/>
              </a:ln>
            </c:spPr>
          </c:marker>
          <c:xVal>
            <c:numRef>
              <c:f>'比抵抗とD20およびD50(土質別)'!$C$2:$C$258</c:f>
              <c:numCache>
                <c:formatCode>General</c:formatCode>
                <c:ptCount val="257"/>
                <c:pt idx="0">
                  <c:v>72.25676</c:v>
                </c:pt>
                <c:pt idx="1">
                  <c:v>72.25676</c:v>
                </c:pt>
                <c:pt idx="2">
                  <c:v>72.25676</c:v>
                </c:pt>
                <c:pt idx="3">
                  <c:v>112.08307600000001</c:v>
                </c:pt>
                <c:pt idx="4">
                  <c:v>57.001057106733086</c:v>
                </c:pt>
                <c:pt idx="5">
                  <c:v>92.991142546257876</c:v>
                </c:pt>
                <c:pt idx="6">
                  <c:v>92.991142546257876</c:v>
                </c:pt>
                <c:pt idx="7">
                  <c:v>74.568740999999989</c:v>
                </c:pt>
                <c:pt idx="8">
                  <c:v>73.876923000000005</c:v>
                </c:pt>
                <c:pt idx="9">
                  <c:v>70.443473999999995</c:v>
                </c:pt>
                <c:pt idx="10">
                  <c:v>67.557663000000318</c:v>
                </c:pt>
                <c:pt idx="11">
                  <c:v>73.876923000000005</c:v>
                </c:pt>
                <c:pt idx="12">
                  <c:v>100.35503572627235</c:v>
                </c:pt>
                <c:pt idx="13">
                  <c:v>100.35503572627235</c:v>
                </c:pt>
                <c:pt idx="14">
                  <c:v>51.156482999999994</c:v>
                </c:pt>
                <c:pt idx="15">
                  <c:v>50.724133000000137</c:v>
                </c:pt>
                <c:pt idx="16">
                  <c:v>49.487693999999998</c:v>
                </c:pt>
                <c:pt idx="17">
                  <c:v>49.635094000000002</c:v>
                </c:pt>
                <c:pt idx="18">
                  <c:v>140.85383600000048</c:v>
                </c:pt>
                <c:pt idx="19">
                  <c:v>70.803520000000006</c:v>
                </c:pt>
                <c:pt idx="20">
                  <c:v>57.604242896222445</c:v>
                </c:pt>
                <c:pt idx="21">
                  <c:v>126.9957414287138</c:v>
                </c:pt>
                <c:pt idx="22">
                  <c:v>276.96280834047616</c:v>
                </c:pt>
                <c:pt idx="23">
                  <c:v>276.96280834047616</c:v>
                </c:pt>
                <c:pt idx="24">
                  <c:v>77.785834102882816</c:v>
                </c:pt>
                <c:pt idx="25">
                  <c:v>337.53271470168573</c:v>
                </c:pt>
                <c:pt idx="26">
                  <c:v>88.337761</c:v>
                </c:pt>
                <c:pt idx="27">
                  <c:v>79.967315999999997</c:v>
                </c:pt>
                <c:pt idx="28">
                  <c:v>88.337761</c:v>
                </c:pt>
                <c:pt idx="29">
                  <c:v>88.337761</c:v>
                </c:pt>
                <c:pt idx="30">
                  <c:v>79.967315999999997</c:v>
                </c:pt>
                <c:pt idx="31">
                  <c:v>91.780602000000002</c:v>
                </c:pt>
                <c:pt idx="32">
                  <c:v>180.31356799999998</c:v>
                </c:pt>
                <c:pt idx="33">
                  <c:v>281.48670176164364</c:v>
                </c:pt>
                <c:pt idx="34">
                  <c:v>498.13093115319759</c:v>
                </c:pt>
                <c:pt idx="35">
                  <c:v>71.125657677272912</c:v>
                </c:pt>
                <c:pt idx="36">
                  <c:v>109.23317656531754</c:v>
                </c:pt>
                <c:pt idx="37">
                  <c:v>117.87255636268856</c:v>
                </c:pt>
                <c:pt idx="38">
                  <c:v>119.34910490987652</c:v>
                </c:pt>
                <c:pt idx="39">
                  <c:v>123.27609572686345</c:v>
                </c:pt>
                <c:pt idx="40">
                  <c:v>125.44379465784068</c:v>
                </c:pt>
                <c:pt idx="41">
                  <c:v>126.98317505809945</c:v>
                </c:pt>
                <c:pt idx="42">
                  <c:v>143.53936834251763</c:v>
                </c:pt>
                <c:pt idx="43">
                  <c:v>143.66503204866123</c:v>
                </c:pt>
                <c:pt idx="44">
                  <c:v>150.73361551923762</c:v>
                </c:pt>
                <c:pt idx="45">
                  <c:v>161.91768536601745</c:v>
                </c:pt>
                <c:pt idx="46">
                  <c:v>187.49024956623884</c:v>
                </c:pt>
                <c:pt idx="47">
                  <c:v>458.56237799999963</c:v>
                </c:pt>
                <c:pt idx="48">
                  <c:v>84</c:v>
                </c:pt>
                <c:pt idx="49">
                  <c:v>195</c:v>
                </c:pt>
                <c:pt idx="50">
                  <c:v>151</c:v>
                </c:pt>
                <c:pt idx="51">
                  <c:v>672.30082786821549</c:v>
                </c:pt>
                <c:pt idx="52">
                  <c:v>465.96102238043812</c:v>
                </c:pt>
                <c:pt idx="53">
                  <c:v>158.00954410495129</c:v>
                </c:pt>
                <c:pt idx="54">
                  <c:v>351.85837720205683</c:v>
                </c:pt>
                <c:pt idx="55">
                  <c:v>112.08307600000001</c:v>
                </c:pt>
                <c:pt idx="56">
                  <c:v>461.18580154698162</c:v>
                </c:pt>
                <c:pt idx="57">
                  <c:v>537.84066229457017</c:v>
                </c:pt>
                <c:pt idx="58">
                  <c:v>176</c:v>
                </c:pt>
                <c:pt idx="59">
                  <c:v>233.03077667267661</c:v>
                </c:pt>
                <c:pt idx="60">
                  <c:v>233.03077667267661</c:v>
                </c:pt>
                <c:pt idx="61">
                  <c:v>654</c:v>
                </c:pt>
                <c:pt idx="62">
                  <c:v>373.22120724646669</c:v>
                </c:pt>
                <c:pt idx="63">
                  <c:v>255.870529</c:v>
                </c:pt>
                <c:pt idx="64">
                  <c:v>240.62086452374888</c:v>
                </c:pt>
                <c:pt idx="65">
                  <c:v>399.86191294890705</c:v>
                </c:pt>
                <c:pt idx="66">
                  <c:v>91.780602000000002</c:v>
                </c:pt>
                <c:pt idx="67">
                  <c:v>79.967315999999997</c:v>
                </c:pt>
                <c:pt idx="68">
                  <c:v>281.23537434935827</c:v>
                </c:pt>
                <c:pt idx="69">
                  <c:v>179.82476349147976</c:v>
                </c:pt>
                <c:pt idx="70">
                  <c:v>179.04564851338947</c:v>
                </c:pt>
                <c:pt idx="71">
                  <c:v>1219.6374510000001</c:v>
                </c:pt>
                <c:pt idx="72">
                  <c:v>1525.148682</c:v>
                </c:pt>
                <c:pt idx="73">
                  <c:v>1219.6374510000001</c:v>
                </c:pt>
                <c:pt idx="74">
                  <c:v>1525.148682</c:v>
                </c:pt>
                <c:pt idx="75">
                  <c:v>1219.6374510000001</c:v>
                </c:pt>
                <c:pt idx="76">
                  <c:v>1525.148682</c:v>
                </c:pt>
                <c:pt idx="77">
                  <c:v>108.93472526322631</c:v>
                </c:pt>
                <c:pt idx="78">
                  <c:v>72.398002701976779</c:v>
                </c:pt>
                <c:pt idx="79">
                  <c:v>64.73251662721799</c:v>
                </c:pt>
                <c:pt idx="80">
                  <c:v>1647.3021239999998</c:v>
                </c:pt>
                <c:pt idx="81">
                  <c:v>1647.3021239999998</c:v>
                </c:pt>
                <c:pt idx="82">
                  <c:v>1647.3021239999998</c:v>
                </c:pt>
                <c:pt idx="83">
                  <c:v>1196.3184824869932</c:v>
                </c:pt>
                <c:pt idx="84">
                  <c:v>1209.1990123667108</c:v>
                </c:pt>
                <c:pt idx="85">
                  <c:v>1454.8715578774334</c:v>
                </c:pt>
                <c:pt idx="86">
                  <c:v>1989.5706275184148</c:v>
                </c:pt>
                <c:pt idx="87">
                  <c:v>2240.5838805402404</c:v>
                </c:pt>
                <c:pt idx="88">
                  <c:v>2306.5573262656262</c:v>
                </c:pt>
                <c:pt idx="89">
                  <c:v>2801.9864877367281</c:v>
                </c:pt>
                <c:pt idx="90">
                  <c:v>2929.8493087378411</c:v>
                </c:pt>
                <c:pt idx="91">
                  <c:v>3487.1678454846569</c:v>
                </c:pt>
                <c:pt idx="92">
                  <c:v>201.56260700000001</c:v>
                </c:pt>
                <c:pt idx="93">
                  <c:v>366.39041099999969</c:v>
                </c:pt>
                <c:pt idx="94">
                  <c:v>580.55297899999948</c:v>
                </c:pt>
                <c:pt idx="95">
                  <c:v>420.13836699999905</c:v>
                </c:pt>
                <c:pt idx="96">
                  <c:v>303.56530799999905</c:v>
                </c:pt>
                <c:pt idx="97">
                  <c:v>85.198241999999979</c:v>
                </c:pt>
                <c:pt idx="98">
                  <c:v>182.918274</c:v>
                </c:pt>
                <c:pt idx="99">
                  <c:v>359.23284899999999</c:v>
                </c:pt>
                <c:pt idx="100">
                  <c:v>397.66760300000038</c:v>
                </c:pt>
                <c:pt idx="101">
                  <c:v>500.26394699999969</c:v>
                </c:pt>
                <c:pt idx="102">
                  <c:v>362.300476</c:v>
                </c:pt>
                <c:pt idx="103">
                  <c:v>675.60388200000205</c:v>
                </c:pt>
                <c:pt idx="104">
                  <c:v>579.06872599999997</c:v>
                </c:pt>
                <c:pt idx="105">
                  <c:v>304.62240600000001</c:v>
                </c:pt>
                <c:pt idx="106">
                  <c:v>353.29379299999874</c:v>
                </c:pt>
                <c:pt idx="107">
                  <c:v>366.07620199999963</c:v>
                </c:pt>
                <c:pt idx="108">
                  <c:v>696.78820800000005</c:v>
                </c:pt>
                <c:pt idx="109">
                  <c:v>950.62597700000003</c:v>
                </c:pt>
                <c:pt idx="110">
                  <c:v>480.14291400000002</c:v>
                </c:pt>
                <c:pt idx="111">
                  <c:v>717.166382</c:v>
                </c:pt>
                <c:pt idx="112">
                  <c:v>1303.868774</c:v>
                </c:pt>
                <c:pt idx="113">
                  <c:v>1165</c:v>
                </c:pt>
                <c:pt idx="114">
                  <c:v>215</c:v>
                </c:pt>
                <c:pt idx="115">
                  <c:v>889</c:v>
                </c:pt>
                <c:pt idx="116">
                  <c:v>655</c:v>
                </c:pt>
                <c:pt idx="117">
                  <c:v>1324</c:v>
                </c:pt>
                <c:pt idx="118">
                  <c:v>300</c:v>
                </c:pt>
                <c:pt idx="119">
                  <c:v>281</c:v>
                </c:pt>
                <c:pt idx="120">
                  <c:v>331</c:v>
                </c:pt>
                <c:pt idx="121">
                  <c:v>752</c:v>
                </c:pt>
                <c:pt idx="122">
                  <c:v>176.70830357911819</c:v>
                </c:pt>
                <c:pt idx="123">
                  <c:v>176.70830357911819</c:v>
                </c:pt>
                <c:pt idx="124">
                  <c:v>199.62936357970975</c:v>
                </c:pt>
                <c:pt idx="125">
                  <c:v>112.08307600000001</c:v>
                </c:pt>
                <c:pt idx="126">
                  <c:v>128.42623900000066</c:v>
                </c:pt>
                <c:pt idx="127">
                  <c:v>128.42623900000066</c:v>
                </c:pt>
                <c:pt idx="128">
                  <c:v>96.685655506879229</c:v>
                </c:pt>
                <c:pt idx="129">
                  <c:v>67.557663000000318</c:v>
                </c:pt>
                <c:pt idx="130">
                  <c:v>82.35354599999998</c:v>
                </c:pt>
                <c:pt idx="131">
                  <c:v>73.876923000000005</c:v>
                </c:pt>
                <c:pt idx="132">
                  <c:v>70.443473999999995</c:v>
                </c:pt>
                <c:pt idx="133">
                  <c:v>67.557663000000318</c:v>
                </c:pt>
                <c:pt idx="134">
                  <c:v>70.443473999999995</c:v>
                </c:pt>
                <c:pt idx="135">
                  <c:v>82.35354599999998</c:v>
                </c:pt>
                <c:pt idx="136">
                  <c:v>77.182648313393514</c:v>
                </c:pt>
                <c:pt idx="137">
                  <c:v>50.724133000000137</c:v>
                </c:pt>
                <c:pt idx="138">
                  <c:v>49.487693999999998</c:v>
                </c:pt>
                <c:pt idx="139">
                  <c:v>49.788113000000166</c:v>
                </c:pt>
                <c:pt idx="140">
                  <c:v>255.870529</c:v>
                </c:pt>
                <c:pt idx="141">
                  <c:v>127.295303</c:v>
                </c:pt>
                <c:pt idx="142">
                  <c:v>72.003707999999989</c:v>
                </c:pt>
                <c:pt idx="143">
                  <c:v>312.14864606068187</c:v>
                </c:pt>
                <c:pt idx="144">
                  <c:v>281.23537434935827</c:v>
                </c:pt>
                <c:pt idx="145">
                  <c:v>336.02475022796426</c:v>
                </c:pt>
                <c:pt idx="146">
                  <c:v>179.82476349147976</c:v>
                </c:pt>
                <c:pt idx="147">
                  <c:v>108.93472526322631</c:v>
                </c:pt>
                <c:pt idx="148">
                  <c:v>72.398002701976779</c:v>
                </c:pt>
                <c:pt idx="149">
                  <c:v>149.06857141283569</c:v>
                </c:pt>
                <c:pt idx="150">
                  <c:v>235.77652865191396</c:v>
                </c:pt>
                <c:pt idx="151">
                  <c:v>352.80085499813373</c:v>
                </c:pt>
                <c:pt idx="152">
                  <c:v>368.19465900072402</c:v>
                </c:pt>
                <c:pt idx="153">
                  <c:v>435.73890105290297</c:v>
                </c:pt>
                <c:pt idx="154">
                  <c:v>469.3539424463151</c:v>
                </c:pt>
                <c:pt idx="155">
                  <c:v>528.10172506844424</c:v>
                </c:pt>
                <c:pt idx="156">
                  <c:v>569.88490736118854</c:v>
                </c:pt>
                <c:pt idx="157">
                  <c:v>579.93800385267582</c:v>
                </c:pt>
                <c:pt idx="158">
                  <c:v>611.03977112321479</c:v>
                </c:pt>
                <c:pt idx="159">
                  <c:v>733.56188461321642</c:v>
                </c:pt>
                <c:pt idx="160">
                  <c:v>1112.1237993707869</c:v>
                </c:pt>
                <c:pt idx="161">
                  <c:v>1141.3406110491719</c:v>
                </c:pt>
                <c:pt idx="162">
                  <c:v>1216.4246754699711</c:v>
                </c:pt>
                <c:pt idx="163">
                  <c:v>2582.7033205161692</c:v>
                </c:pt>
                <c:pt idx="164">
                  <c:v>3424.3359924128772</c:v>
                </c:pt>
                <c:pt idx="165">
                  <c:v>579.51715099999797</c:v>
                </c:pt>
                <c:pt idx="166">
                  <c:v>489.57620199999963</c:v>
                </c:pt>
                <c:pt idx="167">
                  <c:v>345.56036399999999</c:v>
                </c:pt>
                <c:pt idx="168">
                  <c:v>115.17601000000001</c:v>
                </c:pt>
                <c:pt idx="169">
                  <c:v>441.57019000000003</c:v>
                </c:pt>
                <c:pt idx="170">
                  <c:v>79.758445999999978</c:v>
                </c:pt>
                <c:pt idx="171">
                  <c:v>278.87020899999999</c:v>
                </c:pt>
                <c:pt idx="172">
                  <c:v>485.85589599999997</c:v>
                </c:pt>
                <c:pt idx="173">
                  <c:v>623.85168499999747</c:v>
                </c:pt>
                <c:pt idx="174">
                  <c:v>562.76782199999946</c:v>
                </c:pt>
                <c:pt idx="175">
                  <c:v>562.76782199999946</c:v>
                </c:pt>
                <c:pt idx="176">
                  <c:v>426.88629200000003</c:v>
                </c:pt>
                <c:pt idx="177">
                  <c:v>533.36328099999946</c:v>
                </c:pt>
                <c:pt idx="178">
                  <c:v>623.37451199999998</c:v>
                </c:pt>
                <c:pt idx="179">
                  <c:v>783.733521</c:v>
                </c:pt>
                <c:pt idx="180">
                  <c:v>193.68280000000001</c:v>
                </c:pt>
                <c:pt idx="181">
                  <c:v>359.56369000000001</c:v>
                </c:pt>
                <c:pt idx="182">
                  <c:v>407.52288800000002</c:v>
                </c:pt>
                <c:pt idx="183">
                  <c:v>1084.5723879999998</c:v>
                </c:pt>
                <c:pt idx="184">
                  <c:v>1952.6992189999944</c:v>
                </c:pt>
                <c:pt idx="185">
                  <c:v>243.29389999999998</c:v>
                </c:pt>
                <c:pt idx="186">
                  <c:v>372.58319099999892</c:v>
                </c:pt>
                <c:pt idx="187">
                  <c:v>418.97338899999886</c:v>
                </c:pt>
                <c:pt idx="188">
                  <c:v>469.949005</c:v>
                </c:pt>
                <c:pt idx="189">
                  <c:v>369.85488900000138</c:v>
                </c:pt>
                <c:pt idx="190">
                  <c:v>333.55749500000002</c:v>
                </c:pt>
                <c:pt idx="191">
                  <c:v>479.21752899999905</c:v>
                </c:pt>
                <c:pt idx="192">
                  <c:v>683.23773200000005</c:v>
                </c:pt>
                <c:pt idx="193">
                  <c:v>264.27270499999969</c:v>
                </c:pt>
                <c:pt idx="194">
                  <c:v>496.08560199999999</c:v>
                </c:pt>
                <c:pt idx="195">
                  <c:v>548.25390600000003</c:v>
                </c:pt>
                <c:pt idx="196">
                  <c:v>1150.6420899999998</c:v>
                </c:pt>
                <c:pt idx="197">
                  <c:v>937</c:v>
                </c:pt>
                <c:pt idx="198">
                  <c:v>154</c:v>
                </c:pt>
                <c:pt idx="199">
                  <c:v>304</c:v>
                </c:pt>
                <c:pt idx="200">
                  <c:v>260</c:v>
                </c:pt>
                <c:pt idx="201">
                  <c:v>624</c:v>
                </c:pt>
                <c:pt idx="202">
                  <c:v>924</c:v>
                </c:pt>
                <c:pt idx="203">
                  <c:v>769</c:v>
                </c:pt>
                <c:pt idx="204">
                  <c:v>148</c:v>
                </c:pt>
                <c:pt idx="205">
                  <c:v>1086</c:v>
                </c:pt>
                <c:pt idx="206">
                  <c:v>259</c:v>
                </c:pt>
                <c:pt idx="207">
                  <c:v>720</c:v>
                </c:pt>
                <c:pt idx="208">
                  <c:v>1676</c:v>
                </c:pt>
                <c:pt idx="209">
                  <c:v>1038</c:v>
                </c:pt>
                <c:pt idx="210">
                  <c:v>82</c:v>
                </c:pt>
                <c:pt idx="211">
                  <c:v>520</c:v>
                </c:pt>
                <c:pt idx="212">
                  <c:v>598</c:v>
                </c:pt>
                <c:pt idx="213">
                  <c:v>941</c:v>
                </c:pt>
                <c:pt idx="214">
                  <c:v>579</c:v>
                </c:pt>
                <c:pt idx="215">
                  <c:v>233</c:v>
                </c:pt>
                <c:pt idx="216">
                  <c:v>227</c:v>
                </c:pt>
                <c:pt idx="217">
                  <c:v>10</c:v>
                </c:pt>
                <c:pt idx="218">
                  <c:v>100</c:v>
                </c:pt>
                <c:pt idx="219">
                  <c:v>1000</c:v>
                </c:pt>
                <c:pt idx="220">
                  <c:v>10000</c:v>
                </c:pt>
                <c:pt idx="221">
                  <c:v>919.51300000000003</c:v>
                </c:pt>
                <c:pt idx="222">
                  <c:v>3721.09</c:v>
                </c:pt>
                <c:pt idx="223">
                  <c:v>4592.6900000000014</c:v>
                </c:pt>
                <c:pt idx="224">
                  <c:v>4663.37</c:v>
                </c:pt>
                <c:pt idx="225">
                  <c:v>1214.49</c:v>
                </c:pt>
                <c:pt idx="226">
                  <c:v>1353.6799999999998</c:v>
                </c:pt>
                <c:pt idx="227">
                  <c:v>1403.83</c:v>
                </c:pt>
                <c:pt idx="228">
                  <c:v>1328.37</c:v>
                </c:pt>
                <c:pt idx="229">
                  <c:v>4310.37</c:v>
                </c:pt>
                <c:pt idx="230">
                  <c:v>5724</c:v>
                </c:pt>
                <c:pt idx="231">
                  <c:v>6383.29</c:v>
                </c:pt>
                <c:pt idx="232">
                  <c:v>5385.64</c:v>
                </c:pt>
                <c:pt idx="233">
                  <c:v>3207.08</c:v>
                </c:pt>
                <c:pt idx="234">
                  <c:v>3233.9300000000012</c:v>
                </c:pt>
                <c:pt idx="235">
                  <c:v>3090.9500000000012</c:v>
                </c:pt>
                <c:pt idx="236">
                  <c:v>2881.14</c:v>
                </c:pt>
                <c:pt idx="237">
                  <c:v>1570.1</c:v>
                </c:pt>
                <c:pt idx="238">
                  <c:v>2157.6799999999998</c:v>
                </c:pt>
                <c:pt idx="239">
                  <c:v>2558.44</c:v>
                </c:pt>
                <c:pt idx="240">
                  <c:v>2576.25</c:v>
                </c:pt>
                <c:pt idx="241">
                  <c:v>2541.4100000000012</c:v>
                </c:pt>
                <c:pt idx="242">
                  <c:v>2541.4100000000012</c:v>
                </c:pt>
                <c:pt idx="243">
                  <c:v>2119.48</c:v>
                </c:pt>
                <c:pt idx="244">
                  <c:v>6842.23</c:v>
                </c:pt>
                <c:pt idx="245">
                  <c:v>7104.1</c:v>
                </c:pt>
                <c:pt idx="246">
                  <c:v>6613.33</c:v>
                </c:pt>
                <c:pt idx="247">
                  <c:v>5417</c:v>
                </c:pt>
                <c:pt idx="248">
                  <c:v>5010.1500000000024</c:v>
                </c:pt>
                <c:pt idx="249">
                  <c:v>4741.3900000000003</c:v>
                </c:pt>
                <c:pt idx="250">
                  <c:v>4655.84</c:v>
                </c:pt>
                <c:pt idx="251">
                  <c:v>5385.9</c:v>
                </c:pt>
                <c:pt idx="252">
                  <c:v>4365.87</c:v>
                </c:pt>
                <c:pt idx="253">
                  <c:v>3193.86</c:v>
                </c:pt>
                <c:pt idx="254">
                  <c:v>2969.9700000000012</c:v>
                </c:pt>
                <c:pt idx="255">
                  <c:v>851.93199999999797</c:v>
                </c:pt>
                <c:pt idx="256">
                  <c:v>1176.52</c:v>
                </c:pt>
              </c:numCache>
            </c:numRef>
          </c:xVal>
          <c:yVal>
            <c:numRef>
              <c:f>'比抵抗とD20およびD50(土質別)'!$D$2:$D$258</c:f>
              <c:numCache>
                <c:formatCode>0.0000_ </c:formatCode>
                <c:ptCount val="257"/>
                <c:pt idx="0">
                  <c:v>5.14000000000001E-3</c:v>
                </c:pt>
                <c:pt idx="1">
                  <c:v>2.3800000000000041E-3</c:v>
                </c:pt>
                <c:pt idx="2">
                  <c:v>2.31E-3</c:v>
                </c:pt>
                <c:pt idx="3">
                  <c:v>2.0300000000000001E-3</c:v>
                </c:pt>
                <c:pt idx="4">
                  <c:v>2.6400000000000117E-3</c:v>
                </c:pt>
                <c:pt idx="5">
                  <c:v>2.3500000000000001E-3</c:v>
                </c:pt>
                <c:pt idx="6">
                  <c:v>3.7500000000000159E-3</c:v>
                </c:pt>
                <c:pt idx="7">
                  <c:v>1.2899999999999999E-3</c:v>
                </c:pt>
                <c:pt idx="8">
                  <c:v>4.1400000000000013E-3</c:v>
                </c:pt>
                <c:pt idx="9">
                  <c:v>6.1900000000000097E-3</c:v>
                </c:pt>
                <c:pt idx="10">
                  <c:v>8.450000000000046E-3</c:v>
                </c:pt>
                <c:pt idx="11">
                  <c:v>6.3000000000000174E-3</c:v>
                </c:pt>
                <c:pt idx="12">
                  <c:v>2.1500000000000052E-3</c:v>
                </c:pt>
                <c:pt idx="13">
                  <c:v>5.2900000000000134E-3</c:v>
                </c:pt>
                <c:pt idx="14">
                  <c:v>6.5100000000000184E-3</c:v>
                </c:pt>
                <c:pt idx="15">
                  <c:v>2.0000000000000052E-3</c:v>
                </c:pt>
                <c:pt idx="16">
                  <c:v>1.8400000000000085E-3</c:v>
                </c:pt>
                <c:pt idx="17">
                  <c:v>3.0900000000000059E-3</c:v>
                </c:pt>
                <c:pt idx="18">
                  <c:v>2.4599999999999999E-3</c:v>
                </c:pt>
                <c:pt idx="19">
                  <c:v>5.7500000000000164E-3</c:v>
                </c:pt>
                <c:pt idx="20">
                  <c:v>3.1900000000000105E-3</c:v>
                </c:pt>
                <c:pt idx="21">
                  <c:v>2.7000000000000123E-3</c:v>
                </c:pt>
                <c:pt idx="22">
                  <c:v>6.740000000000022E-3</c:v>
                </c:pt>
                <c:pt idx="23">
                  <c:v>5.1600000000000014E-3</c:v>
                </c:pt>
                <c:pt idx="24">
                  <c:v>9.2200000000000008E-3</c:v>
                </c:pt>
                <c:pt idx="25">
                  <c:v>5.360000000000008E-3</c:v>
                </c:pt>
                <c:pt idx="26">
                  <c:v>3.9100000000000011E-3</c:v>
                </c:pt>
                <c:pt idx="27">
                  <c:v>1.1800000000000063E-3</c:v>
                </c:pt>
                <c:pt idx="28">
                  <c:v>5.320000000000007E-3</c:v>
                </c:pt>
                <c:pt idx="29">
                  <c:v>4.8300000000000174E-3</c:v>
                </c:pt>
                <c:pt idx="30">
                  <c:v>2.290000000000009E-3</c:v>
                </c:pt>
                <c:pt idx="31">
                  <c:v>3.7000000000000171E-3</c:v>
                </c:pt>
                <c:pt idx="32">
                  <c:v>4.9300000000000255E-3</c:v>
                </c:pt>
                <c:pt idx="33">
                  <c:v>2.9300000000000012E-3</c:v>
                </c:pt>
                <c:pt idx="34">
                  <c:v>4.4800000000000196E-3</c:v>
                </c:pt>
                <c:pt idx="35">
                  <c:v>5.0000000000000157E-3</c:v>
                </c:pt>
                <c:pt idx="36">
                  <c:v>5.0000000000000157E-3</c:v>
                </c:pt>
                <c:pt idx="37">
                  <c:v>3.5000000000000118E-3</c:v>
                </c:pt>
                <c:pt idx="38">
                  <c:v>4.5000000000000135E-3</c:v>
                </c:pt>
                <c:pt idx="39">
                  <c:v>2.5000000000000092E-3</c:v>
                </c:pt>
                <c:pt idx="40">
                  <c:v>8.0000000000000227E-3</c:v>
                </c:pt>
                <c:pt idx="41">
                  <c:v>3.0000000000000109E-3</c:v>
                </c:pt>
                <c:pt idx="42">
                  <c:v>4.0000000000000114E-3</c:v>
                </c:pt>
                <c:pt idx="43">
                  <c:v>4.0000000000000114E-3</c:v>
                </c:pt>
                <c:pt idx="44">
                  <c:v>5.0000000000000157E-3</c:v>
                </c:pt>
                <c:pt idx="45">
                  <c:v>3.0000000000000109E-3</c:v>
                </c:pt>
                <c:pt idx="46">
                  <c:v>9.0000000000000288E-3</c:v>
                </c:pt>
                <c:pt idx="47">
                  <c:v>3.3800000000000102E-3</c:v>
                </c:pt>
                <c:pt idx="48" formatCode="General">
                  <c:v>2.0700000000000002E-3</c:v>
                </c:pt>
                <c:pt idx="49" formatCode="General">
                  <c:v>2.3400000000000053E-3</c:v>
                </c:pt>
                <c:pt idx="50" formatCode="General">
                  <c:v>8.0800000000000247E-3</c:v>
                </c:pt>
              </c:numCache>
            </c:numRef>
          </c:yVal>
          <c:smooth val="0"/>
        </c:ser>
        <c:ser>
          <c:idx val="1"/>
          <c:order val="1"/>
          <c:tx>
            <c:strRef>
              <c:f>'比抵抗とD20およびD50(土質別)'!$E$1</c:f>
              <c:strCache>
                <c:ptCount val="1"/>
                <c:pt idx="0">
                  <c:v>砂質土</c:v>
                </c:pt>
              </c:strCache>
            </c:strRef>
          </c:tx>
          <c:spPr>
            <a:ln w="28575">
              <a:noFill/>
            </a:ln>
          </c:spPr>
          <c:marker>
            <c:symbol val="diamond"/>
            <c:size val="8"/>
            <c:spPr>
              <a:solidFill>
                <a:srgbClr val="FFFF00"/>
              </a:solidFill>
              <a:ln>
                <a:solidFill>
                  <a:schemeClr val="bg1">
                    <a:lumMod val="25000"/>
                  </a:schemeClr>
                </a:solidFill>
                <a:prstDash val="solid"/>
              </a:ln>
            </c:spPr>
          </c:marker>
          <c:xVal>
            <c:numRef>
              <c:f>'比抵抗とD20およびD50(土質別)'!$C$2:$C$258</c:f>
              <c:numCache>
                <c:formatCode>General</c:formatCode>
                <c:ptCount val="257"/>
                <c:pt idx="0">
                  <c:v>72.25676</c:v>
                </c:pt>
                <c:pt idx="1">
                  <c:v>72.25676</c:v>
                </c:pt>
                <c:pt idx="2">
                  <c:v>72.25676</c:v>
                </c:pt>
                <c:pt idx="3">
                  <c:v>112.08307600000001</c:v>
                </c:pt>
                <c:pt idx="4">
                  <c:v>57.001057106733086</c:v>
                </c:pt>
                <c:pt idx="5">
                  <c:v>92.991142546257876</c:v>
                </c:pt>
                <c:pt idx="6">
                  <c:v>92.991142546257876</c:v>
                </c:pt>
                <c:pt idx="7">
                  <c:v>74.568740999999989</c:v>
                </c:pt>
                <c:pt idx="8">
                  <c:v>73.876923000000005</c:v>
                </c:pt>
                <c:pt idx="9">
                  <c:v>70.443473999999995</c:v>
                </c:pt>
                <c:pt idx="10">
                  <c:v>67.557663000000318</c:v>
                </c:pt>
                <c:pt idx="11">
                  <c:v>73.876923000000005</c:v>
                </c:pt>
                <c:pt idx="12">
                  <c:v>100.35503572627235</c:v>
                </c:pt>
                <c:pt idx="13">
                  <c:v>100.35503572627235</c:v>
                </c:pt>
                <c:pt idx="14">
                  <c:v>51.156482999999994</c:v>
                </c:pt>
                <c:pt idx="15">
                  <c:v>50.724133000000137</c:v>
                </c:pt>
                <c:pt idx="16">
                  <c:v>49.487693999999998</c:v>
                </c:pt>
                <c:pt idx="17">
                  <c:v>49.635094000000002</c:v>
                </c:pt>
                <c:pt idx="18">
                  <c:v>140.85383600000048</c:v>
                </c:pt>
                <c:pt idx="19">
                  <c:v>70.803520000000006</c:v>
                </c:pt>
                <c:pt idx="20">
                  <c:v>57.604242896222445</c:v>
                </c:pt>
                <c:pt idx="21">
                  <c:v>126.9957414287138</c:v>
                </c:pt>
                <c:pt idx="22">
                  <c:v>276.96280834047616</c:v>
                </c:pt>
                <c:pt idx="23">
                  <c:v>276.96280834047616</c:v>
                </c:pt>
                <c:pt idx="24">
                  <c:v>77.785834102882816</c:v>
                </c:pt>
                <c:pt idx="25">
                  <c:v>337.53271470168573</c:v>
                </c:pt>
                <c:pt idx="26">
                  <c:v>88.337761</c:v>
                </c:pt>
                <c:pt idx="27">
                  <c:v>79.967315999999997</c:v>
                </c:pt>
                <c:pt idx="28">
                  <c:v>88.337761</c:v>
                </c:pt>
                <c:pt idx="29">
                  <c:v>88.337761</c:v>
                </c:pt>
                <c:pt idx="30">
                  <c:v>79.967315999999997</c:v>
                </c:pt>
                <c:pt idx="31">
                  <c:v>91.780602000000002</c:v>
                </c:pt>
                <c:pt idx="32">
                  <c:v>180.31356799999998</c:v>
                </c:pt>
                <c:pt idx="33">
                  <c:v>281.48670176164364</c:v>
                </c:pt>
                <c:pt idx="34">
                  <c:v>498.13093115319759</c:v>
                </c:pt>
                <c:pt idx="35">
                  <c:v>71.125657677272912</c:v>
                </c:pt>
                <c:pt idx="36">
                  <c:v>109.23317656531754</c:v>
                </c:pt>
                <c:pt idx="37">
                  <c:v>117.87255636268856</c:v>
                </c:pt>
                <c:pt idx="38">
                  <c:v>119.34910490987652</c:v>
                </c:pt>
                <c:pt idx="39">
                  <c:v>123.27609572686345</c:v>
                </c:pt>
                <c:pt idx="40">
                  <c:v>125.44379465784068</c:v>
                </c:pt>
                <c:pt idx="41">
                  <c:v>126.98317505809945</c:v>
                </c:pt>
                <c:pt idx="42">
                  <c:v>143.53936834251763</c:v>
                </c:pt>
                <c:pt idx="43">
                  <c:v>143.66503204866123</c:v>
                </c:pt>
                <c:pt idx="44">
                  <c:v>150.73361551923762</c:v>
                </c:pt>
                <c:pt idx="45">
                  <c:v>161.91768536601745</c:v>
                </c:pt>
                <c:pt idx="46">
                  <c:v>187.49024956623884</c:v>
                </c:pt>
                <c:pt idx="47">
                  <c:v>458.56237799999963</c:v>
                </c:pt>
                <c:pt idx="48">
                  <c:v>84</c:v>
                </c:pt>
                <c:pt idx="49">
                  <c:v>195</c:v>
                </c:pt>
                <c:pt idx="50">
                  <c:v>151</c:v>
                </c:pt>
                <c:pt idx="51">
                  <c:v>672.30082786821549</c:v>
                </c:pt>
                <c:pt idx="52">
                  <c:v>465.96102238043812</c:v>
                </c:pt>
                <c:pt idx="53">
                  <c:v>158.00954410495129</c:v>
                </c:pt>
                <c:pt idx="54">
                  <c:v>351.85837720205683</c:v>
                </c:pt>
                <c:pt idx="55">
                  <c:v>112.08307600000001</c:v>
                </c:pt>
                <c:pt idx="56">
                  <c:v>461.18580154698162</c:v>
                </c:pt>
                <c:pt idx="57">
                  <c:v>537.84066229457017</c:v>
                </c:pt>
                <c:pt idx="58">
                  <c:v>176</c:v>
                </c:pt>
                <c:pt idx="59">
                  <c:v>233.03077667267661</c:v>
                </c:pt>
                <c:pt idx="60">
                  <c:v>233.03077667267661</c:v>
                </c:pt>
                <c:pt idx="61">
                  <c:v>654</c:v>
                </c:pt>
                <c:pt idx="62">
                  <c:v>373.22120724646669</c:v>
                </c:pt>
                <c:pt idx="63">
                  <c:v>255.870529</c:v>
                </c:pt>
                <c:pt idx="64">
                  <c:v>240.62086452374888</c:v>
                </c:pt>
                <c:pt idx="65">
                  <c:v>399.86191294890705</c:v>
                </c:pt>
                <c:pt idx="66">
                  <c:v>91.780602000000002</c:v>
                </c:pt>
                <c:pt idx="67">
                  <c:v>79.967315999999997</c:v>
                </c:pt>
                <c:pt idx="68">
                  <c:v>281.23537434935827</c:v>
                </c:pt>
                <c:pt idx="69">
                  <c:v>179.82476349147976</c:v>
                </c:pt>
                <c:pt idx="70">
                  <c:v>179.04564851338947</c:v>
                </c:pt>
                <c:pt idx="71">
                  <c:v>1219.6374510000001</c:v>
                </c:pt>
                <c:pt idx="72">
                  <c:v>1525.148682</c:v>
                </c:pt>
                <c:pt idx="73">
                  <c:v>1219.6374510000001</c:v>
                </c:pt>
                <c:pt idx="74">
                  <c:v>1525.148682</c:v>
                </c:pt>
                <c:pt idx="75">
                  <c:v>1219.6374510000001</c:v>
                </c:pt>
                <c:pt idx="76">
                  <c:v>1525.148682</c:v>
                </c:pt>
                <c:pt idx="77">
                  <c:v>108.93472526322631</c:v>
                </c:pt>
                <c:pt idx="78">
                  <c:v>72.398002701976779</c:v>
                </c:pt>
                <c:pt idx="79">
                  <c:v>64.73251662721799</c:v>
                </c:pt>
                <c:pt idx="80">
                  <c:v>1647.3021239999998</c:v>
                </c:pt>
                <c:pt idx="81">
                  <c:v>1647.3021239999998</c:v>
                </c:pt>
                <c:pt idx="82">
                  <c:v>1647.3021239999998</c:v>
                </c:pt>
                <c:pt idx="83">
                  <c:v>1196.3184824869932</c:v>
                </c:pt>
                <c:pt idx="84">
                  <c:v>1209.1990123667108</c:v>
                </c:pt>
                <c:pt idx="85">
                  <c:v>1454.8715578774334</c:v>
                </c:pt>
                <c:pt idx="86">
                  <c:v>1989.5706275184148</c:v>
                </c:pt>
                <c:pt idx="87">
                  <c:v>2240.5838805402404</c:v>
                </c:pt>
                <c:pt idx="88">
                  <c:v>2306.5573262656262</c:v>
                </c:pt>
                <c:pt idx="89">
                  <c:v>2801.9864877367281</c:v>
                </c:pt>
                <c:pt idx="90">
                  <c:v>2929.8493087378411</c:v>
                </c:pt>
                <c:pt idx="91">
                  <c:v>3487.1678454846569</c:v>
                </c:pt>
                <c:pt idx="92">
                  <c:v>201.56260700000001</c:v>
                </c:pt>
                <c:pt idx="93">
                  <c:v>366.39041099999969</c:v>
                </c:pt>
                <c:pt idx="94">
                  <c:v>580.55297899999948</c:v>
                </c:pt>
                <c:pt idx="95">
                  <c:v>420.13836699999905</c:v>
                </c:pt>
                <c:pt idx="96">
                  <c:v>303.56530799999905</c:v>
                </c:pt>
                <c:pt idx="97">
                  <c:v>85.198241999999979</c:v>
                </c:pt>
                <c:pt idx="98">
                  <c:v>182.918274</c:v>
                </c:pt>
                <c:pt idx="99">
                  <c:v>359.23284899999999</c:v>
                </c:pt>
                <c:pt idx="100">
                  <c:v>397.66760300000038</c:v>
                </c:pt>
                <c:pt idx="101">
                  <c:v>500.26394699999969</c:v>
                </c:pt>
                <c:pt idx="102">
                  <c:v>362.300476</c:v>
                </c:pt>
                <c:pt idx="103">
                  <c:v>675.60388200000205</c:v>
                </c:pt>
                <c:pt idx="104">
                  <c:v>579.06872599999997</c:v>
                </c:pt>
                <c:pt idx="105">
                  <c:v>304.62240600000001</c:v>
                </c:pt>
                <c:pt idx="106">
                  <c:v>353.29379299999874</c:v>
                </c:pt>
                <c:pt idx="107">
                  <c:v>366.07620199999963</c:v>
                </c:pt>
                <c:pt idx="108">
                  <c:v>696.78820800000005</c:v>
                </c:pt>
                <c:pt idx="109">
                  <c:v>950.62597700000003</c:v>
                </c:pt>
                <c:pt idx="110">
                  <c:v>480.14291400000002</c:v>
                </c:pt>
                <c:pt idx="111">
                  <c:v>717.166382</c:v>
                </c:pt>
                <c:pt idx="112">
                  <c:v>1303.868774</c:v>
                </c:pt>
                <c:pt idx="113">
                  <c:v>1165</c:v>
                </c:pt>
                <c:pt idx="114">
                  <c:v>215</c:v>
                </c:pt>
                <c:pt idx="115">
                  <c:v>889</c:v>
                </c:pt>
                <c:pt idx="116">
                  <c:v>655</c:v>
                </c:pt>
                <c:pt idx="117">
                  <c:v>1324</c:v>
                </c:pt>
                <c:pt idx="118">
                  <c:v>300</c:v>
                </c:pt>
                <c:pt idx="119">
                  <c:v>281</c:v>
                </c:pt>
                <c:pt idx="120">
                  <c:v>331</c:v>
                </c:pt>
                <c:pt idx="121">
                  <c:v>752</c:v>
                </c:pt>
                <c:pt idx="122">
                  <c:v>176.70830357911819</c:v>
                </c:pt>
                <c:pt idx="123">
                  <c:v>176.70830357911819</c:v>
                </c:pt>
                <c:pt idx="124">
                  <c:v>199.62936357970975</c:v>
                </c:pt>
                <c:pt idx="125">
                  <c:v>112.08307600000001</c:v>
                </c:pt>
                <c:pt idx="126">
                  <c:v>128.42623900000066</c:v>
                </c:pt>
                <c:pt idx="127">
                  <c:v>128.42623900000066</c:v>
                </c:pt>
                <c:pt idx="128">
                  <c:v>96.685655506879229</c:v>
                </c:pt>
                <c:pt idx="129">
                  <c:v>67.557663000000318</c:v>
                </c:pt>
                <c:pt idx="130">
                  <c:v>82.35354599999998</c:v>
                </c:pt>
                <c:pt idx="131">
                  <c:v>73.876923000000005</c:v>
                </c:pt>
                <c:pt idx="132">
                  <c:v>70.443473999999995</c:v>
                </c:pt>
                <c:pt idx="133">
                  <c:v>67.557663000000318</c:v>
                </c:pt>
                <c:pt idx="134">
                  <c:v>70.443473999999995</c:v>
                </c:pt>
                <c:pt idx="135">
                  <c:v>82.35354599999998</c:v>
                </c:pt>
                <c:pt idx="136">
                  <c:v>77.182648313393514</c:v>
                </c:pt>
                <c:pt idx="137">
                  <c:v>50.724133000000137</c:v>
                </c:pt>
                <c:pt idx="138">
                  <c:v>49.487693999999998</c:v>
                </c:pt>
                <c:pt idx="139">
                  <c:v>49.788113000000166</c:v>
                </c:pt>
                <c:pt idx="140">
                  <c:v>255.870529</c:v>
                </c:pt>
                <c:pt idx="141">
                  <c:v>127.295303</c:v>
                </c:pt>
                <c:pt idx="142">
                  <c:v>72.003707999999989</c:v>
                </c:pt>
                <c:pt idx="143">
                  <c:v>312.14864606068187</c:v>
                </c:pt>
                <c:pt idx="144">
                  <c:v>281.23537434935827</c:v>
                </c:pt>
                <c:pt idx="145">
                  <c:v>336.02475022796426</c:v>
                </c:pt>
                <c:pt idx="146">
                  <c:v>179.82476349147976</c:v>
                </c:pt>
                <c:pt idx="147">
                  <c:v>108.93472526322631</c:v>
                </c:pt>
                <c:pt idx="148">
                  <c:v>72.398002701976779</c:v>
                </c:pt>
                <c:pt idx="149">
                  <c:v>149.06857141283569</c:v>
                </c:pt>
                <c:pt idx="150">
                  <c:v>235.77652865191396</c:v>
                </c:pt>
                <c:pt idx="151">
                  <c:v>352.80085499813373</c:v>
                </c:pt>
                <c:pt idx="152">
                  <c:v>368.19465900072402</c:v>
                </c:pt>
                <c:pt idx="153">
                  <c:v>435.73890105290297</c:v>
                </c:pt>
                <c:pt idx="154">
                  <c:v>469.3539424463151</c:v>
                </c:pt>
                <c:pt idx="155">
                  <c:v>528.10172506844424</c:v>
                </c:pt>
                <c:pt idx="156">
                  <c:v>569.88490736118854</c:v>
                </c:pt>
                <c:pt idx="157">
                  <c:v>579.93800385267582</c:v>
                </c:pt>
                <c:pt idx="158">
                  <c:v>611.03977112321479</c:v>
                </c:pt>
                <c:pt idx="159">
                  <c:v>733.56188461321642</c:v>
                </c:pt>
                <c:pt idx="160">
                  <c:v>1112.1237993707869</c:v>
                </c:pt>
                <c:pt idx="161">
                  <c:v>1141.3406110491719</c:v>
                </c:pt>
                <c:pt idx="162">
                  <c:v>1216.4246754699711</c:v>
                </c:pt>
                <c:pt idx="163">
                  <c:v>2582.7033205161692</c:v>
                </c:pt>
                <c:pt idx="164">
                  <c:v>3424.3359924128772</c:v>
                </c:pt>
                <c:pt idx="165">
                  <c:v>579.51715099999797</c:v>
                </c:pt>
                <c:pt idx="166">
                  <c:v>489.57620199999963</c:v>
                </c:pt>
                <c:pt idx="167">
                  <c:v>345.56036399999999</c:v>
                </c:pt>
                <c:pt idx="168">
                  <c:v>115.17601000000001</c:v>
                </c:pt>
                <c:pt idx="169">
                  <c:v>441.57019000000003</c:v>
                </c:pt>
                <c:pt idx="170">
                  <c:v>79.758445999999978</c:v>
                </c:pt>
                <c:pt idx="171">
                  <c:v>278.87020899999999</c:v>
                </c:pt>
                <c:pt idx="172">
                  <c:v>485.85589599999997</c:v>
                </c:pt>
                <c:pt idx="173">
                  <c:v>623.85168499999747</c:v>
                </c:pt>
                <c:pt idx="174">
                  <c:v>562.76782199999946</c:v>
                </c:pt>
                <c:pt idx="175">
                  <c:v>562.76782199999946</c:v>
                </c:pt>
                <c:pt idx="176">
                  <c:v>426.88629200000003</c:v>
                </c:pt>
                <c:pt idx="177">
                  <c:v>533.36328099999946</c:v>
                </c:pt>
                <c:pt idx="178">
                  <c:v>623.37451199999998</c:v>
                </c:pt>
                <c:pt idx="179">
                  <c:v>783.733521</c:v>
                </c:pt>
                <c:pt idx="180">
                  <c:v>193.68280000000001</c:v>
                </c:pt>
                <c:pt idx="181">
                  <c:v>359.56369000000001</c:v>
                </c:pt>
                <c:pt idx="182">
                  <c:v>407.52288800000002</c:v>
                </c:pt>
                <c:pt idx="183">
                  <c:v>1084.5723879999998</c:v>
                </c:pt>
                <c:pt idx="184">
                  <c:v>1952.6992189999944</c:v>
                </c:pt>
                <c:pt idx="185">
                  <c:v>243.29389999999998</c:v>
                </c:pt>
                <c:pt idx="186">
                  <c:v>372.58319099999892</c:v>
                </c:pt>
                <c:pt idx="187">
                  <c:v>418.97338899999886</c:v>
                </c:pt>
                <c:pt idx="188">
                  <c:v>469.949005</c:v>
                </c:pt>
                <c:pt idx="189">
                  <c:v>369.85488900000138</c:v>
                </c:pt>
                <c:pt idx="190">
                  <c:v>333.55749500000002</c:v>
                </c:pt>
                <c:pt idx="191">
                  <c:v>479.21752899999905</c:v>
                </c:pt>
                <c:pt idx="192">
                  <c:v>683.23773200000005</c:v>
                </c:pt>
                <c:pt idx="193">
                  <c:v>264.27270499999969</c:v>
                </c:pt>
                <c:pt idx="194">
                  <c:v>496.08560199999999</c:v>
                </c:pt>
                <c:pt idx="195">
                  <c:v>548.25390600000003</c:v>
                </c:pt>
                <c:pt idx="196">
                  <c:v>1150.6420899999998</c:v>
                </c:pt>
                <c:pt idx="197">
                  <c:v>937</c:v>
                </c:pt>
                <c:pt idx="198">
                  <c:v>154</c:v>
                </c:pt>
                <c:pt idx="199">
                  <c:v>304</c:v>
                </c:pt>
                <c:pt idx="200">
                  <c:v>260</c:v>
                </c:pt>
                <c:pt idx="201">
                  <c:v>624</c:v>
                </c:pt>
                <c:pt idx="202">
                  <c:v>924</c:v>
                </c:pt>
                <c:pt idx="203">
                  <c:v>769</c:v>
                </c:pt>
                <c:pt idx="204">
                  <c:v>148</c:v>
                </c:pt>
                <c:pt idx="205">
                  <c:v>1086</c:v>
                </c:pt>
                <c:pt idx="206">
                  <c:v>259</c:v>
                </c:pt>
                <c:pt idx="207">
                  <c:v>720</c:v>
                </c:pt>
                <c:pt idx="208">
                  <c:v>1676</c:v>
                </c:pt>
                <c:pt idx="209">
                  <c:v>1038</c:v>
                </c:pt>
                <c:pt idx="210">
                  <c:v>82</c:v>
                </c:pt>
                <c:pt idx="211">
                  <c:v>520</c:v>
                </c:pt>
                <c:pt idx="212">
                  <c:v>598</c:v>
                </c:pt>
                <c:pt idx="213">
                  <c:v>941</c:v>
                </c:pt>
                <c:pt idx="214">
                  <c:v>579</c:v>
                </c:pt>
                <c:pt idx="215">
                  <c:v>233</c:v>
                </c:pt>
                <c:pt idx="216">
                  <c:v>227</c:v>
                </c:pt>
                <c:pt idx="217">
                  <c:v>10</c:v>
                </c:pt>
                <c:pt idx="218">
                  <c:v>100</c:v>
                </c:pt>
                <c:pt idx="219">
                  <c:v>1000</c:v>
                </c:pt>
                <c:pt idx="220">
                  <c:v>10000</c:v>
                </c:pt>
                <c:pt idx="221">
                  <c:v>919.51300000000003</c:v>
                </c:pt>
                <c:pt idx="222">
                  <c:v>3721.09</c:v>
                </c:pt>
                <c:pt idx="223">
                  <c:v>4592.6900000000014</c:v>
                </c:pt>
                <c:pt idx="224">
                  <c:v>4663.37</c:v>
                </c:pt>
                <c:pt idx="225">
                  <c:v>1214.49</c:v>
                </c:pt>
                <c:pt idx="226">
                  <c:v>1353.6799999999998</c:v>
                </c:pt>
                <c:pt idx="227">
                  <c:v>1403.83</c:v>
                </c:pt>
                <c:pt idx="228">
                  <c:v>1328.37</c:v>
                </c:pt>
                <c:pt idx="229">
                  <c:v>4310.37</c:v>
                </c:pt>
                <c:pt idx="230">
                  <c:v>5724</c:v>
                </c:pt>
                <c:pt idx="231">
                  <c:v>6383.29</c:v>
                </c:pt>
                <c:pt idx="232">
                  <c:v>5385.64</c:v>
                </c:pt>
                <c:pt idx="233">
                  <c:v>3207.08</c:v>
                </c:pt>
                <c:pt idx="234">
                  <c:v>3233.9300000000012</c:v>
                </c:pt>
                <c:pt idx="235">
                  <c:v>3090.9500000000012</c:v>
                </c:pt>
                <c:pt idx="236">
                  <c:v>2881.14</c:v>
                </c:pt>
                <c:pt idx="237">
                  <c:v>1570.1</c:v>
                </c:pt>
                <c:pt idx="238">
                  <c:v>2157.6799999999998</c:v>
                </c:pt>
                <c:pt idx="239">
                  <c:v>2558.44</c:v>
                </c:pt>
                <c:pt idx="240">
                  <c:v>2576.25</c:v>
                </c:pt>
                <c:pt idx="241">
                  <c:v>2541.4100000000012</c:v>
                </c:pt>
                <c:pt idx="242">
                  <c:v>2541.4100000000012</c:v>
                </c:pt>
                <c:pt idx="243">
                  <c:v>2119.48</c:v>
                </c:pt>
                <c:pt idx="244">
                  <c:v>6842.23</c:v>
                </c:pt>
                <c:pt idx="245">
                  <c:v>7104.1</c:v>
                </c:pt>
                <c:pt idx="246">
                  <c:v>6613.33</c:v>
                </c:pt>
                <c:pt idx="247">
                  <c:v>5417</c:v>
                </c:pt>
                <c:pt idx="248">
                  <c:v>5010.1500000000024</c:v>
                </c:pt>
                <c:pt idx="249">
                  <c:v>4741.3900000000003</c:v>
                </c:pt>
                <c:pt idx="250">
                  <c:v>4655.84</c:v>
                </c:pt>
                <c:pt idx="251">
                  <c:v>5385.9</c:v>
                </c:pt>
                <c:pt idx="252">
                  <c:v>4365.87</c:v>
                </c:pt>
                <c:pt idx="253">
                  <c:v>3193.86</c:v>
                </c:pt>
                <c:pt idx="254">
                  <c:v>2969.9700000000012</c:v>
                </c:pt>
                <c:pt idx="255">
                  <c:v>851.93199999999797</c:v>
                </c:pt>
                <c:pt idx="256">
                  <c:v>1176.52</c:v>
                </c:pt>
              </c:numCache>
            </c:numRef>
          </c:xVal>
          <c:yVal>
            <c:numRef>
              <c:f>'比抵抗とD20およびD50(土質別)'!$E$2:$E$258</c:f>
              <c:numCache>
                <c:formatCode>General</c:formatCode>
                <c:ptCount val="257"/>
                <c:pt idx="122" formatCode="0.0000_ ">
                  <c:v>1.0500000000000037E-2</c:v>
                </c:pt>
                <c:pt idx="123" formatCode="0.0000_ ">
                  <c:v>1.1900000000000065E-2</c:v>
                </c:pt>
                <c:pt idx="124" formatCode="0.0000_ ">
                  <c:v>1.4500000000000025E-2</c:v>
                </c:pt>
                <c:pt idx="125" formatCode="0.0000_ ">
                  <c:v>3.5200000000000085E-2</c:v>
                </c:pt>
                <c:pt idx="126" formatCode="0.0000_ ">
                  <c:v>5.0200000000000022E-2</c:v>
                </c:pt>
                <c:pt idx="127" formatCode="0.0000_ ">
                  <c:v>1.2600000000000035E-2</c:v>
                </c:pt>
                <c:pt idx="128" formatCode="0.0000_ ">
                  <c:v>1.0400000000000031E-2</c:v>
                </c:pt>
                <c:pt idx="129" formatCode="0.0000_ ">
                  <c:v>9.6300000000000066E-3</c:v>
                </c:pt>
                <c:pt idx="130" formatCode="0.0000_ ">
                  <c:v>9.4000000000000351E-3</c:v>
                </c:pt>
                <c:pt idx="131" formatCode="0.0000_ ">
                  <c:v>7.8800000000000224E-3</c:v>
                </c:pt>
                <c:pt idx="132" formatCode="0.0000_ ">
                  <c:v>2.2300000000000052E-2</c:v>
                </c:pt>
                <c:pt idx="133" formatCode="0.0000_ ">
                  <c:v>4.8300000000000093E-2</c:v>
                </c:pt>
                <c:pt idx="134" formatCode="0.0000_ ">
                  <c:v>3.9100000000000051E-2</c:v>
                </c:pt>
                <c:pt idx="135" formatCode="0.0000_ ">
                  <c:v>1.1599999999999996E-2</c:v>
                </c:pt>
                <c:pt idx="136" formatCode="0.0000_ ">
                  <c:v>0.40100000000000002</c:v>
                </c:pt>
                <c:pt idx="137" formatCode="0.0000_ ">
                  <c:v>9.8300000000000349E-3</c:v>
                </c:pt>
                <c:pt idx="138" formatCode="0.0000_ ">
                  <c:v>1.0300000000000035E-2</c:v>
                </c:pt>
                <c:pt idx="139" formatCode="0.0000_ ">
                  <c:v>1.3599999999999998E-2</c:v>
                </c:pt>
                <c:pt idx="140" formatCode="0.0000_ ">
                  <c:v>1.9199999999999998E-2</c:v>
                </c:pt>
                <c:pt idx="141" formatCode="0.0000_ ">
                  <c:v>1.0400000000000031E-2</c:v>
                </c:pt>
                <c:pt idx="142" formatCode="0.0000_ ">
                  <c:v>9.2900000000000066E-3</c:v>
                </c:pt>
                <c:pt idx="143" formatCode="0.0000_ ">
                  <c:v>9.6300000000000066E-3</c:v>
                </c:pt>
                <c:pt idx="144" formatCode="0.0000_ ">
                  <c:v>1.5599999999999998E-2</c:v>
                </c:pt>
                <c:pt idx="145" formatCode="0.0000_ ">
                  <c:v>1.4300000000000028E-2</c:v>
                </c:pt>
                <c:pt idx="146" formatCode="0.0000_ ">
                  <c:v>2.3599999999999993E-2</c:v>
                </c:pt>
                <c:pt idx="147" formatCode="0.0000_ ">
                  <c:v>1.4500000000000025E-2</c:v>
                </c:pt>
                <c:pt idx="148" formatCode="0.0000_ ">
                  <c:v>6.4000000000000237E-3</c:v>
                </c:pt>
                <c:pt idx="149" formatCode="0.0000_ ">
                  <c:v>7.0000000000000201E-3</c:v>
                </c:pt>
                <c:pt idx="150" formatCode="0.0000_ ">
                  <c:v>1.7000000000000053E-2</c:v>
                </c:pt>
                <c:pt idx="151" formatCode="0.0000_ ">
                  <c:v>2.300000000000001E-2</c:v>
                </c:pt>
                <c:pt idx="152" formatCode="0.0000_ ">
                  <c:v>6.0000000000000137E-2</c:v>
                </c:pt>
                <c:pt idx="153" formatCode="0.0000_ ">
                  <c:v>3.5000000000000087E-2</c:v>
                </c:pt>
                <c:pt idx="154" formatCode="0.0000_ ">
                  <c:v>1.0000000000000031E-2</c:v>
                </c:pt>
                <c:pt idx="155" formatCode="0.0000_ ">
                  <c:v>3.5000000000000087E-2</c:v>
                </c:pt>
                <c:pt idx="156" formatCode="0.0000_ ">
                  <c:v>0.12000000000000002</c:v>
                </c:pt>
                <c:pt idx="157" formatCode="0.0000_ ">
                  <c:v>4.0000000000000112E-2</c:v>
                </c:pt>
                <c:pt idx="158" formatCode="0.0000_ ">
                  <c:v>0.11000000000000011</c:v>
                </c:pt>
                <c:pt idx="159" formatCode="0.0000_ ">
                  <c:v>1.2000000000000021E-2</c:v>
                </c:pt>
                <c:pt idx="160" formatCode="0.0000_ ">
                  <c:v>7.0000000000000034E-2</c:v>
                </c:pt>
                <c:pt idx="161" formatCode="0.0000_ ">
                  <c:v>3.8000000000000075E-2</c:v>
                </c:pt>
                <c:pt idx="162" formatCode="0.0000_ ">
                  <c:v>0.16000000000000025</c:v>
                </c:pt>
                <c:pt idx="163" formatCode="0.0000_ ">
                  <c:v>0.2</c:v>
                </c:pt>
                <c:pt idx="164" formatCode="0.0000_ ">
                  <c:v>0.28000000000000008</c:v>
                </c:pt>
                <c:pt idx="165" formatCode="0.0000_ ">
                  <c:v>0.31000000000000094</c:v>
                </c:pt>
                <c:pt idx="166" formatCode="0.0000_ ">
                  <c:v>2.4000000000000042E-2</c:v>
                </c:pt>
                <c:pt idx="167" formatCode="0.0000_ ">
                  <c:v>2.4000000000000042E-2</c:v>
                </c:pt>
                <c:pt idx="168" formatCode="0.0000_ ">
                  <c:v>0.32000000000000106</c:v>
                </c:pt>
                <c:pt idx="169" formatCode="0.0000_ ">
                  <c:v>0.37500000000000094</c:v>
                </c:pt>
                <c:pt idx="170" formatCode="0.0000_ ">
                  <c:v>0.32000000000000106</c:v>
                </c:pt>
                <c:pt idx="171" formatCode="0.0000_ ">
                  <c:v>2.2900000000000052E-2</c:v>
                </c:pt>
                <c:pt idx="172" formatCode="0.0000_ ">
                  <c:v>2.1000000000000064E-2</c:v>
                </c:pt>
                <c:pt idx="173" formatCode="0.0000_ ">
                  <c:v>8.5500000000000284E-2</c:v>
                </c:pt>
                <c:pt idx="174" formatCode="0.0000_ ">
                  <c:v>0.20700000000000021</c:v>
                </c:pt>
                <c:pt idx="175" formatCode="0.0000_ ">
                  <c:v>0.28000000000000008</c:v>
                </c:pt>
                <c:pt idx="176" formatCode="0.0000_ ">
                  <c:v>9.3700000000000436E-2</c:v>
                </c:pt>
                <c:pt idx="177" formatCode="0.0000_ ">
                  <c:v>0.23500000000000001</c:v>
                </c:pt>
                <c:pt idx="178" formatCode="0.0000_ ">
                  <c:v>7.5300000000000228E-2</c:v>
                </c:pt>
                <c:pt idx="179" formatCode="0.0000_ ">
                  <c:v>0.11200000000000011</c:v>
                </c:pt>
                <c:pt idx="180" formatCode="0.0000_ ">
                  <c:v>9.0400000000000022E-2</c:v>
                </c:pt>
                <c:pt idx="181" formatCode="0.0000_ ">
                  <c:v>1.250000000000003E-2</c:v>
                </c:pt>
                <c:pt idx="182" formatCode="0.0000_ ">
                  <c:v>2.8899999999999999E-2</c:v>
                </c:pt>
                <c:pt idx="183" formatCode="0.0000_ ">
                  <c:v>0.19300000000000028</c:v>
                </c:pt>
                <c:pt idx="184" formatCode="0.0000_ ">
                  <c:v>0.20500000000000004</c:v>
                </c:pt>
                <c:pt idx="185" formatCode="0.0000_ ">
                  <c:v>1.9900000000000074E-2</c:v>
                </c:pt>
                <c:pt idx="186" formatCode="0.0000_ ">
                  <c:v>0.129</c:v>
                </c:pt>
                <c:pt idx="187" formatCode="0.0000_ ">
                  <c:v>5.3700000000000102E-2</c:v>
                </c:pt>
                <c:pt idx="188" formatCode="0.0000_ ">
                  <c:v>2.8199999999999989E-2</c:v>
                </c:pt>
                <c:pt idx="189" formatCode="0.0000_ ">
                  <c:v>0.18100000000000024</c:v>
                </c:pt>
                <c:pt idx="190" formatCode="0.0000_ ">
                  <c:v>0.62900000000000211</c:v>
                </c:pt>
                <c:pt idx="191" formatCode="0.0000_ ">
                  <c:v>5.5100000000000024E-2</c:v>
                </c:pt>
                <c:pt idx="192" formatCode="0.0000_ ">
                  <c:v>7.0800000000000154E-2</c:v>
                </c:pt>
                <c:pt idx="193" formatCode="0.0000_ ">
                  <c:v>3.4900000000000014E-2</c:v>
                </c:pt>
                <c:pt idx="194" formatCode="0.0000_ ">
                  <c:v>4.6199999999999998E-2</c:v>
                </c:pt>
                <c:pt idx="195" formatCode="0.0000_ ">
                  <c:v>2.1600000000000074E-2</c:v>
                </c:pt>
                <c:pt idx="196" formatCode="0.0000_ ">
                  <c:v>0.41900000000000032</c:v>
                </c:pt>
                <c:pt idx="197">
                  <c:v>0.15700000000000044</c:v>
                </c:pt>
                <c:pt idx="198">
                  <c:v>2.8800000000000063E-3</c:v>
                </c:pt>
                <c:pt idx="199">
                  <c:v>2.1100000000000011E-2</c:v>
                </c:pt>
                <c:pt idx="200">
                  <c:v>0.11799999999999998</c:v>
                </c:pt>
                <c:pt idx="201">
                  <c:v>6.4700000000000339E-3</c:v>
                </c:pt>
                <c:pt idx="202">
                  <c:v>0.43700000000000094</c:v>
                </c:pt>
                <c:pt idx="203">
                  <c:v>0.20800000000000021</c:v>
                </c:pt>
                <c:pt idx="204">
                  <c:v>7.9900000000000318E-3</c:v>
                </c:pt>
                <c:pt idx="205">
                  <c:v>0.21200000000000024</c:v>
                </c:pt>
                <c:pt idx="206">
                  <c:v>1.4300000000000028E-2</c:v>
                </c:pt>
                <c:pt idx="207">
                  <c:v>0.16300000000000028</c:v>
                </c:pt>
                <c:pt idx="208">
                  <c:v>0.28100000000000008</c:v>
                </c:pt>
                <c:pt idx="209">
                  <c:v>0.13800000000000001</c:v>
                </c:pt>
                <c:pt idx="210">
                  <c:v>4.8700000000000175E-3</c:v>
                </c:pt>
                <c:pt idx="211">
                  <c:v>0.15700000000000044</c:v>
                </c:pt>
                <c:pt idx="212">
                  <c:v>0.15500000000000044</c:v>
                </c:pt>
                <c:pt idx="213">
                  <c:v>0.25900000000000001</c:v>
                </c:pt>
                <c:pt idx="214">
                  <c:v>9.6200000000000049E-2</c:v>
                </c:pt>
                <c:pt idx="215">
                  <c:v>2.1700000000000011E-2</c:v>
                </c:pt>
                <c:pt idx="216">
                  <c:v>2.0400000000000012E-2</c:v>
                </c:pt>
                <c:pt idx="255" formatCode="0.0000_ ">
                  <c:v>4.5100000000000022E-2</c:v>
                </c:pt>
                <c:pt idx="256" formatCode="0.0000_ ">
                  <c:v>0.11400000000000013</c:v>
                </c:pt>
              </c:numCache>
            </c:numRef>
          </c:yVal>
          <c:smooth val="0"/>
        </c:ser>
        <c:ser>
          <c:idx val="2"/>
          <c:order val="2"/>
          <c:tx>
            <c:strRef>
              <c:f>'比抵抗とD20およびD50(土質別)'!$F$1</c:f>
              <c:strCache>
                <c:ptCount val="1"/>
                <c:pt idx="0">
                  <c:v>礫質土</c:v>
                </c:pt>
              </c:strCache>
            </c:strRef>
          </c:tx>
          <c:spPr>
            <a:ln w="28575">
              <a:noFill/>
            </a:ln>
          </c:spPr>
          <c:marker>
            <c:symbol val="square"/>
            <c:size val="6"/>
            <c:spPr>
              <a:solidFill>
                <a:srgbClr val="FFCC00"/>
              </a:solidFill>
              <a:ln>
                <a:solidFill>
                  <a:srgbClr val="800000"/>
                </a:solidFill>
                <a:prstDash val="solid"/>
              </a:ln>
            </c:spPr>
          </c:marker>
          <c:xVal>
            <c:numRef>
              <c:f>'比抵抗とD20およびD50(土質別)'!$C$2:$C$258</c:f>
              <c:numCache>
                <c:formatCode>General</c:formatCode>
                <c:ptCount val="257"/>
                <c:pt idx="0">
                  <c:v>72.25676</c:v>
                </c:pt>
                <c:pt idx="1">
                  <c:v>72.25676</c:v>
                </c:pt>
                <c:pt idx="2">
                  <c:v>72.25676</c:v>
                </c:pt>
                <c:pt idx="3">
                  <c:v>112.08307600000001</c:v>
                </c:pt>
                <c:pt idx="4">
                  <c:v>57.001057106733086</c:v>
                </c:pt>
                <c:pt idx="5">
                  <c:v>92.991142546257876</c:v>
                </c:pt>
                <c:pt idx="6">
                  <c:v>92.991142546257876</c:v>
                </c:pt>
                <c:pt idx="7">
                  <c:v>74.568740999999989</c:v>
                </c:pt>
                <c:pt idx="8">
                  <c:v>73.876923000000005</c:v>
                </c:pt>
                <c:pt idx="9">
                  <c:v>70.443473999999995</c:v>
                </c:pt>
                <c:pt idx="10">
                  <c:v>67.557663000000318</c:v>
                </c:pt>
                <c:pt idx="11">
                  <c:v>73.876923000000005</c:v>
                </c:pt>
                <c:pt idx="12">
                  <c:v>100.35503572627235</c:v>
                </c:pt>
                <c:pt idx="13">
                  <c:v>100.35503572627235</c:v>
                </c:pt>
                <c:pt idx="14">
                  <c:v>51.156482999999994</c:v>
                </c:pt>
                <c:pt idx="15">
                  <c:v>50.724133000000137</c:v>
                </c:pt>
                <c:pt idx="16">
                  <c:v>49.487693999999998</c:v>
                </c:pt>
                <c:pt idx="17">
                  <c:v>49.635094000000002</c:v>
                </c:pt>
                <c:pt idx="18">
                  <c:v>140.85383600000048</c:v>
                </c:pt>
                <c:pt idx="19">
                  <c:v>70.803520000000006</c:v>
                </c:pt>
                <c:pt idx="20">
                  <c:v>57.604242896222445</c:v>
                </c:pt>
                <c:pt idx="21">
                  <c:v>126.9957414287138</c:v>
                </c:pt>
                <c:pt idx="22">
                  <c:v>276.96280834047616</c:v>
                </c:pt>
                <c:pt idx="23">
                  <c:v>276.96280834047616</c:v>
                </c:pt>
                <c:pt idx="24">
                  <c:v>77.785834102882816</c:v>
                </c:pt>
                <c:pt idx="25">
                  <c:v>337.53271470168573</c:v>
                </c:pt>
                <c:pt idx="26">
                  <c:v>88.337761</c:v>
                </c:pt>
                <c:pt idx="27">
                  <c:v>79.967315999999997</c:v>
                </c:pt>
                <c:pt idx="28">
                  <c:v>88.337761</c:v>
                </c:pt>
                <c:pt idx="29">
                  <c:v>88.337761</c:v>
                </c:pt>
                <c:pt idx="30">
                  <c:v>79.967315999999997</c:v>
                </c:pt>
                <c:pt idx="31">
                  <c:v>91.780602000000002</c:v>
                </c:pt>
                <c:pt idx="32">
                  <c:v>180.31356799999998</c:v>
                </c:pt>
                <c:pt idx="33">
                  <c:v>281.48670176164364</c:v>
                </c:pt>
                <c:pt idx="34">
                  <c:v>498.13093115319759</c:v>
                </c:pt>
                <c:pt idx="35">
                  <c:v>71.125657677272912</c:v>
                </c:pt>
                <c:pt idx="36">
                  <c:v>109.23317656531754</c:v>
                </c:pt>
                <c:pt idx="37">
                  <c:v>117.87255636268856</c:v>
                </c:pt>
                <c:pt idx="38">
                  <c:v>119.34910490987652</c:v>
                </c:pt>
                <c:pt idx="39">
                  <c:v>123.27609572686345</c:v>
                </c:pt>
                <c:pt idx="40">
                  <c:v>125.44379465784068</c:v>
                </c:pt>
                <c:pt idx="41">
                  <c:v>126.98317505809945</c:v>
                </c:pt>
                <c:pt idx="42">
                  <c:v>143.53936834251763</c:v>
                </c:pt>
                <c:pt idx="43">
                  <c:v>143.66503204866123</c:v>
                </c:pt>
                <c:pt idx="44">
                  <c:v>150.73361551923762</c:v>
                </c:pt>
                <c:pt idx="45">
                  <c:v>161.91768536601745</c:v>
                </c:pt>
                <c:pt idx="46">
                  <c:v>187.49024956623884</c:v>
                </c:pt>
                <c:pt idx="47">
                  <c:v>458.56237799999963</c:v>
                </c:pt>
                <c:pt idx="48">
                  <c:v>84</c:v>
                </c:pt>
                <c:pt idx="49">
                  <c:v>195</c:v>
                </c:pt>
                <c:pt idx="50">
                  <c:v>151</c:v>
                </c:pt>
                <c:pt idx="51">
                  <c:v>672.30082786821549</c:v>
                </c:pt>
                <c:pt idx="52">
                  <c:v>465.96102238043812</c:v>
                </c:pt>
                <c:pt idx="53">
                  <c:v>158.00954410495129</c:v>
                </c:pt>
                <c:pt idx="54">
                  <c:v>351.85837720205683</c:v>
                </c:pt>
                <c:pt idx="55">
                  <c:v>112.08307600000001</c:v>
                </c:pt>
                <c:pt idx="56">
                  <c:v>461.18580154698162</c:v>
                </c:pt>
                <c:pt idx="57">
                  <c:v>537.84066229457017</c:v>
                </c:pt>
                <c:pt idx="58">
                  <c:v>176</c:v>
                </c:pt>
                <c:pt idx="59">
                  <c:v>233.03077667267661</c:v>
                </c:pt>
                <c:pt idx="60">
                  <c:v>233.03077667267661</c:v>
                </c:pt>
                <c:pt idx="61">
                  <c:v>654</c:v>
                </c:pt>
                <c:pt idx="62">
                  <c:v>373.22120724646669</c:v>
                </c:pt>
                <c:pt idx="63">
                  <c:v>255.870529</c:v>
                </c:pt>
                <c:pt idx="64">
                  <c:v>240.62086452374888</c:v>
                </c:pt>
                <c:pt idx="65">
                  <c:v>399.86191294890705</c:v>
                </c:pt>
                <c:pt idx="66">
                  <c:v>91.780602000000002</c:v>
                </c:pt>
                <c:pt idx="67">
                  <c:v>79.967315999999997</c:v>
                </c:pt>
                <c:pt idx="68">
                  <c:v>281.23537434935827</c:v>
                </c:pt>
                <c:pt idx="69">
                  <c:v>179.82476349147976</c:v>
                </c:pt>
                <c:pt idx="70">
                  <c:v>179.04564851338947</c:v>
                </c:pt>
                <c:pt idx="71">
                  <c:v>1219.6374510000001</c:v>
                </c:pt>
                <c:pt idx="72">
                  <c:v>1525.148682</c:v>
                </c:pt>
                <c:pt idx="73">
                  <c:v>1219.6374510000001</c:v>
                </c:pt>
                <c:pt idx="74">
                  <c:v>1525.148682</c:v>
                </c:pt>
                <c:pt idx="75">
                  <c:v>1219.6374510000001</c:v>
                </c:pt>
                <c:pt idx="76">
                  <c:v>1525.148682</c:v>
                </c:pt>
                <c:pt idx="77">
                  <c:v>108.93472526322631</c:v>
                </c:pt>
                <c:pt idx="78">
                  <c:v>72.398002701976779</c:v>
                </c:pt>
                <c:pt idx="79">
                  <c:v>64.73251662721799</c:v>
                </c:pt>
                <c:pt idx="80">
                  <c:v>1647.3021239999998</c:v>
                </c:pt>
                <c:pt idx="81">
                  <c:v>1647.3021239999998</c:v>
                </c:pt>
                <c:pt idx="82">
                  <c:v>1647.3021239999998</c:v>
                </c:pt>
                <c:pt idx="83">
                  <c:v>1196.3184824869932</c:v>
                </c:pt>
                <c:pt idx="84">
                  <c:v>1209.1990123667108</c:v>
                </c:pt>
                <c:pt idx="85">
                  <c:v>1454.8715578774334</c:v>
                </c:pt>
                <c:pt idx="86">
                  <c:v>1989.5706275184148</c:v>
                </c:pt>
                <c:pt idx="87">
                  <c:v>2240.5838805402404</c:v>
                </c:pt>
                <c:pt idx="88">
                  <c:v>2306.5573262656262</c:v>
                </c:pt>
                <c:pt idx="89">
                  <c:v>2801.9864877367281</c:v>
                </c:pt>
                <c:pt idx="90">
                  <c:v>2929.8493087378411</c:v>
                </c:pt>
                <c:pt idx="91">
                  <c:v>3487.1678454846569</c:v>
                </c:pt>
                <c:pt idx="92">
                  <c:v>201.56260700000001</c:v>
                </c:pt>
                <c:pt idx="93">
                  <c:v>366.39041099999969</c:v>
                </c:pt>
                <c:pt idx="94">
                  <c:v>580.55297899999948</c:v>
                </c:pt>
                <c:pt idx="95">
                  <c:v>420.13836699999905</c:v>
                </c:pt>
                <c:pt idx="96">
                  <c:v>303.56530799999905</c:v>
                </c:pt>
                <c:pt idx="97">
                  <c:v>85.198241999999979</c:v>
                </c:pt>
                <c:pt idx="98">
                  <c:v>182.918274</c:v>
                </c:pt>
                <c:pt idx="99">
                  <c:v>359.23284899999999</c:v>
                </c:pt>
                <c:pt idx="100">
                  <c:v>397.66760300000038</c:v>
                </c:pt>
                <c:pt idx="101">
                  <c:v>500.26394699999969</c:v>
                </c:pt>
                <c:pt idx="102">
                  <c:v>362.300476</c:v>
                </c:pt>
                <c:pt idx="103">
                  <c:v>675.60388200000205</c:v>
                </c:pt>
                <c:pt idx="104">
                  <c:v>579.06872599999997</c:v>
                </c:pt>
                <c:pt idx="105">
                  <c:v>304.62240600000001</c:v>
                </c:pt>
                <c:pt idx="106">
                  <c:v>353.29379299999874</c:v>
                </c:pt>
                <c:pt idx="107">
                  <c:v>366.07620199999963</c:v>
                </c:pt>
                <c:pt idx="108">
                  <c:v>696.78820800000005</c:v>
                </c:pt>
                <c:pt idx="109">
                  <c:v>950.62597700000003</c:v>
                </c:pt>
                <c:pt idx="110">
                  <c:v>480.14291400000002</c:v>
                </c:pt>
                <c:pt idx="111">
                  <c:v>717.166382</c:v>
                </c:pt>
                <c:pt idx="112">
                  <c:v>1303.868774</c:v>
                </c:pt>
                <c:pt idx="113">
                  <c:v>1165</c:v>
                </c:pt>
                <c:pt idx="114">
                  <c:v>215</c:v>
                </c:pt>
                <c:pt idx="115">
                  <c:v>889</c:v>
                </c:pt>
                <c:pt idx="116">
                  <c:v>655</c:v>
                </c:pt>
                <c:pt idx="117">
                  <c:v>1324</c:v>
                </c:pt>
                <c:pt idx="118">
                  <c:v>300</c:v>
                </c:pt>
                <c:pt idx="119">
                  <c:v>281</c:v>
                </c:pt>
                <c:pt idx="120">
                  <c:v>331</c:v>
                </c:pt>
                <c:pt idx="121">
                  <c:v>752</c:v>
                </c:pt>
                <c:pt idx="122">
                  <c:v>176.70830357911819</c:v>
                </c:pt>
                <c:pt idx="123">
                  <c:v>176.70830357911819</c:v>
                </c:pt>
                <c:pt idx="124">
                  <c:v>199.62936357970975</c:v>
                </c:pt>
                <c:pt idx="125">
                  <c:v>112.08307600000001</c:v>
                </c:pt>
                <c:pt idx="126">
                  <c:v>128.42623900000066</c:v>
                </c:pt>
                <c:pt idx="127">
                  <c:v>128.42623900000066</c:v>
                </c:pt>
                <c:pt idx="128">
                  <c:v>96.685655506879229</c:v>
                </c:pt>
                <c:pt idx="129">
                  <c:v>67.557663000000318</c:v>
                </c:pt>
                <c:pt idx="130">
                  <c:v>82.35354599999998</c:v>
                </c:pt>
                <c:pt idx="131">
                  <c:v>73.876923000000005</c:v>
                </c:pt>
                <c:pt idx="132">
                  <c:v>70.443473999999995</c:v>
                </c:pt>
                <c:pt idx="133">
                  <c:v>67.557663000000318</c:v>
                </c:pt>
                <c:pt idx="134">
                  <c:v>70.443473999999995</c:v>
                </c:pt>
                <c:pt idx="135">
                  <c:v>82.35354599999998</c:v>
                </c:pt>
                <c:pt idx="136">
                  <c:v>77.182648313393514</c:v>
                </c:pt>
                <c:pt idx="137">
                  <c:v>50.724133000000137</c:v>
                </c:pt>
                <c:pt idx="138">
                  <c:v>49.487693999999998</c:v>
                </c:pt>
                <c:pt idx="139">
                  <c:v>49.788113000000166</c:v>
                </c:pt>
                <c:pt idx="140">
                  <c:v>255.870529</c:v>
                </c:pt>
                <c:pt idx="141">
                  <c:v>127.295303</c:v>
                </c:pt>
                <c:pt idx="142">
                  <c:v>72.003707999999989</c:v>
                </c:pt>
                <c:pt idx="143">
                  <c:v>312.14864606068187</c:v>
                </c:pt>
                <c:pt idx="144">
                  <c:v>281.23537434935827</c:v>
                </c:pt>
                <c:pt idx="145">
                  <c:v>336.02475022796426</c:v>
                </c:pt>
                <c:pt idx="146">
                  <c:v>179.82476349147976</c:v>
                </c:pt>
                <c:pt idx="147">
                  <c:v>108.93472526322631</c:v>
                </c:pt>
                <c:pt idx="148">
                  <c:v>72.398002701976779</c:v>
                </c:pt>
                <c:pt idx="149">
                  <c:v>149.06857141283569</c:v>
                </c:pt>
                <c:pt idx="150">
                  <c:v>235.77652865191396</c:v>
                </c:pt>
                <c:pt idx="151">
                  <c:v>352.80085499813373</c:v>
                </c:pt>
                <c:pt idx="152">
                  <c:v>368.19465900072402</c:v>
                </c:pt>
                <c:pt idx="153">
                  <c:v>435.73890105290297</c:v>
                </c:pt>
                <c:pt idx="154">
                  <c:v>469.3539424463151</c:v>
                </c:pt>
                <c:pt idx="155">
                  <c:v>528.10172506844424</c:v>
                </c:pt>
                <c:pt idx="156">
                  <c:v>569.88490736118854</c:v>
                </c:pt>
                <c:pt idx="157">
                  <c:v>579.93800385267582</c:v>
                </c:pt>
                <c:pt idx="158">
                  <c:v>611.03977112321479</c:v>
                </c:pt>
                <c:pt idx="159">
                  <c:v>733.56188461321642</c:v>
                </c:pt>
                <c:pt idx="160">
                  <c:v>1112.1237993707869</c:v>
                </c:pt>
                <c:pt idx="161">
                  <c:v>1141.3406110491719</c:v>
                </c:pt>
                <c:pt idx="162">
                  <c:v>1216.4246754699711</c:v>
                </c:pt>
                <c:pt idx="163">
                  <c:v>2582.7033205161692</c:v>
                </c:pt>
                <c:pt idx="164">
                  <c:v>3424.3359924128772</c:v>
                </c:pt>
                <c:pt idx="165">
                  <c:v>579.51715099999797</c:v>
                </c:pt>
                <c:pt idx="166">
                  <c:v>489.57620199999963</c:v>
                </c:pt>
                <c:pt idx="167">
                  <c:v>345.56036399999999</c:v>
                </c:pt>
                <c:pt idx="168">
                  <c:v>115.17601000000001</c:v>
                </c:pt>
                <c:pt idx="169">
                  <c:v>441.57019000000003</c:v>
                </c:pt>
                <c:pt idx="170">
                  <c:v>79.758445999999978</c:v>
                </c:pt>
                <c:pt idx="171">
                  <c:v>278.87020899999999</c:v>
                </c:pt>
                <c:pt idx="172">
                  <c:v>485.85589599999997</c:v>
                </c:pt>
                <c:pt idx="173">
                  <c:v>623.85168499999747</c:v>
                </c:pt>
                <c:pt idx="174">
                  <c:v>562.76782199999946</c:v>
                </c:pt>
                <c:pt idx="175">
                  <c:v>562.76782199999946</c:v>
                </c:pt>
                <c:pt idx="176">
                  <c:v>426.88629200000003</c:v>
                </c:pt>
                <c:pt idx="177">
                  <c:v>533.36328099999946</c:v>
                </c:pt>
                <c:pt idx="178">
                  <c:v>623.37451199999998</c:v>
                </c:pt>
                <c:pt idx="179">
                  <c:v>783.733521</c:v>
                </c:pt>
                <c:pt idx="180">
                  <c:v>193.68280000000001</c:v>
                </c:pt>
                <c:pt idx="181">
                  <c:v>359.56369000000001</c:v>
                </c:pt>
                <c:pt idx="182">
                  <c:v>407.52288800000002</c:v>
                </c:pt>
                <c:pt idx="183">
                  <c:v>1084.5723879999998</c:v>
                </c:pt>
                <c:pt idx="184">
                  <c:v>1952.6992189999944</c:v>
                </c:pt>
                <c:pt idx="185">
                  <c:v>243.29389999999998</c:v>
                </c:pt>
                <c:pt idx="186">
                  <c:v>372.58319099999892</c:v>
                </c:pt>
                <c:pt idx="187">
                  <c:v>418.97338899999886</c:v>
                </c:pt>
                <c:pt idx="188">
                  <c:v>469.949005</c:v>
                </c:pt>
                <c:pt idx="189">
                  <c:v>369.85488900000138</c:v>
                </c:pt>
                <c:pt idx="190">
                  <c:v>333.55749500000002</c:v>
                </c:pt>
                <c:pt idx="191">
                  <c:v>479.21752899999905</c:v>
                </c:pt>
                <c:pt idx="192">
                  <c:v>683.23773200000005</c:v>
                </c:pt>
                <c:pt idx="193">
                  <c:v>264.27270499999969</c:v>
                </c:pt>
                <c:pt idx="194">
                  <c:v>496.08560199999999</c:v>
                </c:pt>
                <c:pt idx="195">
                  <c:v>548.25390600000003</c:v>
                </c:pt>
                <c:pt idx="196">
                  <c:v>1150.6420899999998</c:v>
                </c:pt>
                <c:pt idx="197">
                  <c:v>937</c:v>
                </c:pt>
                <c:pt idx="198">
                  <c:v>154</c:v>
                </c:pt>
                <c:pt idx="199">
                  <c:v>304</c:v>
                </c:pt>
                <c:pt idx="200">
                  <c:v>260</c:v>
                </c:pt>
                <c:pt idx="201">
                  <c:v>624</c:v>
                </c:pt>
                <c:pt idx="202">
                  <c:v>924</c:v>
                </c:pt>
                <c:pt idx="203">
                  <c:v>769</c:v>
                </c:pt>
                <c:pt idx="204">
                  <c:v>148</c:v>
                </c:pt>
                <c:pt idx="205">
                  <c:v>1086</c:v>
                </c:pt>
                <c:pt idx="206">
                  <c:v>259</c:v>
                </c:pt>
                <c:pt idx="207">
                  <c:v>720</c:v>
                </c:pt>
                <c:pt idx="208">
                  <c:v>1676</c:v>
                </c:pt>
                <c:pt idx="209">
                  <c:v>1038</c:v>
                </c:pt>
                <c:pt idx="210">
                  <c:v>82</c:v>
                </c:pt>
                <c:pt idx="211">
                  <c:v>520</c:v>
                </c:pt>
                <c:pt idx="212">
                  <c:v>598</c:v>
                </c:pt>
                <c:pt idx="213">
                  <c:v>941</c:v>
                </c:pt>
                <c:pt idx="214">
                  <c:v>579</c:v>
                </c:pt>
                <c:pt idx="215">
                  <c:v>233</c:v>
                </c:pt>
                <c:pt idx="216">
                  <c:v>227</c:v>
                </c:pt>
                <c:pt idx="217">
                  <c:v>10</c:v>
                </c:pt>
                <c:pt idx="218">
                  <c:v>100</c:v>
                </c:pt>
                <c:pt idx="219">
                  <c:v>1000</c:v>
                </c:pt>
                <c:pt idx="220">
                  <c:v>10000</c:v>
                </c:pt>
                <c:pt idx="221">
                  <c:v>919.51300000000003</c:v>
                </c:pt>
                <c:pt idx="222">
                  <c:v>3721.09</c:v>
                </c:pt>
                <c:pt idx="223">
                  <c:v>4592.6900000000014</c:v>
                </c:pt>
                <c:pt idx="224">
                  <c:v>4663.37</c:v>
                </c:pt>
                <c:pt idx="225">
                  <c:v>1214.49</c:v>
                </c:pt>
                <c:pt idx="226">
                  <c:v>1353.6799999999998</c:v>
                </c:pt>
                <c:pt idx="227">
                  <c:v>1403.83</c:v>
                </c:pt>
                <c:pt idx="228">
                  <c:v>1328.37</c:v>
                </c:pt>
                <c:pt idx="229">
                  <c:v>4310.37</c:v>
                </c:pt>
                <c:pt idx="230">
                  <c:v>5724</c:v>
                </c:pt>
                <c:pt idx="231">
                  <c:v>6383.29</c:v>
                </c:pt>
                <c:pt idx="232">
                  <c:v>5385.64</c:v>
                </c:pt>
                <c:pt idx="233">
                  <c:v>3207.08</c:v>
                </c:pt>
                <c:pt idx="234">
                  <c:v>3233.9300000000012</c:v>
                </c:pt>
                <c:pt idx="235">
                  <c:v>3090.9500000000012</c:v>
                </c:pt>
                <c:pt idx="236">
                  <c:v>2881.14</c:v>
                </c:pt>
                <c:pt idx="237">
                  <c:v>1570.1</c:v>
                </c:pt>
                <c:pt idx="238">
                  <c:v>2157.6799999999998</c:v>
                </c:pt>
                <c:pt idx="239">
                  <c:v>2558.44</c:v>
                </c:pt>
                <c:pt idx="240">
                  <c:v>2576.25</c:v>
                </c:pt>
                <c:pt idx="241">
                  <c:v>2541.4100000000012</c:v>
                </c:pt>
                <c:pt idx="242">
                  <c:v>2541.4100000000012</c:v>
                </c:pt>
                <c:pt idx="243">
                  <c:v>2119.48</c:v>
                </c:pt>
                <c:pt idx="244">
                  <c:v>6842.23</c:v>
                </c:pt>
                <c:pt idx="245">
                  <c:v>7104.1</c:v>
                </c:pt>
                <c:pt idx="246">
                  <c:v>6613.33</c:v>
                </c:pt>
                <c:pt idx="247">
                  <c:v>5417</c:v>
                </c:pt>
                <c:pt idx="248">
                  <c:v>5010.1500000000024</c:v>
                </c:pt>
                <c:pt idx="249">
                  <c:v>4741.3900000000003</c:v>
                </c:pt>
                <c:pt idx="250">
                  <c:v>4655.84</c:v>
                </c:pt>
                <c:pt idx="251">
                  <c:v>5385.9</c:v>
                </c:pt>
                <c:pt idx="252">
                  <c:v>4365.87</c:v>
                </c:pt>
                <c:pt idx="253">
                  <c:v>3193.86</c:v>
                </c:pt>
                <c:pt idx="254">
                  <c:v>2969.9700000000012</c:v>
                </c:pt>
                <c:pt idx="255">
                  <c:v>851.93199999999797</c:v>
                </c:pt>
                <c:pt idx="256">
                  <c:v>1176.52</c:v>
                </c:pt>
              </c:numCache>
            </c:numRef>
          </c:xVal>
          <c:yVal>
            <c:numRef>
              <c:f>'比抵抗とD20およびD50(土質別)'!$F$2:$F$258</c:f>
              <c:numCache>
                <c:formatCode>General</c:formatCode>
                <c:ptCount val="257"/>
                <c:pt idx="51" formatCode="0.0000_ ">
                  <c:v>0.76900000000000213</c:v>
                </c:pt>
                <c:pt idx="52" formatCode="0.0000_ ">
                  <c:v>0.54700000000000004</c:v>
                </c:pt>
                <c:pt idx="53" formatCode="0.0000_ ">
                  <c:v>0.17800000000000021</c:v>
                </c:pt>
                <c:pt idx="54" formatCode="0.0000_ ">
                  <c:v>0.59100000000000052</c:v>
                </c:pt>
                <c:pt idx="55" formatCode="0.0000_ ">
                  <c:v>0.21400000000000041</c:v>
                </c:pt>
                <c:pt idx="56" formatCode="0.0000_ ">
                  <c:v>0.54200000000000004</c:v>
                </c:pt>
                <c:pt idx="57" formatCode="0.0000_ ">
                  <c:v>0.57299999999999995</c:v>
                </c:pt>
                <c:pt idx="58" formatCode="0.0000_ ">
                  <c:v>2.300000000000001E-2</c:v>
                </c:pt>
                <c:pt idx="59" formatCode="0.0000_ ">
                  <c:v>4.5000000000000033E-2</c:v>
                </c:pt>
                <c:pt idx="60" formatCode="0.0000_ ">
                  <c:v>2.6200000000000074E-2</c:v>
                </c:pt>
                <c:pt idx="61" formatCode="0.0000_ ">
                  <c:v>2.9500000000000002E-2</c:v>
                </c:pt>
                <c:pt idx="62" formatCode="0.0000_ ">
                  <c:v>0.14300000000000004</c:v>
                </c:pt>
                <c:pt idx="63" formatCode="0.0000_ ">
                  <c:v>4.4800000000000159E-2</c:v>
                </c:pt>
                <c:pt idx="64" formatCode="0.0000_ ">
                  <c:v>1.6000000000000063E-2</c:v>
                </c:pt>
                <c:pt idx="65" formatCode="0.0000_ ">
                  <c:v>9.6800000000000067E-2</c:v>
                </c:pt>
                <c:pt idx="66" formatCode="0.0000_ ">
                  <c:v>3.8000000000000075E-2</c:v>
                </c:pt>
                <c:pt idx="67" formatCode="0.0000_ ">
                  <c:v>0.82099999999999995</c:v>
                </c:pt>
                <c:pt idx="68" formatCode="0.0000_ ">
                  <c:v>3.7000000000000171E-3</c:v>
                </c:pt>
                <c:pt idx="69" formatCode="0.0000_ ">
                  <c:v>1.7800000000000066E-2</c:v>
                </c:pt>
                <c:pt idx="70" formatCode="0.0000_ ">
                  <c:v>2.6600000000000061E-2</c:v>
                </c:pt>
                <c:pt idx="71" formatCode="0.0000_ ">
                  <c:v>0.98099999999999998</c:v>
                </c:pt>
                <c:pt idx="72" formatCode="0.0000_ ">
                  <c:v>1.28</c:v>
                </c:pt>
                <c:pt idx="73" formatCode="0.0000_ ">
                  <c:v>0.84700000000000064</c:v>
                </c:pt>
                <c:pt idx="74" formatCode="0.0000_ ">
                  <c:v>0.995</c:v>
                </c:pt>
                <c:pt idx="75" formatCode="0.0000_ ">
                  <c:v>1.23</c:v>
                </c:pt>
                <c:pt idx="76" formatCode="0.0000_ ">
                  <c:v>0.83700000000000063</c:v>
                </c:pt>
                <c:pt idx="77" formatCode="0.0000_ ">
                  <c:v>1.4200000000000023E-2</c:v>
                </c:pt>
                <c:pt idx="78" formatCode="0.0000_ ">
                  <c:v>6.8600000000000128E-3</c:v>
                </c:pt>
                <c:pt idx="79" formatCode="0.0000_ ">
                  <c:v>0.14000000000000001</c:v>
                </c:pt>
                <c:pt idx="80" formatCode="0.0000_ ">
                  <c:v>1.08</c:v>
                </c:pt>
                <c:pt idx="81" formatCode="0.0000_ ">
                  <c:v>1.08</c:v>
                </c:pt>
                <c:pt idx="82" formatCode="0.0000_ ">
                  <c:v>1.1800000000000037</c:v>
                </c:pt>
                <c:pt idx="83" formatCode="0.0000_ ">
                  <c:v>3.0000000000000065E-2</c:v>
                </c:pt>
                <c:pt idx="84" formatCode="0.0000_ ">
                  <c:v>0.11000000000000011</c:v>
                </c:pt>
                <c:pt idx="85" formatCode="0.0000_ ">
                  <c:v>0.10500000000000002</c:v>
                </c:pt>
                <c:pt idx="86" formatCode="0.0000_ ">
                  <c:v>0.28000000000000008</c:v>
                </c:pt>
                <c:pt idx="87" formatCode="0.0000_ ">
                  <c:v>0.29000000000000031</c:v>
                </c:pt>
                <c:pt idx="88" formatCode="0.0000_ ">
                  <c:v>0.45</c:v>
                </c:pt>
                <c:pt idx="89" formatCode="0.0000_ ">
                  <c:v>0.38000000000000106</c:v>
                </c:pt>
                <c:pt idx="90" formatCode="0.0000_ ">
                  <c:v>0.5</c:v>
                </c:pt>
                <c:pt idx="91" formatCode="0.0000_ ">
                  <c:v>0.5</c:v>
                </c:pt>
                <c:pt idx="92" formatCode="0.0000_ ">
                  <c:v>0.58000000000000052</c:v>
                </c:pt>
                <c:pt idx="93" formatCode="0.0000_ ">
                  <c:v>0.59000000000000052</c:v>
                </c:pt>
                <c:pt idx="94" formatCode="0.0000_ ">
                  <c:v>0.47000000000000008</c:v>
                </c:pt>
                <c:pt idx="95" formatCode="0.0000_ ">
                  <c:v>0.46</c:v>
                </c:pt>
                <c:pt idx="96" formatCode="0.0000_ ">
                  <c:v>0.95000000000000062</c:v>
                </c:pt>
                <c:pt idx="97" formatCode="0.0000_ ">
                  <c:v>0.52</c:v>
                </c:pt>
                <c:pt idx="98" formatCode="0.0000_ ">
                  <c:v>7.3900000000000163E-3</c:v>
                </c:pt>
                <c:pt idx="99" formatCode="0.0000_ ">
                  <c:v>5.4800000000000189E-2</c:v>
                </c:pt>
                <c:pt idx="100" formatCode="0.0000_ ">
                  <c:v>0.16100000000000028</c:v>
                </c:pt>
                <c:pt idx="101" formatCode="0.0000_ ">
                  <c:v>0.59200000000000053</c:v>
                </c:pt>
                <c:pt idx="102" formatCode="0.0000_ ">
                  <c:v>0.26300000000000001</c:v>
                </c:pt>
                <c:pt idx="103" formatCode="0.0000_ ">
                  <c:v>0.28800000000000031</c:v>
                </c:pt>
                <c:pt idx="104" formatCode="0.0000_ ">
                  <c:v>6.3000000000000014E-2</c:v>
                </c:pt>
                <c:pt idx="105" formatCode="0.0000_ ">
                  <c:v>0.19200000000000028</c:v>
                </c:pt>
                <c:pt idx="106" formatCode="0.0000_ ">
                  <c:v>9.9900000000000266E-2</c:v>
                </c:pt>
                <c:pt idx="107" formatCode="0.0000_ ">
                  <c:v>0.880000000000001</c:v>
                </c:pt>
                <c:pt idx="108" formatCode="0.0000_ ">
                  <c:v>0.22300000000000025</c:v>
                </c:pt>
                <c:pt idx="109" formatCode="0.0000_ ">
                  <c:v>0.47600000000000031</c:v>
                </c:pt>
                <c:pt idx="110" formatCode="0.0000_ ">
                  <c:v>1.1000000000000001</c:v>
                </c:pt>
                <c:pt idx="111" formatCode="0.0000_ ">
                  <c:v>0.55900000000000005</c:v>
                </c:pt>
                <c:pt idx="112" formatCode="0.0000_ ">
                  <c:v>0.34600000000000092</c:v>
                </c:pt>
                <c:pt idx="113">
                  <c:v>0.61100000000000065</c:v>
                </c:pt>
                <c:pt idx="114">
                  <c:v>0.19800000000000029</c:v>
                </c:pt>
                <c:pt idx="115">
                  <c:v>0.63700000000000212</c:v>
                </c:pt>
                <c:pt idx="116">
                  <c:v>0.31700000000000106</c:v>
                </c:pt>
                <c:pt idx="117">
                  <c:v>4.67</c:v>
                </c:pt>
                <c:pt idx="118">
                  <c:v>1.42</c:v>
                </c:pt>
                <c:pt idx="119">
                  <c:v>0.43000000000000038</c:v>
                </c:pt>
                <c:pt idx="120">
                  <c:v>0.49200000000000038</c:v>
                </c:pt>
                <c:pt idx="121">
                  <c:v>0.97900000000000065</c:v>
                </c:pt>
                <c:pt idx="221" formatCode="0.0000_ ">
                  <c:v>0.58800000000000052</c:v>
                </c:pt>
                <c:pt idx="222" formatCode="0.0000_ ">
                  <c:v>0.62600000000000211</c:v>
                </c:pt>
                <c:pt idx="223" formatCode="0.0000_ ">
                  <c:v>1.7900000000000023</c:v>
                </c:pt>
                <c:pt idx="224" formatCode="0.0000_ ">
                  <c:v>0.31700000000000106</c:v>
                </c:pt>
                <c:pt idx="225" formatCode="0.0000_ ">
                  <c:v>0.22100000000000025</c:v>
                </c:pt>
                <c:pt idx="226" formatCode="0.0000_ ">
                  <c:v>5.3599999999999985</c:v>
                </c:pt>
                <c:pt idx="227" formatCode="0.0000_ ">
                  <c:v>0.30300000000000032</c:v>
                </c:pt>
                <c:pt idx="228" formatCode="0.0000_ ">
                  <c:v>0.69900000000000151</c:v>
                </c:pt>
                <c:pt idx="229" formatCode="0.0000_ ">
                  <c:v>0.74300000000000188</c:v>
                </c:pt>
                <c:pt idx="230" formatCode="0.0000_ ">
                  <c:v>1.1100000000000001</c:v>
                </c:pt>
                <c:pt idx="231" formatCode="0.0000_ ">
                  <c:v>1.3900000000000001</c:v>
                </c:pt>
                <c:pt idx="232" formatCode="0.0000_ ">
                  <c:v>0.23800000000000004</c:v>
                </c:pt>
                <c:pt idx="233" formatCode="0.0000_ ">
                  <c:v>0.82199999999999995</c:v>
                </c:pt>
                <c:pt idx="234" formatCode="0.0000_ ">
                  <c:v>0.19100000000000025</c:v>
                </c:pt>
                <c:pt idx="235" formatCode="0.0000_ ">
                  <c:v>0.1590000000000005</c:v>
                </c:pt>
                <c:pt idx="236" formatCode="0.0000_ ">
                  <c:v>0.21500000000000041</c:v>
                </c:pt>
                <c:pt idx="237" formatCode="0.0000_ ">
                  <c:v>0.27800000000000002</c:v>
                </c:pt>
                <c:pt idx="238" formatCode="0.0000_ ">
                  <c:v>0.37000000000000038</c:v>
                </c:pt>
                <c:pt idx="239" formatCode="0.0000_ ">
                  <c:v>0.125</c:v>
                </c:pt>
                <c:pt idx="240" formatCode="0.0000_ ">
                  <c:v>0.19400000000000028</c:v>
                </c:pt>
                <c:pt idx="241" formatCode="0.0000_ ">
                  <c:v>0.33900000000000124</c:v>
                </c:pt>
                <c:pt idx="242" formatCode="0.0000_ ">
                  <c:v>4.4300000000000145E-2</c:v>
                </c:pt>
                <c:pt idx="243" formatCode="0.0000_ ">
                  <c:v>0.81100000000000005</c:v>
                </c:pt>
                <c:pt idx="244" formatCode="0.0000_ ">
                  <c:v>0.29600000000000032</c:v>
                </c:pt>
                <c:pt idx="245" formatCode="0.0000_ ">
                  <c:v>6.4700000000000024</c:v>
                </c:pt>
                <c:pt idx="246" formatCode="0.0000_ ">
                  <c:v>0.66900000000000248</c:v>
                </c:pt>
                <c:pt idx="247" formatCode="0.0000_ ">
                  <c:v>0.30700000000000038</c:v>
                </c:pt>
                <c:pt idx="248" formatCode="0.0000_ ">
                  <c:v>0.40700000000000008</c:v>
                </c:pt>
                <c:pt idx="249" formatCode="0.0000_ ">
                  <c:v>0.24200000000000021</c:v>
                </c:pt>
                <c:pt idx="250" formatCode="0.0000_ ">
                  <c:v>0.23200000000000001</c:v>
                </c:pt>
                <c:pt idx="251" formatCode="0.0000_ ">
                  <c:v>1.05</c:v>
                </c:pt>
                <c:pt idx="252" formatCode="0.0000_ ">
                  <c:v>6.7400000000000182E-2</c:v>
                </c:pt>
                <c:pt idx="253" formatCode="0.0000_ ">
                  <c:v>0.63400000000000212</c:v>
                </c:pt>
                <c:pt idx="254" formatCode="0.0000_ ">
                  <c:v>2.1</c:v>
                </c:pt>
              </c:numCache>
            </c:numRef>
          </c:yVal>
          <c:smooth val="0"/>
        </c:ser>
        <c:ser>
          <c:idx val="3"/>
          <c:order val="3"/>
          <c:tx>
            <c:strRef>
              <c:f>'比抵抗とD20およびD50(土質別)'!$G$1</c:f>
              <c:strCache>
                <c:ptCount val="1"/>
                <c:pt idx="0">
                  <c:v>回帰直線（D20＝2.92e-5・R^1.2875）</c:v>
                </c:pt>
              </c:strCache>
            </c:strRef>
          </c:tx>
          <c:spPr>
            <a:ln w="25400">
              <a:solidFill>
                <a:srgbClr val="000000"/>
              </a:solidFill>
              <a:prstDash val="solid"/>
            </a:ln>
          </c:spPr>
          <c:marker>
            <c:symbol val="none"/>
          </c:marker>
          <c:xVal>
            <c:numRef>
              <c:f>'比抵抗とD20およびD50(土質別)'!$C$2:$C$258</c:f>
              <c:numCache>
                <c:formatCode>General</c:formatCode>
                <c:ptCount val="257"/>
                <c:pt idx="0">
                  <c:v>72.25676</c:v>
                </c:pt>
                <c:pt idx="1">
                  <c:v>72.25676</c:v>
                </c:pt>
                <c:pt idx="2">
                  <c:v>72.25676</c:v>
                </c:pt>
                <c:pt idx="3">
                  <c:v>112.08307600000001</c:v>
                </c:pt>
                <c:pt idx="4">
                  <c:v>57.001057106733086</c:v>
                </c:pt>
                <c:pt idx="5">
                  <c:v>92.991142546257876</c:v>
                </c:pt>
                <c:pt idx="6">
                  <c:v>92.991142546257876</c:v>
                </c:pt>
                <c:pt idx="7">
                  <c:v>74.568740999999989</c:v>
                </c:pt>
                <c:pt idx="8">
                  <c:v>73.876923000000005</c:v>
                </c:pt>
                <c:pt idx="9">
                  <c:v>70.443473999999995</c:v>
                </c:pt>
                <c:pt idx="10">
                  <c:v>67.557663000000318</c:v>
                </c:pt>
                <c:pt idx="11">
                  <c:v>73.876923000000005</c:v>
                </c:pt>
                <c:pt idx="12">
                  <c:v>100.35503572627235</c:v>
                </c:pt>
                <c:pt idx="13">
                  <c:v>100.35503572627235</c:v>
                </c:pt>
                <c:pt idx="14">
                  <c:v>51.156482999999994</c:v>
                </c:pt>
                <c:pt idx="15">
                  <c:v>50.724133000000137</c:v>
                </c:pt>
                <c:pt idx="16">
                  <c:v>49.487693999999998</c:v>
                </c:pt>
                <c:pt idx="17">
                  <c:v>49.635094000000002</c:v>
                </c:pt>
                <c:pt idx="18">
                  <c:v>140.85383600000048</c:v>
                </c:pt>
                <c:pt idx="19">
                  <c:v>70.803520000000006</c:v>
                </c:pt>
                <c:pt idx="20">
                  <c:v>57.604242896222445</c:v>
                </c:pt>
                <c:pt idx="21">
                  <c:v>126.9957414287138</c:v>
                </c:pt>
                <c:pt idx="22">
                  <c:v>276.96280834047616</c:v>
                </c:pt>
                <c:pt idx="23">
                  <c:v>276.96280834047616</c:v>
                </c:pt>
                <c:pt idx="24">
                  <c:v>77.785834102882816</c:v>
                </c:pt>
                <c:pt idx="25">
                  <c:v>337.53271470168573</c:v>
                </c:pt>
                <c:pt idx="26">
                  <c:v>88.337761</c:v>
                </c:pt>
                <c:pt idx="27">
                  <c:v>79.967315999999997</c:v>
                </c:pt>
                <c:pt idx="28">
                  <c:v>88.337761</c:v>
                </c:pt>
                <c:pt idx="29">
                  <c:v>88.337761</c:v>
                </c:pt>
                <c:pt idx="30">
                  <c:v>79.967315999999997</c:v>
                </c:pt>
                <c:pt idx="31">
                  <c:v>91.780602000000002</c:v>
                </c:pt>
                <c:pt idx="32">
                  <c:v>180.31356799999998</c:v>
                </c:pt>
                <c:pt idx="33">
                  <c:v>281.48670176164364</c:v>
                </c:pt>
                <c:pt idx="34">
                  <c:v>498.13093115319759</c:v>
                </c:pt>
                <c:pt idx="35">
                  <c:v>71.125657677272912</c:v>
                </c:pt>
                <c:pt idx="36">
                  <c:v>109.23317656531754</c:v>
                </c:pt>
                <c:pt idx="37">
                  <c:v>117.87255636268856</c:v>
                </c:pt>
                <c:pt idx="38">
                  <c:v>119.34910490987652</c:v>
                </c:pt>
                <c:pt idx="39">
                  <c:v>123.27609572686345</c:v>
                </c:pt>
                <c:pt idx="40">
                  <c:v>125.44379465784068</c:v>
                </c:pt>
                <c:pt idx="41">
                  <c:v>126.98317505809945</c:v>
                </c:pt>
                <c:pt idx="42">
                  <c:v>143.53936834251763</c:v>
                </c:pt>
                <c:pt idx="43">
                  <c:v>143.66503204866123</c:v>
                </c:pt>
                <c:pt idx="44">
                  <c:v>150.73361551923762</c:v>
                </c:pt>
                <c:pt idx="45">
                  <c:v>161.91768536601745</c:v>
                </c:pt>
                <c:pt idx="46">
                  <c:v>187.49024956623884</c:v>
                </c:pt>
                <c:pt idx="47">
                  <c:v>458.56237799999963</c:v>
                </c:pt>
                <c:pt idx="48">
                  <c:v>84</c:v>
                </c:pt>
                <c:pt idx="49">
                  <c:v>195</c:v>
                </c:pt>
                <c:pt idx="50">
                  <c:v>151</c:v>
                </c:pt>
                <c:pt idx="51">
                  <c:v>672.30082786821549</c:v>
                </c:pt>
                <c:pt idx="52">
                  <c:v>465.96102238043812</c:v>
                </c:pt>
                <c:pt idx="53">
                  <c:v>158.00954410495129</c:v>
                </c:pt>
                <c:pt idx="54">
                  <c:v>351.85837720205683</c:v>
                </c:pt>
                <c:pt idx="55">
                  <c:v>112.08307600000001</c:v>
                </c:pt>
                <c:pt idx="56">
                  <c:v>461.18580154698162</c:v>
                </c:pt>
                <c:pt idx="57">
                  <c:v>537.84066229457017</c:v>
                </c:pt>
                <c:pt idx="58">
                  <c:v>176</c:v>
                </c:pt>
                <c:pt idx="59">
                  <c:v>233.03077667267661</c:v>
                </c:pt>
                <c:pt idx="60">
                  <c:v>233.03077667267661</c:v>
                </c:pt>
                <c:pt idx="61">
                  <c:v>654</c:v>
                </c:pt>
                <c:pt idx="62">
                  <c:v>373.22120724646669</c:v>
                </c:pt>
                <c:pt idx="63">
                  <c:v>255.870529</c:v>
                </c:pt>
                <c:pt idx="64">
                  <c:v>240.62086452374888</c:v>
                </c:pt>
                <c:pt idx="65">
                  <c:v>399.86191294890705</c:v>
                </c:pt>
                <c:pt idx="66">
                  <c:v>91.780602000000002</c:v>
                </c:pt>
                <c:pt idx="67">
                  <c:v>79.967315999999997</c:v>
                </c:pt>
                <c:pt idx="68">
                  <c:v>281.23537434935827</c:v>
                </c:pt>
                <c:pt idx="69">
                  <c:v>179.82476349147976</c:v>
                </c:pt>
                <c:pt idx="70">
                  <c:v>179.04564851338947</c:v>
                </c:pt>
                <c:pt idx="71">
                  <c:v>1219.6374510000001</c:v>
                </c:pt>
                <c:pt idx="72">
                  <c:v>1525.148682</c:v>
                </c:pt>
                <c:pt idx="73">
                  <c:v>1219.6374510000001</c:v>
                </c:pt>
                <c:pt idx="74">
                  <c:v>1525.148682</c:v>
                </c:pt>
                <c:pt idx="75">
                  <c:v>1219.6374510000001</c:v>
                </c:pt>
                <c:pt idx="76">
                  <c:v>1525.148682</c:v>
                </c:pt>
                <c:pt idx="77">
                  <c:v>108.93472526322631</c:v>
                </c:pt>
                <c:pt idx="78">
                  <c:v>72.398002701976779</c:v>
                </c:pt>
                <c:pt idx="79">
                  <c:v>64.73251662721799</c:v>
                </c:pt>
                <c:pt idx="80">
                  <c:v>1647.3021239999998</c:v>
                </c:pt>
                <c:pt idx="81">
                  <c:v>1647.3021239999998</c:v>
                </c:pt>
                <c:pt idx="82">
                  <c:v>1647.3021239999998</c:v>
                </c:pt>
                <c:pt idx="83">
                  <c:v>1196.3184824869932</c:v>
                </c:pt>
                <c:pt idx="84">
                  <c:v>1209.1990123667108</c:v>
                </c:pt>
                <c:pt idx="85">
                  <c:v>1454.8715578774334</c:v>
                </c:pt>
                <c:pt idx="86">
                  <c:v>1989.5706275184148</c:v>
                </c:pt>
                <c:pt idx="87">
                  <c:v>2240.5838805402404</c:v>
                </c:pt>
                <c:pt idx="88">
                  <c:v>2306.5573262656262</c:v>
                </c:pt>
                <c:pt idx="89">
                  <c:v>2801.9864877367281</c:v>
                </c:pt>
                <c:pt idx="90">
                  <c:v>2929.8493087378411</c:v>
                </c:pt>
                <c:pt idx="91">
                  <c:v>3487.1678454846569</c:v>
                </c:pt>
                <c:pt idx="92">
                  <c:v>201.56260700000001</c:v>
                </c:pt>
                <c:pt idx="93">
                  <c:v>366.39041099999969</c:v>
                </c:pt>
                <c:pt idx="94">
                  <c:v>580.55297899999948</c:v>
                </c:pt>
                <c:pt idx="95">
                  <c:v>420.13836699999905</c:v>
                </c:pt>
                <c:pt idx="96">
                  <c:v>303.56530799999905</c:v>
                </c:pt>
                <c:pt idx="97">
                  <c:v>85.198241999999979</c:v>
                </c:pt>
                <c:pt idx="98">
                  <c:v>182.918274</c:v>
                </c:pt>
                <c:pt idx="99">
                  <c:v>359.23284899999999</c:v>
                </c:pt>
                <c:pt idx="100">
                  <c:v>397.66760300000038</c:v>
                </c:pt>
                <c:pt idx="101">
                  <c:v>500.26394699999969</c:v>
                </c:pt>
                <c:pt idx="102">
                  <c:v>362.300476</c:v>
                </c:pt>
                <c:pt idx="103">
                  <c:v>675.60388200000205</c:v>
                </c:pt>
                <c:pt idx="104">
                  <c:v>579.06872599999997</c:v>
                </c:pt>
                <c:pt idx="105">
                  <c:v>304.62240600000001</c:v>
                </c:pt>
                <c:pt idx="106">
                  <c:v>353.29379299999874</c:v>
                </c:pt>
                <c:pt idx="107">
                  <c:v>366.07620199999963</c:v>
                </c:pt>
                <c:pt idx="108">
                  <c:v>696.78820800000005</c:v>
                </c:pt>
                <c:pt idx="109">
                  <c:v>950.62597700000003</c:v>
                </c:pt>
                <c:pt idx="110">
                  <c:v>480.14291400000002</c:v>
                </c:pt>
                <c:pt idx="111">
                  <c:v>717.166382</c:v>
                </c:pt>
                <c:pt idx="112">
                  <c:v>1303.868774</c:v>
                </c:pt>
                <c:pt idx="113">
                  <c:v>1165</c:v>
                </c:pt>
                <c:pt idx="114">
                  <c:v>215</c:v>
                </c:pt>
                <c:pt idx="115">
                  <c:v>889</c:v>
                </c:pt>
                <c:pt idx="116">
                  <c:v>655</c:v>
                </c:pt>
                <c:pt idx="117">
                  <c:v>1324</c:v>
                </c:pt>
                <c:pt idx="118">
                  <c:v>300</c:v>
                </c:pt>
                <c:pt idx="119">
                  <c:v>281</c:v>
                </c:pt>
                <c:pt idx="120">
                  <c:v>331</c:v>
                </c:pt>
                <c:pt idx="121">
                  <c:v>752</c:v>
                </c:pt>
                <c:pt idx="122">
                  <c:v>176.70830357911819</c:v>
                </c:pt>
                <c:pt idx="123">
                  <c:v>176.70830357911819</c:v>
                </c:pt>
                <c:pt idx="124">
                  <c:v>199.62936357970975</c:v>
                </c:pt>
                <c:pt idx="125">
                  <c:v>112.08307600000001</c:v>
                </c:pt>
                <c:pt idx="126">
                  <c:v>128.42623900000066</c:v>
                </c:pt>
                <c:pt idx="127">
                  <c:v>128.42623900000066</c:v>
                </c:pt>
                <c:pt idx="128">
                  <c:v>96.685655506879229</c:v>
                </c:pt>
                <c:pt idx="129">
                  <c:v>67.557663000000318</c:v>
                </c:pt>
                <c:pt idx="130">
                  <c:v>82.35354599999998</c:v>
                </c:pt>
                <c:pt idx="131">
                  <c:v>73.876923000000005</c:v>
                </c:pt>
                <c:pt idx="132">
                  <c:v>70.443473999999995</c:v>
                </c:pt>
                <c:pt idx="133">
                  <c:v>67.557663000000318</c:v>
                </c:pt>
                <c:pt idx="134">
                  <c:v>70.443473999999995</c:v>
                </c:pt>
                <c:pt idx="135">
                  <c:v>82.35354599999998</c:v>
                </c:pt>
                <c:pt idx="136">
                  <c:v>77.182648313393514</c:v>
                </c:pt>
                <c:pt idx="137">
                  <c:v>50.724133000000137</c:v>
                </c:pt>
                <c:pt idx="138">
                  <c:v>49.487693999999998</c:v>
                </c:pt>
                <c:pt idx="139">
                  <c:v>49.788113000000166</c:v>
                </c:pt>
                <c:pt idx="140">
                  <c:v>255.870529</c:v>
                </c:pt>
                <c:pt idx="141">
                  <c:v>127.295303</c:v>
                </c:pt>
                <c:pt idx="142">
                  <c:v>72.003707999999989</c:v>
                </c:pt>
                <c:pt idx="143">
                  <c:v>312.14864606068187</c:v>
                </c:pt>
                <c:pt idx="144">
                  <c:v>281.23537434935827</c:v>
                </c:pt>
                <c:pt idx="145">
                  <c:v>336.02475022796426</c:v>
                </c:pt>
                <c:pt idx="146">
                  <c:v>179.82476349147976</c:v>
                </c:pt>
                <c:pt idx="147">
                  <c:v>108.93472526322631</c:v>
                </c:pt>
                <c:pt idx="148">
                  <c:v>72.398002701976779</c:v>
                </c:pt>
                <c:pt idx="149">
                  <c:v>149.06857141283569</c:v>
                </c:pt>
                <c:pt idx="150">
                  <c:v>235.77652865191396</c:v>
                </c:pt>
                <c:pt idx="151">
                  <c:v>352.80085499813373</c:v>
                </c:pt>
                <c:pt idx="152">
                  <c:v>368.19465900072402</c:v>
                </c:pt>
                <c:pt idx="153">
                  <c:v>435.73890105290297</c:v>
                </c:pt>
                <c:pt idx="154">
                  <c:v>469.3539424463151</c:v>
                </c:pt>
                <c:pt idx="155">
                  <c:v>528.10172506844424</c:v>
                </c:pt>
                <c:pt idx="156">
                  <c:v>569.88490736118854</c:v>
                </c:pt>
                <c:pt idx="157">
                  <c:v>579.93800385267582</c:v>
                </c:pt>
                <c:pt idx="158">
                  <c:v>611.03977112321479</c:v>
                </c:pt>
                <c:pt idx="159">
                  <c:v>733.56188461321642</c:v>
                </c:pt>
                <c:pt idx="160">
                  <c:v>1112.1237993707869</c:v>
                </c:pt>
                <c:pt idx="161">
                  <c:v>1141.3406110491719</c:v>
                </c:pt>
                <c:pt idx="162">
                  <c:v>1216.4246754699711</c:v>
                </c:pt>
                <c:pt idx="163">
                  <c:v>2582.7033205161692</c:v>
                </c:pt>
                <c:pt idx="164">
                  <c:v>3424.3359924128772</c:v>
                </c:pt>
                <c:pt idx="165">
                  <c:v>579.51715099999797</c:v>
                </c:pt>
                <c:pt idx="166">
                  <c:v>489.57620199999963</c:v>
                </c:pt>
                <c:pt idx="167">
                  <c:v>345.56036399999999</c:v>
                </c:pt>
                <c:pt idx="168">
                  <c:v>115.17601000000001</c:v>
                </c:pt>
                <c:pt idx="169">
                  <c:v>441.57019000000003</c:v>
                </c:pt>
                <c:pt idx="170">
                  <c:v>79.758445999999978</c:v>
                </c:pt>
                <c:pt idx="171">
                  <c:v>278.87020899999999</c:v>
                </c:pt>
                <c:pt idx="172">
                  <c:v>485.85589599999997</c:v>
                </c:pt>
                <c:pt idx="173">
                  <c:v>623.85168499999747</c:v>
                </c:pt>
                <c:pt idx="174">
                  <c:v>562.76782199999946</c:v>
                </c:pt>
                <c:pt idx="175">
                  <c:v>562.76782199999946</c:v>
                </c:pt>
                <c:pt idx="176">
                  <c:v>426.88629200000003</c:v>
                </c:pt>
                <c:pt idx="177">
                  <c:v>533.36328099999946</c:v>
                </c:pt>
                <c:pt idx="178">
                  <c:v>623.37451199999998</c:v>
                </c:pt>
                <c:pt idx="179">
                  <c:v>783.733521</c:v>
                </c:pt>
                <c:pt idx="180">
                  <c:v>193.68280000000001</c:v>
                </c:pt>
                <c:pt idx="181">
                  <c:v>359.56369000000001</c:v>
                </c:pt>
                <c:pt idx="182">
                  <c:v>407.52288800000002</c:v>
                </c:pt>
                <c:pt idx="183">
                  <c:v>1084.5723879999998</c:v>
                </c:pt>
                <c:pt idx="184">
                  <c:v>1952.6992189999944</c:v>
                </c:pt>
                <c:pt idx="185">
                  <c:v>243.29389999999998</c:v>
                </c:pt>
                <c:pt idx="186">
                  <c:v>372.58319099999892</c:v>
                </c:pt>
                <c:pt idx="187">
                  <c:v>418.97338899999886</c:v>
                </c:pt>
                <c:pt idx="188">
                  <c:v>469.949005</c:v>
                </c:pt>
                <c:pt idx="189">
                  <c:v>369.85488900000138</c:v>
                </c:pt>
                <c:pt idx="190">
                  <c:v>333.55749500000002</c:v>
                </c:pt>
                <c:pt idx="191">
                  <c:v>479.21752899999905</c:v>
                </c:pt>
                <c:pt idx="192">
                  <c:v>683.23773200000005</c:v>
                </c:pt>
                <c:pt idx="193">
                  <c:v>264.27270499999969</c:v>
                </c:pt>
                <c:pt idx="194">
                  <c:v>496.08560199999999</c:v>
                </c:pt>
                <c:pt idx="195">
                  <c:v>548.25390600000003</c:v>
                </c:pt>
                <c:pt idx="196">
                  <c:v>1150.6420899999998</c:v>
                </c:pt>
                <c:pt idx="197">
                  <c:v>937</c:v>
                </c:pt>
                <c:pt idx="198">
                  <c:v>154</c:v>
                </c:pt>
                <c:pt idx="199">
                  <c:v>304</c:v>
                </c:pt>
                <c:pt idx="200">
                  <c:v>260</c:v>
                </c:pt>
                <c:pt idx="201">
                  <c:v>624</c:v>
                </c:pt>
                <c:pt idx="202">
                  <c:v>924</c:v>
                </c:pt>
                <c:pt idx="203">
                  <c:v>769</c:v>
                </c:pt>
                <c:pt idx="204">
                  <c:v>148</c:v>
                </c:pt>
                <c:pt idx="205">
                  <c:v>1086</c:v>
                </c:pt>
                <c:pt idx="206">
                  <c:v>259</c:v>
                </c:pt>
                <c:pt idx="207">
                  <c:v>720</c:v>
                </c:pt>
                <c:pt idx="208">
                  <c:v>1676</c:v>
                </c:pt>
                <c:pt idx="209">
                  <c:v>1038</c:v>
                </c:pt>
                <c:pt idx="210">
                  <c:v>82</c:v>
                </c:pt>
                <c:pt idx="211">
                  <c:v>520</c:v>
                </c:pt>
                <c:pt idx="212">
                  <c:v>598</c:v>
                </c:pt>
                <c:pt idx="213">
                  <c:v>941</c:v>
                </c:pt>
                <c:pt idx="214">
                  <c:v>579</c:v>
                </c:pt>
                <c:pt idx="215">
                  <c:v>233</c:v>
                </c:pt>
                <c:pt idx="216">
                  <c:v>227</c:v>
                </c:pt>
                <c:pt idx="217">
                  <c:v>10</c:v>
                </c:pt>
                <c:pt idx="218">
                  <c:v>100</c:v>
                </c:pt>
                <c:pt idx="219">
                  <c:v>1000</c:v>
                </c:pt>
                <c:pt idx="220">
                  <c:v>10000</c:v>
                </c:pt>
                <c:pt idx="221">
                  <c:v>919.51300000000003</c:v>
                </c:pt>
                <c:pt idx="222">
                  <c:v>3721.09</c:v>
                </c:pt>
                <c:pt idx="223">
                  <c:v>4592.6900000000014</c:v>
                </c:pt>
                <c:pt idx="224">
                  <c:v>4663.37</c:v>
                </c:pt>
                <c:pt idx="225">
                  <c:v>1214.49</c:v>
                </c:pt>
                <c:pt idx="226">
                  <c:v>1353.6799999999998</c:v>
                </c:pt>
                <c:pt idx="227">
                  <c:v>1403.83</c:v>
                </c:pt>
                <c:pt idx="228">
                  <c:v>1328.37</c:v>
                </c:pt>
                <c:pt idx="229">
                  <c:v>4310.37</c:v>
                </c:pt>
                <c:pt idx="230">
                  <c:v>5724</c:v>
                </c:pt>
                <c:pt idx="231">
                  <c:v>6383.29</c:v>
                </c:pt>
                <c:pt idx="232">
                  <c:v>5385.64</c:v>
                </c:pt>
                <c:pt idx="233">
                  <c:v>3207.08</c:v>
                </c:pt>
                <c:pt idx="234">
                  <c:v>3233.9300000000012</c:v>
                </c:pt>
                <c:pt idx="235">
                  <c:v>3090.9500000000012</c:v>
                </c:pt>
                <c:pt idx="236">
                  <c:v>2881.14</c:v>
                </c:pt>
                <c:pt idx="237">
                  <c:v>1570.1</c:v>
                </c:pt>
                <c:pt idx="238">
                  <c:v>2157.6799999999998</c:v>
                </c:pt>
                <c:pt idx="239">
                  <c:v>2558.44</c:v>
                </c:pt>
                <c:pt idx="240">
                  <c:v>2576.25</c:v>
                </c:pt>
                <c:pt idx="241">
                  <c:v>2541.4100000000012</c:v>
                </c:pt>
                <c:pt idx="242">
                  <c:v>2541.4100000000012</c:v>
                </c:pt>
                <c:pt idx="243">
                  <c:v>2119.48</c:v>
                </c:pt>
                <c:pt idx="244">
                  <c:v>6842.23</c:v>
                </c:pt>
                <c:pt idx="245">
                  <c:v>7104.1</c:v>
                </c:pt>
                <c:pt idx="246">
                  <c:v>6613.33</c:v>
                </c:pt>
                <c:pt idx="247">
                  <c:v>5417</c:v>
                </c:pt>
                <c:pt idx="248">
                  <c:v>5010.1500000000024</c:v>
                </c:pt>
                <c:pt idx="249">
                  <c:v>4741.3900000000003</c:v>
                </c:pt>
                <c:pt idx="250">
                  <c:v>4655.84</c:v>
                </c:pt>
                <c:pt idx="251">
                  <c:v>5385.9</c:v>
                </c:pt>
                <c:pt idx="252">
                  <c:v>4365.87</c:v>
                </c:pt>
                <c:pt idx="253">
                  <c:v>3193.86</c:v>
                </c:pt>
                <c:pt idx="254">
                  <c:v>2969.9700000000012</c:v>
                </c:pt>
                <c:pt idx="255">
                  <c:v>851.93199999999797</c:v>
                </c:pt>
                <c:pt idx="256">
                  <c:v>1176.52</c:v>
                </c:pt>
              </c:numCache>
            </c:numRef>
          </c:xVal>
          <c:yVal>
            <c:numRef>
              <c:f>'比抵抗とD20およびD50(土質別)'!$G$2:$G$258</c:f>
              <c:numCache>
                <c:formatCode>General</c:formatCode>
                <c:ptCount val="257"/>
                <c:pt idx="217">
                  <c:v>9.2576338512083325E-4</c:v>
                </c:pt>
                <c:pt idx="218">
                  <c:v>1.2237705564718301E-2</c:v>
                </c:pt>
                <c:pt idx="219">
                  <c:v>0.1617707503836851</c:v>
                </c:pt>
                <c:pt idx="220">
                  <c:v>2.1384544301465369</c:v>
                </c:pt>
              </c:numCache>
            </c:numRef>
          </c:yVal>
          <c:smooth val="0"/>
        </c:ser>
        <c:dLbls>
          <c:showLegendKey val="0"/>
          <c:showVal val="0"/>
          <c:showCatName val="0"/>
          <c:showSerName val="0"/>
          <c:showPercent val="0"/>
          <c:showBubbleSize val="0"/>
        </c:dLbls>
        <c:axId val="89343104"/>
        <c:axId val="89345024"/>
      </c:scatterChart>
      <c:valAx>
        <c:axId val="89343104"/>
        <c:scaling>
          <c:logBase val="10"/>
          <c:orientation val="minMax"/>
          <c:min val="10"/>
        </c:scaling>
        <c:delete val="0"/>
        <c:axPos val="b"/>
        <c:majorGridlines>
          <c:spPr>
            <a:ln w="3175">
              <a:solidFill>
                <a:srgbClr val="000000"/>
              </a:solidFill>
              <a:prstDash val="solid"/>
            </a:ln>
          </c:spPr>
        </c:majorGridlines>
        <c:minorGridlines>
          <c:spPr>
            <a:ln w="3175">
              <a:solidFill>
                <a:srgbClr val="000000"/>
              </a:solidFill>
              <a:prstDash val="solid"/>
            </a:ln>
          </c:spPr>
        </c:minorGridlines>
        <c:title>
          <c:tx>
            <c:rich>
              <a:bodyPr/>
              <a:lstStyle/>
              <a:p>
                <a:pPr>
                  <a:defRPr sz="1600" b="0" i="0" u="none" strike="noStrike" baseline="0">
                    <a:solidFill>
                      <a:srgbClr val="000000"/>
                    </a:solidFill>
                    <a:latin typeface="+mj-lt"/>
                    <a:ea typeface="ＭＳ Ｐゴシック"/>
                    <a:cs typeface="ＭＳ Ｐゴシック"/>
                  </a:defRPr>
                </a:pPr>
                <a:r>
                  <a:rPr lang="en-US" altLang="ja-JP" sz="1600" dirty="0" smtClean="0">
                    <a:latin typeface="+mj-lt"/>
                  </a:rPr>
                  <a:t>Resistivity</a:t>
                </a:r>
                <a:r>
                  <a:rPr lang="en-US" altLang="ja-JP" sz="1600" baseline="0" dirty="0" smtClean="0">
                    <a:latin typeface="+mj-lt"/>
                  </a:rPr>
                  <a:t> </a:t>
                </a:r>
                <a:r>
                  <a:rPr lang="en-US" altLang="ja-JP" sz="1600" dirty="0" smtClean="0">
                    <a:latin typeface="+mj-lt"/>
                  </a:rPr>
                  <a:t>(</a:t>
                </a:r>
                <a:r>
                  <a:rPr lang="en-US" altLang="en-US" sz="1600" dirty="0" smtClean="0">
                    <a:latin typeface="+mj-lt"/>
                  </a:rPr>
                  <a:t>ohm-m</a:t>
                </a:r>
                <a:r>
                  <a:rPr lang="en-US" altLang="en-US" sz="1600" dirty="0">
                    <a:latin typeface="+mj-lt"/>
                  </a:rPr>
                  <a:t>)</a:t>
                </a:r>
              </a:p>
            </c:rich>
          </c:tx>
          <c:layout>
            <c:manualLayout>
              <c:xMode val="edge"/>
              <c:yMode val="edge"/>
              <c:x val="0.31434884867974838"/>
              <c:y val="0.93855853146215851"/>
            </c:manualLayout>
          </c:layout>
          <c:overlay val="0"/>
          <c:spPr>
            <a:noFill/>
            <a:ln w="25400">
              <a:noFill/>
            </a:ln>
          </c:spPr>
        </c:title>
        <c:numFmt formatCode="General" sourceLinked="1"/>
        <c:majorTickMark val="in"/>
        <c:minorTickMark val="none"/>
        <c:tickLblPos val="nextTo"/>
        <c:spPr>
          <a:ln w="3175">
            <a:solidFill>
              <a:srgbClr val="000000"/>
            </a:solidFill>
            <a:prstDash val="solid"/>
          </a:ln>
        </c:spPr>
        <c:txPr>
          <a:bodyPr rot="0" vert="horz"/>
          <a:lstStyle/>
          <a:p>
            <a:pPr>
              <a:defRPr sz="875" b="0" i="0" u="none" strike="noStrike" baseline="0">
                <a:solidFill>
                  <a:srgbClr val="000000"/>
                </a:solidFill>
                <a:latin typeface="ＭＳ Ｐゴシック"/>
                <a:ea typeface="ＭＳ Ｐゴシック"/>
                <a:cs typeface="ＭＳ Ｐゴシック"/>
              </a:defRPr>
            </a:pPr>
            <a:endParaRPr lang="ja-JP"/>
          </a:p>
        </c:txPr>
        <c:crossAx val="89345024"/>
        <c:crossesAt val="1.0000000000000041E-3"/>
        <c:crossBetween val="midCat"/>
      </c:valAx>
      <c:valAx>
        <c:axId val="89345024"/>
        <c:scaling>
          <c:logBase val="10"/>
          <c:orientation val="minMax"/>
          <c:min val="1.0000000000000041E-3"/>
        </c:scaling>
        <c:delete val="0"/>
        <c:axPos val="l"/>
        <c:majorGridlines>
          <c:spPr>
            <a:ln w="3175">
              <a:solidFill>
                <a:srgbClr val="000000"/>
              </a:solidFill>
              <a:prstDash val="solid"/>
            </a:ln>
          </c:spPr>
        </c:majorGridlines>
        <c:minorGridlines>
          <c:spPr>
            <a:ln w="3175">
              <a:solidFill>
                <a:srgbClr val="000000"/>
              </a:solidFill>
              <a:prstDash val="solid"/>
            </a:ln>
          </c:spPr>
        </c:minorGridlines>
        <c:title>
          <c:tx>
            <c:rich>
              <a:bodyPr/>
              <a:lstStyle/>
              <a:p>
                <a:pPr>
                  <a:defRPr sz="1800" b="0" i="0" u="none" strike="noStrike" baseline="0">
                    <a:solidFill>
                      <a:srgbClr val="000000"/>
                    </a:solidFill>
                    <a:latin typeface="+mj-lt"/>
                    <a:ea typeface="ＭＳ Ｐゴシック"/>
                    <a:cs typeface="ＭＳ Ｐゴシック"/>
                  </a:defRPr>
                </a:pPr>
                <a:r>
                  <a:rPr lang="en-US" altLang="ja-JP" sz="1800" dirty="0" smtClean="0">
                    <a:latin typeface="+mj-lt"/>
                  </a:rPr>
                  <a:t>20%</a:t>
                </a:r>
                <a:r>
                  <a:rPr lang="en-US" altLang="ja-JP" sz="1800" baseline="0" dirty="0" smtClean="0">
                    <a:latin typeface="+mj-lt"/>
                  </a:rPr>
                  <a:t> Grain size </a:t>
                </a:r>
                <a:r>
                  <a:rPr lang="en-US" altLang="ja-JP" sz="1800" dirty="0" smtClean="0">
                    <a:latin typeface="+mj-lt"/>
                  </a:rPr>
                  <a:t>(</a:t>
                </a:r>
                <a:r>
                  <a:rPr lang="en-US" altLang="en-US" sz="1800" dirty="0" smtClean="0">
                    <a:latin typeface="+mj-lt"/>
                  </a:rPr>
                  <a:t>mm</a:t>
                </a:r>
                <a:r>
                  <a:rPr lang="en-US" altLang="en-US" sz="1800" dirty="0">
                    <a:latin typeface="+mj-lt"/>
                  </a:rPr>
                  <a:t>)</a:t>
                </a:r>
              </a:p>
            </c:rich>
          </c:tx>
          <c:layout>
            <c:manualLayout>
              <c:xMode val="edge"/>
              <c:yMode val="edge"/>
              <c:x val="2.8773608763860738E-2"/>
              <c:y val="0.23985793575421224"/>
            </c:manualLayout>
          </c:layout>
          <c:overlay val="0"/>
          <c:spPr>
            <a:noFill/>
            <a:ln w="25400">
              <a:noFill/>
            </a:ln>
          </c:spPr>
        </c:title>
        <c:numFmt formatCode="General" sourceLinked="0"/>
        <c:majorTickMark val="in"/>
        <c:minorTickMark val="none"/>
        <c:tickLblPos val="nextTo"/>
        <c:spPr>
          <a:ln w="3175">
            <a:solidFill>
              <a:srgbClr val="000000"/>
            </a:solidFill>
            <a:prstDash val="solid"/>
          </a:ln>
        </c:spPr>
        <c:txPr>
          <a:bodyPr rot="0" vert="horz"/>
          <a:lstStyle/>
          <a:p>
            <a:pPr>
              <a:defRPr sz="875" b="0" i="0" u="none" strike="noStrike" baseline="0">
                <a:solidFill>
                  <a:srgbClr val="000000"/>
                </a:solidFill>
                <a:latin typeface="ＭＳ Ｐゴシック"/>
                <a:ea typeface="ＭＳ Ｐゴシック"/>
                <a:cs typeface="ＭＳ Ｐゴシック"/>
              </a:defRPr>
            </a:pPr>
            <a:endParaRPr lang="ja-JP"/>
          </a:p>
        </c:txPr>
        <c:crossAx val="89343104"/>
        <c:crosses val="autoZero"/>
        <c:crossBetween val="midCat"/>
      </c:valAx>
      <c:spPr>
        <a:noFill/>
        <a:ln w="12700">
          <a:solidFill>
            <a:srgbClr val="808080"/>
          </a:solidFill>
          <a:prstDash val="solid"/>
        </a:ln>
      </c:spPr>
    </c:plotArea>
    <c:plotVisOnly val="1"/>
    <c:dispBlanksAs val="gap"/>
    <c:showDLblsOverMax val="0"/>
  </c:chart>
  <c:spPr>
    <a:solidFill>
      <a:srgbClr val="FFFFFF"/>
    </a:solidFill>
    <a:ln w="9525">
      <a:noFill/>
    </a:ln>
  </c:spPr>
  <c:txPr>
    <a:bodyPr/>
    <a:lstStyle/>
    <a:p>
      <a:pPr>
        <a:defRPr sz="875"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image" Target="../media/image6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469900"/>
          </a:xfrm>
          <a:prstGeom prst="rect">
            <a:avLst/>
          </a:prstGeom>
        </p:spPr>
        <p:txBody>
          <a:bodyPr vert="horz" wrap="square" lIns="91440" tIns="45720" rIns="91440" bIns="45720" numCol="1" anchor="t" anchorCtr="0" compatLnSpc="1">
            <a:prstTxWarp prst="textNoShape">
              <a:avLst/>
            </a:prstTxWarp>
          </a:bodyPr>
          <a:lstStyle>
            <a:lvl1pPr>
              <a:defRPr sz="1200" smtClean="0"/>
            </a:lvl1pPr>
          </a:lstStyle>
          <a:p>
            <a:pPr>
              <a:defRPr/>
            </a:pPr>
            <a:endParaRPr lang="ja-JP" altLang="ja-JP"/>
          </a:p>
        </p:txBody>
      </p:sp>
      <p:sp>
        <p:nvSpPr>
          <p:cNvPr id="3" name="Date Placeholder 2"/>
          <p:cNvSpPr>
            <a:spLocks noGrp="1"/>
          </p:cNvSpPr>
          <p:nvPr>
            <p:ph type="dt" idx="1"/>
          </p:nvPr>
        </p:nvSpPr>
        <p:spPr>
          <a:xfrm>
            <a:off x="4021138" y="0"/>
            <a:ext cx="3076575" cy="4699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BF1997EC-D2E4-49B3-9248-AC865A839943}" type="datetimeFigureOut">
              <a:rPr lang="en-US" altLang="ja-JP"/>
              <a:pPr>
                <a:defRPr/>
              </a:pPr>
              <a:t>9/15/2016</a:t>
            </a:fld>
            <a:endParaRPr lang="en-US" altLang="ja-JP"/>
          </a:p>
        </p:txBody>
      </p:sp>
      <p:sp>
        <p:nvSpPr>
          <p:cNvPr id="4" name="Slide Image Placeholder 3"/>
          <p:cNvSpPr>
            <a:spLocks noGrp="1" noRot="1" noChangeAspect="1"/>
          </p:cNvSpPr>
          <p:nvPr>
            <p:ph type="sldImg" idx="2"/>
          </p:nvPr>
        </p:nvSpPr>
        <p:spPr>
          <a:xfrm>
            <a:off x="1200150" y="704850"/>
            <a:ext cx="4699000" cy="35242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9613" y="4464050"/>
            <a:ext cx="5680075" cy="42291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926513"/>
            <a:ext cx="3076575" cy="469900"/>
          </a:xfrm>
          <a:prstGeom prst="rect">
            <a:avLst/>
          </a:prstGeom>
        </p:spPr>
        <p:txBody>
          <a:bodyPr vert="horz" wrap="square" lIns="91440" tIns="45720" rIns="91440" bIns="45720" numCol="1" anchor="b" anchorCtr="0" compatLnSpc="1">
            <a:prstTxWarp prst="textNoShape">
              <a:avLst/>
            </a:prstTxWarp>
          </a:bodyPr>
          <a:lstStyle>
            <a:lvl1pPr>
              <a:defRPr sz="1200" smtClean="0"/>
            </a:lvl1pPr>
          </a:lstStyle>
          <a:p>
            <a:pPr>
              <a:defRPr/>
            </a:pPr>
            <a:endParaRPr lang="ja-JP" altLang="ja-JP"/>
          </a:p>
        </p:txBody>
      </p:sp>
      <p:sp>
        <p:nvSpPr>
          <p:cNvPr id="7" name="Slide Number Placeholder 6"/>
          <p:cNvSpPr>
            <a:spLocks noGrp="1"/>
          </p:cNvSpPr>
          <p:nvPr>
            <p:ph type="sldNum" sz="quarter" idx="5"/>
          </p:nvPr>
        </p:nvSpPr>
        <p:spPr>
          <a:xfrm>
            <a:off x="4021138" y="8926513"/>
            <a:ext cx="3076575" cy="4699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0AFB5762-C139-4BC6-AB8A-D60ED467E7AF}" type="slidenum">
              <a:rPr lang="en-US" altLang="ja-JP"/>
              <a:pPr>
                <a:defRPr/>
              </a:pPr>
              <a:t>‹#›</a:t>
            </a:fld>
            <a:endParaRPr lang="en-US" altLang="ja-JP"/>
          </a:p>
        </p:txBody>
      </p:sp>
    </p:spTree>
    <p:extLst>
      <p:ext uri="{BB962C8B-B14F-4D97-AF65-F5344CB8AC3E}">
        <p14:creationId xmlns:p14="http://schemas.microsoft.com/office/powerpoint/2010/main" val="25286792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1</a:t>
            </a:fld>
            <a:endParaRPr lang="en-US" altLang="ja-JP"/>
          </a:p>
        </p:txBody>
      </p:sp>
    </p:spTree>
    <p:extLst>
      <p:ext uri="{BB962C8B-B14F-4D97-AF65-F5344CB8AC3E}">
        <p14:creationId xmlns:p14="http://schemas.microsoft.com/office/powerpoint/2010/main" val="1014776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This is a concept of levee safety evaluation based on S-wave velocity and resistivity.</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From the modified Archie’s equ</a:t>
            </a:r>
            <a:r>
              <a:rPr lang="en-US" altLang="ja-JP" sz="1200" u="sng" kern="1200" dirty="0" smtClean="0">
                <a:solidFill>
                  <a:schemeClr val="tx1"/>
                </a:solidFill>
                <a:effectLst/>
                <a:latin typeface="+mn-lt"/>
                <a:ea typeface="+mn-ea"/>
                <a:cs typeface="+mn-cs"/>
              </a:rPr>
              <a:t>a</a:t>
            </a:r>
            <a:r>
              <a:rPr lang="en-US" altLang="ja-JP" sz="1200" kern="1200" dirty="0" smtClean="0">
                <a:solidFill>
                  <a:schemeClr val="tx1"/>
                </a:solidFill>
                <a:effectLst/>
                <a:latin typeface="+mn-lt"/>
                <a:ea typeface="+mn-ea"/>
                <a:cs typeface="+mn-cs"/>
              </a:rPr>
              <a:t>tion, resistivity of soil mainly indicates soil type.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High resistivity indicates sand or gravel and low resistivity indicates silt or clay.</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S-wave velocity is mainly affected by shear strength or porosity.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High S-wave velocity indicates hard ground and low S-wave velocity indicates soft and loose ground.</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From the levee safety point of view, loose, soft and sandy or gravel levee is more danger than hard, tight and silty, clay levees.</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Safety of levees can be evaluated by S-wave velocity and resistivity.</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12</a:t>
            </a:fld>
            <a:endParaRPr lang="en-US" altLang="ja-JP"/>
          </a:p>
        </p:txBody>
      </p:sp>
    </p:spTree>
    <p:extLst>
      <p:ext uri="{BB962C8B-B14F-4D97-AF65-F5344CB8AC3E}">
        <p14:creationId xmlns:p14="http://schemas.microsoft.com/office/powerpoint/2010/main" val="2907314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I will show some examples of the statistical analysis using the database.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This is a relationship between S-wave velocity and N-Value obtained from the standard penetrating tests. In Japan, the N-value has been conventionally used in levee safety evaluation and the relationship between S-wave velocity and N-Value is very important.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For example, N-value less than 3 is usually considered as very loose soil. From this rel</a:t>
            </a:r>
            <a:r>
              <a:rPr lang="en-US" altLang="ja-JP" sz="1200" u="sng" kern="1200" dirty="0" smtClean="0">
                <a:solidFill>
                  <a:schemeClr val="tx1"/>
                </a:solidFill>
                <a:effectLst/>
                <a:latin typeface="+mn-lt"/>
                <a:ea typeface="+mn-ea"/>
                <a:cs typeface="+mn-cs"/>
              </a:rPr>
              <a:t>a</a:t>
            </a:r>
            <a:r>
              <a:rPr lang="en-US" altLang="ja-JP" sz="1200" kern="1200" dirty="0" smtClean="0">
                <a:solidFill>
                  <a:schemeClr val="tx1"/>
                </a:solidFill>
                <a:effectLst/>
                <a:latin typeface="+mn-lt"/>
                <a:ea typeface="+mn-ea"/>
                <a:cs typeface="+mn-cs"/>
              </a:rPr>
              <a:t>tionship, we define that S-wave velocity less than 135m/sec is loose soil.</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This is a rel</a:t>
            </a:r>
            <a:r>
              <a:rPr lang="en-US" altLang="ja-JP" sz="1200" u="sng" kern="1200" dirty="0" smtClean="0">
                <a:solidFill>
                  <a:schemeClr val="tx1"/>
                </a:solidFill>
                <a:effectLst/>
                <a:latin typeface="+mn-lt"/>
                <a:ea typeface="+mn-ea"/>
                <a:cs typeface="+mn-cs"/>
              </a:rPr>
              <a:t>a</a:t>
            </a:r>
            <a:r>
              <a:rPr lang="en-US" altLang="ja-JP" sz="1200" kern="1200" dirty="0" smtClean="0">
                <a:solidFill>
                  <a:schemeClr val="tx1"/>
                </a:solidFill>
                <a:effectLst/>
                <a:latin typeface="+mn-lt"/>
                <a:ea typeface="+mn-ea"/>
                <a:cs typeface="+mn-cs"/>
              </a:rPr>
              <a:t>tionship between resistivity and 20 % grain size.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Color represents soil type, and blue, yellow and </a:t>
            </a:r>
            <a:r>
              <a:rPr lang="en-US" altLang="ja-JP" sz="1200" u="sng" kern="1200" dirty="0" smtClean="0">
                <a:solidFill>
                  <a:schemeClr val="tx1"/>
                </a:solidFill>
                <a:effectLst/>
                <a:latin typeface="+mn-lt"/>
                <a:ea typeface="+mn-ea"/>
                <a:cs typeface="+mn-cs"/>
              </a:rPr>
              <a:t>o</a:t>
            </a:r>
            <a:r>
              <a:rPr lang="en-US" altLang="ja-JP" sz="1200" kern="1200" dirty="0" smtClean="0">
                <a:solidFill>
                  <a:schemeClr val="tx1"/>
                </a:solidFill>
                <a:effectLst/>
                <a:latin typeface="+mn-lt"/>
                <a:ea typeface="+mn-ea"/>
                <a:cs typeface="+mn-cs"/>
              </a:rPr>
              <a:t>range indicate clay, sand and gravel respectively.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From rule of thumb, we defined that the soil its 20% grain size is larger the 0.03mm is sand and gravel. It corresponds to the resistivity of 200 ohm-m. Then, we will use the S-wave velocity of 135m/sec and the resistivity of 200 ohm-m for levee safety evaluation.</a:t>
            </a:r>
            <a:endParaRPr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13</a:t>
            </a:fld>
            <a:endParaRPr lang="en-US" altLang="ja-JP"/>
          </a:p>
        </p:txBody>
      </p:sp>
    </p:spTree>
    <p:extLst>
      <p:ext uri="{BB962C8B-B14F-4D97-AF65-F5344CB8AC3E}">
        <p14:creationId xmlns:p14="http://schemas.microsoft.com/office/powerpoint/2010/main" val="4253254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This is an example of actual processing. At first, we have S-wave velocity and resistivity sections.</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Next, we made cross-plots of S-wave velocity and resistivity. Sometimes, we divide data into two groups, above and below ground water, because groundwater may have large effect on the resistivity.</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We set the thresholds and evaluate the safety of levee from geotechnical point of view.</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Finally, we return the data on the cross-plots to the section.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These red areas are r</a:t>
            </a:r>
            <a:r>
              <a:rPr lang="en-US" altLang="ja-JP" sz="1200" u="sng" kern="1200" dirty="0" smtClean="0">
                <a:solidFill>
                  <a:schemeClr val="tx1"/>
                </a:solidFill>
                <a:effectLst/>
                <a:latin typeface="+mn-lt"/>
                <a:ea typeface="+mn-ea"/>
                <a:cs typeface="+mn-cs"/>
              </a:rPr>
              <a:t>e</a:t>
            </a:r>
            <a:r>
              <a:rPr lang="en-US" altLang="ja-JP" sz="1200" kern="1200" dirty="0" smtClean="0">
                <a:solidFill>
                  <a:schemeClr val="tx1"/>
                </a:solidFill>
                <a:effectLst/>
                <a:latin typeface="+mn-lt"/>
                <a:ea typeface="+mn-ea"/>
                <a:cs typeface="+mn-cs"/>
              </a:rPr>
              <a:t>latively danger compared with rest of section.</a:t>
            </a:r>
            <a:endParaRPr lang="ja-JP" altLang="ja-JP" sz="1200" kern="1200" dirty="0" smtClean="0">
              <a:solidFill>
                <a:schemeClr val="tx1"/>
              </a:solidFill>
              <a:effectLst/>
              <a:latin typeface="+mn-lt"/>
              <a:ea typeface="+mn-ea"/>
              <a:cs typeface="+mn-cs"/>
            </a:endParaRP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14</a:t>
            </a:fld>
            <a:endParaRPr lang="en-US" altLang="ja-JP"/>
          </a:p>
        </p:txBody>
      </p:sp>
    </p:spTree>
    <p:extLst>
      <p:ext uri="{BB962C8B-B14F-4D97-AF65-F5344CB8AC3E}">
        <p14:creationId xmlns:p14="http://schemas.microsoft.com/office/powerpoint/2010/main" val="577433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This is conclusions of our levee safety evaluation. We did 160 km of the integrated geophysical method in Kanto plain.</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And select three relatively danger portion, about 4km out of 160km based on cross-plot analysis.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This one, about the 500m of levee is danger.</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This one about 2km.</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And this one, about 1.5km.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In conclusion, we could select relatively danger portion from very long levee using the integrated geophysical method. I would like to note that, this is not only from geophysics. We drew this conclusion together with borehole data, laboratory tests and levee maintenance record as well. </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15</a:t>
            </a:fld>
            <a:endParaRPr lang="en-US" altLang="ja-JP"/>
          </a:p>
        </p:txBody>
      </p:sp>
    </p:spTree>
    <p:extLst>
      <p:ext uri="{BB962C8B-B14F-4D97-AF65-F5344CB8AC3E}">
        <p14:creationId xmlns:p14="http://schemas.microsoft.com/office/powerpoint/2010/main" val="2889907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The Lake </a:t>
            </a:r>
            <a:r>
              <a:rPr kumimoji="1" lang="en-US" altLang="ja-JP" dirty="0" err="1"/>
              <a:t>Tapps</a:t>
            </a:r>
            <a:r>
              <a:rPr kumimoji="1" lang="en-US" altLang="ja-JP" dirty="0"/>
              <a:t>, near Tacoma, Washington, is a reservoir that is about 12 km</a:t>
            </a:r>
            <a:r>
              <a:rPr kumimoji="1" lang="en-US" altLang="ja-JP" baseline="30000" dirty="0"/>
              <a:t>2</a:t>
            </a:r>
            <a:r>
              <a:rPr kumimoji="1" lang="en-US" altLang="ja-JP" dirty="0"/>
              <a:t> in surface area and has about 72 km of shoreline (Figure 1). It was created in 1911.</a:t>
            </a:r>
            <a:endParaRPr kumimoji="1" lang="ja-JP" altLang="en-US" dirty="0"/>
          </a:p>
        </p:txBody>
      </p:sp>
      <p:sp>
        <p:nvSpPr>
          <p:cNvPr id="4" name="スライド番号プレースホルダー 3"/>
          <p:cNvSpPr>
            <a:spLocks noGrp="1"/>
          </p:cNvSpPr>
          <p:nvPr>
            <p:ph type="sldNum" sz="quarter" idx="10"/>
          </p:nvPr>
        </p:nvSpPr>
        <p:spPr/>
        <p:txBody>
          <a:bodyPr/>
          <a:lstStyle/>
          <a:p>
            <a:fld id="{14B19375-817F-4FC3-9489-6B53E83F2FFD}" type="slidenum">
              <a:rPr kumimoji="1" lang="ja-JP" altLang="en-US" smtClean="0"/>
              <a:t>16</a:t>
            </a:fld>
            <a:endParaRPr kumimoji="1" lang="ja-JP" altLang="en-US"/>
          </a:p>
        </p:txBody>
      </p:sp>
    </p:spTree>
    <p:extLst>
      <p:ext uri="{BB962C8B-B14F-4D97-AF65-F5344CB8AC3E}">
        <p14:creationId xmlns:p14="http://schemas.microsoft.com/office/powerpoint/2010/main" val="1920903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I will compare three sections obtained by geophysical methods. This is a resistivity section. Resistivity model is 2 layer model. Top layer is high resistivity and bottom layer is low resistivity.</a:t>
            </a:r>
            <a:endParaRPr lang="ja-JP" altLang="ja-JP" dirty="0"/>
          </a:p>
          <a:p>
            <a:r>
              <a:rPr lang="en-US" altLang="ja-JP" dirty="0"/>
              <a:t> </a:t>
            </a:r>
            <a:endParaRPr lang="ja-JP" altLang="ja-JP" dirty="0"/>
          </a:p>
          <a:p>
            <a:r>
              <a:rPr lang="en-US" altLang="ja-JP" dirty="0"/>
              <a:t>This is an S-wave section obtained by a surface-wave method. S-wave velocity model is also 2 layer model and top layer is low velocity and bottom layer is high velocity. Layer boundary depth is not same as resistivity model. </a:t>
            </a:r>
            <a:endParaRPr lang="ja-JP" altLang="ja-JP" dirty="0"/>
          </a:p>
          <a:p>
            <a:r>
              <a:rPr lang="en-US" altLang="ja-JP" dirty="0"/>
              <a:t>This is a P-wave section obtained by a refraction method. P-wave velocity of the bottom layer is approximately 1500m/sec and it seems to be ground water level. Layer boundary depths of resistivity and P-wave velocity are almost identical and it seems that the difference of resistivity is mainly due to the water saturation. In this figure, existed boring columns are also shown.</a:t>
            </a:r>
            <a:endParaRPr lang="ja-JP"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18</a:t>
            </a:fld>
            <a:endParaRPr lang="en-US" altLang="ja-JP"/>
          </a:p>
        </p:txBody>
      </p:sp>
    </p:spTree>
    <p:extLst>
      <p:ext uri="{BB962C8B-B14F-4D97-AF65-F5344CB8AC3E}">
        <p14:creationId xmlns:p14="http://schemas.microsoft.com/office/powerpoint/2010/main" val="4140626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This is an example of interpret</a:t>
            </a:r>
            <a:r>
              <a:rPr lang="en-US" altLang="ja-JP" u="sng" dirty="0"/>
              <a:t>a</a:t>
            </a:r>
            <a:r>
              <a:rPr lang="en-US" altLang="ja-JP" dirty="0"/>
              <a:t>tion. This is a depth. From P-wave velocity, groundwater level was estimated at the depth of 6m. From S-wave velocity, we can recognize stiffness is increasing with depth. As mentioned before, difference of resistivity is prim</a:t>
            </a:r>
            <a:r>
              <a:rPr lang="en-US" altLang="ja-JP" u="sng" dirty="0"/>
              <a:t>a</a:t>
            </a:r>
            <a:r>
              <a:rPr lang="en-US" altLang="ja-JP" dirty="0"/>
              <a:t>rily related to ground water level. The last column is estimated soil type. We can recognize that, groundwater level, stiffness and soil type were estimated from, P-wave velocity, S-wave velocity and resistivity.   </a:t>
            </a:r>
            <a:endParaRPr lang="ja-JP" altLang="ja-JP" dirty="0"/>
          </a:p>
          <a:p>
            <a:r>
              <a:rPr lang="en-US" altLang="ja-JP" dirty="0"/>
              <a:t> </a:t>
            </a:r>
            <a:endParaRPr lang="ja-JP" altLang="ja-JP"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19</a:t>
            </a:fld>
            <a:endParaRPr lang="en-US" altLang="ja-JP"/>
          </a:p>
        </p:txBody>
      </p:sp>
    </p:spTree>
    <p:extLst>
      <p:ext uri="{BB962C8B-B14F-4D97-AF65-F5344CB8AC3E}">
        <p14:creationId xmlns:p14="http://schemas.microsoft.com/office/powerpoint/2010/main" val="3512438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Sacramento-San Joaquin Delta is located in the Great Valley of California and drains the Sacramento and San Joaquin Rivers through the </a:t>
            </a:r>
            <a:r>
              <a:rPr lang="en-US" dirty="0" err="1" smtClean="0"/>
              <a:t>Carquinez</a:t>
            </a:r>
            <a:r>
              <a:rPr lang="en-US" dirty="0" smtClean="0"/>
              <a:t> Strait to the San Francisco Bay. </a:t>
            </a:r>
          </a:p>
          <a:p>
            <a:pPr defTabSz="942655" eaLnBrk="1" fontAlgn="auto" hangingPunct="1">
              <a:spcBef>
                <a:spcPts val="0"/>
              </a:spcBef>
              <a:spcAft>
                <a:spcPts val="0"/>
              </a:spcAft>
              <a:defRPr/>
            </a:pPr>
            <a:endParaRPr lang="en-US" dirty="0" smtClean="0"/>
          </a:p>
          <a:p>
            <a:pPr defTabSz="942655" eaLnBrk="1" fontAlgn="auto" hangingPunct="1">
              <a:spcBef>
                <a:spcPts val="0"/>
              </a:spcBef>
              <a:spcAft>
                <a:spcPts val="0"/>
              </a:spcAft>
              <a:defRPr/>
            </a:pPr>
            <a:r>
              <a:rPr lang="en-US" dirty="0" smtClean="0"/>
              <a:t>The Delta is uniquely landlocked, creating an inverted delta system. A traditional river delta is where a single river diverges into many smaller channels on its journey to the ocean whereas an inverted river delta is where two rivers converge and are forced through a single channel.</a:t>
            </a:r>
          </a:p>
          <a:p>
            <a:endParaRPr lang="en-US" dirty="0" smtClean="0"/>
          </a:p>
          <a:p>
            <a:endParaRPr lang="en-US" dirty="0" smtClean="0"/>
          </a:p>
          <a:p>
            <a:r>
              <a:rPr lang="en-US" dirty="0" smtClean="0"/>
              <a:t>The modern Delta serves as a source of fresh water for the rest of the state, which is pumped mostly to central and southern California. Two-thirds of California’s population (more than 20 million people) gets at least some of their drinking water from the Delta and its levee system. Plus supplying</a:t>
            </a:r>
            <a:r>
              <a:rPr lang="en-US" baseline="0" dirty="0" smtClean="0"/>
              <a:t> water to the Great Valley agriculture</a:t>
            </a:r>
            <a:endParaRPr lang="en-US" dirty="0" smtClean="0"/>
          </a:p>
          <a:p>
            <a:endParaRPr lang="en-US" dirty="0" smtClean="0"/>
          </a:p>
          <a:p>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7F3FB3BE-11A9-48F8-9A1E-E0A5EC1352C7}" type="slidenum">
              <a:rPr lang="en-US" smtClean="0"/>
              <a:t>20</a:t>
            </a:fld>
            <a:endParaRPr lang="en-US"/>
          </a:p>
        </p:txBody>
      </p:sp>
    </p:spTree>
    <p:extLst>
      <p:ext uri="{BB962C8B-B14F-4D97-AF65-F5344CB8AC3E}">
        <p14:creationId xmlns:p14="http://schemas.microsoft.com/office/powerpoint/2010/main" val="4293343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655" eaLnBrk="1" fontAlgn="auto" hangingPunct="1">
              <a:spcBef>
                <a:spcPts val="0"/>
              </a:spcBef>
              <a:spcAft>
                <a:spcPts val="0"/>
              </a:spcAft>
              <a:defRPr/>
            </a:pPr>
            <a:r>
              <a:rPr lang="en-US" dirty="0" smtClean="0"/>
              <a:t>CA</a:t>
            </a:r>
            <a:r>
              <a:rPr lang="en-US" baseline="0" dirty="0" smtClean="0"/>
              <a:t> State Water Project-</a:t>
            </a:r>
            <a:r>
              <a:rPr lang="en-US" dirty="0" smtClean="0"/>
              <a:t>The vast majority of the SWP water is drawn through the Delta's complex estuary system into the Clifton Court </a:t>
            </a:r>
            <a:r>
              <a:rPr lang="en-US" dirty="0" err="1" smtClean="0"/>
              <a:t>Forebay</a:t>
            </a:r>
            <a:endParaRPr lang="en-US" dirty="0" smtClean="0"/>
          </a:p>
          <a:p>
            <a:r>
              <a:rPr lang="en-US" dirty="0" smtClean="0"/>
              <a:t>___</a:t>
            </a:r>
          </a:p>
          <a:p>
            <a:r>
              <a:rPr lang="en-US" dirty="0" smtClean="0"/>
              <a:t>Blue squares: existing SWP reservoirs</a:t>
            </a:r>
          </a:p>
          <a:p>
            <a:r>
              <a:rPr lang="en-US" dirty="0" smtClean="0"/>
              <a:t>Red lines: existing SWP canals, tunnels and aqueducts</a:t>
            </a:r>
          </a:p>
          <a:p>
            <a:r>
              <a:rPr lang="en-US" dirty="0" smtClean="0"/>
              <a:t>Blue lines: rivers and natural waterways</a:t>
            </a:r>
          </a:p>
          <a:p>
            <a:r>
              <a:rPr lang="en-US" dirty="0" smtClean="0"/>
              <a:t>Dark blue squares: SWP reservoirs shared with w:Central Valley Project</a:t>
            </a:r>
          </a:p>
          <a:p>
            <a:endParaRPr lang="en-US" dirty="0" smtClean="0"/>
          </a:p>
          <a:p>
            <a:r>
              <a:rPr lang="en-US" dirty="0" smtClean="0"/>
              <a:t>Light gray squares and lines: Unbuilt reservoirs and canals originally planned under SWP</a:t>
            </a:r>
          </a:p>
          <a:p>
            <a:r>
              <a:rPr lang="en-US" dirty="0" smtClean="0"/>
              <a:t>Green squares and lines: Non-SWP distribution infrastructure supplied by SWP water</a:t>
            </a:r>
          </a:p>
          <a:p>
            <a:pPr defTabSz="942655" eaLnBrk="1" fontAlgn="auto" hangingPunct="1">
              <a:spcBef>
                <a:spcPts val="0"/>
              </a:spcBef>
              <a:spcAft>
                <a:spcPts val="0"/>
              </a:spcAf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F3FB3BE-11A9-48F8-9A1E-E0A5EC1352C7}" type="slidenum">
              <a:rPr lang="en-US" smtClean="0"/>
              <a:t>22</a:t>
            </a:fld>
            <a:endParaRPr lang="en-US"/>
          </a:p>
        </p:txBody>
      </p:sp>
    </p:spTree>
    <p:extLst>
      <p:ext uri="{BB962C8B-B14F-4D97-AF65-F5344CB8AC3E}">
        <p14:creationId xmlns:p14="http://schemas.microsoft.com/office/powerpoint/2010/main" val="7231975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conducted 12 seismic surveys in the Delta trying to get a good coverage of region, ease of access and could obtain permission to use land. Our site spacing is approximately 2-~20km.</a:t>
            </a:r>
          </a:p>
          <a:p>
            <a:r>
              <a:rPr lang="en-US" dirty="0" smtClean="0"/>
              <a:t> Some locations were easier than others. On Webb Tract, we needed to take a small car ferry to the sites.  </a:t>
            </a:r>
          </a:p>
          <a:p>
            <a:endParaRPr lang="en-US" dirty="0" smtClean="0"/>
          </a:p>
          <a:p>
            <a:r>
              <a:rPr lang="en-US" dirty="0" smtClean="0"/>
              <a:t>The twelve sites are: </a:t>
            </a:r>
          </a:p>
          <a:p>
            <a:r>
              <a:rPr lang="en-US" dirty="0" smtClean="0"/>
              <a:t>Sherman Island (SIA) –USGS Station</a:t>
            </a:r>
          </a:p>
          <a:p>
            <a:r>
              <a:rPr lang="en-US" dirty="0" smtClean="0"/>
              <a:t>Webb Tract-North (WEB-N)</a:t>
            </a:r>
          </a:p>
          <a:p>
            <a:r>
              <a:rPr lang="en-US" dirty="0" smtClean="0"/>
              <a:t>Webb Tract-South (WEB-S)</a:t>
            </a:r>
          </a:p>
          <a:p>
            <a:r>
              <a:rPr lang="en-US" dirty="0" smtClean="0"/>
              <a:t>Bethel Island (SRB)-USGS station</a:t>
            </a:r>
          </a:p>
          <a:p>
            <a:r>
              <a:rPr lang="en-US" dirty="0" smtClean="0"/>
              <a:t>Hotchkiss Tract-Sand Mound Boulevard (SMB)-USGS Station</a:t>
            </a:r>
          </a:p>
          <a:p>
            <a:r>
              <a:rPr lang="en-US" dirty="0" smtClean="0"/>
              <a:t>Holland Tract (HOL) –USGS Station</a:t>
            </a:r>
          </a:p>
          <a:p>
            <a:r>
              <a:rPr lang="en-US" dirty="0" smtClean="0"/>
              <a:t>Bacon Island-North</a:t>
            </a:r>
          </a:p>
          <a:p>
            <a:r>
              <a:rPr lang="en-US" dirty="0" smtClean="0"/>
              <a:t>Bacon Island-South</a:t>
            </a:r>
          </a:p>
          <a:p>
            <a:r>
              <a:rPr lang="en-US" dirty="0" smtClean="0"/>
              <a:t>Empire Tract-North-USGS station</a:t>
            </a:r>
          </a:p>
          <a:p>
            <a:r>
              <a:rPr lang="en-US" dirty="0" smtClean="0"/>
              <a:t>Empire Tract-South</a:t>
            </a:r>
          </a:p>
          <a:p>
            <a:r>
              <a:rPr lang="en-US" dirty="0" smtClean="0"/>
              <a:t>Empire Tract-Empire</a:t>
            </a:r>
          </a:p>
          <a:p>
            <a:r>
              <a:rPr lang="en-US" dirty="0" smtClean="0"/>
              <a:t>Clifton Court </a:t>
            </a:r>
            <a:r>
              <a:rPr lang="en-US" dirty="0" err="1" smtClean="0"/>
              <a:t>Forebay</a:t>
            </a:r>
            <a:endParaRPr lang="en-US" dirty="0" smtClean="0"/>
          </a:p>
          <a:p>
            <a:endParaRPr lang="en-US" dirty="0" smtClean="0"/>
          </a:p>
          <a:p>
            <a:r>
              <a:rPr lang="en-US" dirty="0" smtClean="0"/>
              <a:t>We conducted two types of Surface wave surveys in the Delta. One active source survey with a sledgehammer impact source and the other survey with ambient sources such as wind, water waves, traffic etc. </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F3FB3BE-11A9-48F8-9A1E-E0A5EC1352C7}" type="slidenum">
              <a:rPr lang="en-US" smtClean="0"/>
              <a:t>24</a:t>
            </a:fld>
            <a:endParaRPr lang="en-US"/>
          </a:p>
        </p:txBody>
      </p:sp>
    </p:spTree>
    <p:extLst>
      <p:ext uri="{BB962C8B-B14F-4D97-AF65-F5344CB8AC3E}">
        <p14:creationId xmlns:p14="http://schemas.microsoft.com/office/powerpoint/2010/main" val="345044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Let me think about flood control along a river.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River is long continuous object.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Of course, we cannot perform the boring continuously.</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However, levee breaks at some particularly place. In order to evaluate the levee continuously, we have to combine different methods together, Boring, L</a:t>
            </a:r>
            <a:r>
              <a:rPr lang="en-US" altLang="ja-JP" sz="1200" u="sng" kern="1200" dirty="0" smtClean="0">
                <a:solidFill>
                  <a:schemeClr val="tx1"/>
                </a:solidFill>
                <a:effectLst/>
                <a:latin typeface="+mn-lt"/>
                <a:ea typeface="+mn-ea"/>
                <a:cs typeface="+mn-cs"/>
              </a:rPr>
              <a:t>a</a:t>
            </a:r>
            <a:r>
              <a:rPr lang="en-US" altLang="ja-JP" sz="1200" kern="1200" dirty="0" smtClean="0">
                <a:solidFill>
                  <a:schemeClr val="tx1"/>
                </a:solidFill>
                <a:effectLst/>
                <a:latin typeface="+mn-lt"/>
                <a:ea typeface="+mn-ea"/>
                <a:cs typeface="+mn-cs"/>
              </a:rPr>
              <a:t>boratory tests, and Geoph</a:t>
            </a:r>
            <a:r>
              <a:rPr lang="en-US" altLang="ja-JP" sz="1200" u="sng" kern="1200" dirty="0" smtClean="0">
                <a:solidFill>
                  <a:schemeClr val="tx1"/>
                </a:solidFill>
                <a:effectLst/>
                <a:latin typeface="+mn-lt"/>
                <a:ea typeface="+mn-ea"/>
                <a:cs typeface="+mn-cs"/>
              </a:rPr>
              <a:t>y</a:t>
            </a:r>
            <a:r>
              <a:rPr lang="en-US" altLang="ja-JP" sz="1200" kern="1200" dirty="0" smtClean="0">
                <a:solidFill>
                  <a:schemeClr val="tx1"/>
                </a:solidFill>
                <a:effectLst/>
                <a:latin typeface="+mn-lt"/>
                <a:ea typeface="+mn-ea"/>
                <a:cs typeface="+mn-cs"/>
              </a:rPr>
              <a:t>sical methods. This is a very important concept of the integrated geophysical methods. </a:t>
            </a:r>
            <a:endParaRPr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2</a:t>
            </a:fld>
            <a:endParaRPr lang="en-US" altLang="ja-JP"/>
          </a:p>
        </p:txBody>
      </p:sp>
    </p:spTree>
    <p:extLst>
      <p:ext uri="{BB962C8B-B14F-4D97-AF65-F5344CB8AC3E}">
        <p14:creationId xmlns:p14="http://schemas.microsoft.com/office/powerpoint/2010/main" val="41429504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two examples of our site location and equipment setup for each of the surveys. </a:t>
            </a:r>
          </a:p>
          <a:p>
            <a:r>
              <a:rPr lang="en-US" dirty="0"/>
              <a:t> </a:t>
            </a:r>
          </a:p>
          <a:p>
            <a:r>
              <a:rPr lang="en-US" dirty="0"/>
              <a:t>On the left is a site off the levee out on Bacon Island. This is the south site. Here’s our vehicle and equipment. You can see the levee here. For some of the sites, this one included we’d be driving on top of the levee. This levee had access roads to the farmlands so we were able to setup below it. The water level is about here. Levees throughout the Delta were between 8 and 25 ft. tall depending on location.</a:t>
            </a:r>
          </a:p>
          <a:p>
            <a:r>
              <a:rPr lang="en-US" dirty="0"/>
              <a:t> </a:t>
            </a:r>
          </a:p>
          <a:p>
            <a:r>
              <a:rPr lang="en-US" dirty="0"/>
              <a:t>You can see our office setup here. Our geophone spread heading down the line. Here’s our geode seismograph with spread cable, network cable and trigger cable. Not picture is our 10-lb sledgehammer and metal impact plate. </a:t>
            </a:r>
          </a:p>
          <a:p>
            <a:r>
              <a:rPr lang="en-US" dirty="0" err="1"/>
              <a:t>Heres</a:t>
            </a:r>
            <a:r>
              <a:rPr lang="en-US" dirty="0"/>
              <a:t> a graph of survey geometry. 47m spread with 1m geophone spacing and offend shots at 1 or 2, 5 and 10m </a:t>
            </a:r>
          </a:p>
          <a:p>
            <a:r>
              <a:rPr lang="en-US" dirty="0"/>
              <a:t> </a:t>
            </a:r>
          </a:p>
          <a:p>
            <a:r>
              <a:rPr lang="en-US" dirty="0"/>
              <a:t>On the right side is a site on top of the levee on Empire Tract. This is the south site.</a:t>
            </a:r>
            <a:br>
              <a:rPr lang="en-US" dirty="0"/>
            </a:br>
            <a:endParaRPr lang="en-US" dirty="0"/>
          </a:p>
          <a:p>
            <a:r>
              <a:rPr lang="en-US" dirty="0"/>
              <a:t>We’d record both active and passive data at each site. </a:t>
            </a:r>
          </a:p>
          <a:p>
            <a:r>
              <a:rPr lang="en-US" dirty="0"/>
              <a:t>Most sites were quiet and the data quality was pretty good. Afternoon winds did cause some noise.</a:t>
            </a:r>
          </a:p>
          <a:p>
            <a:endParaRPr lang="en-US" dirty="0"/>
          </a:p>
        </p:txBody>
      </p:sp>
      <p:sp>
        <p:nvSpPr>
          <p:cNvPr id="4" name="Slide Number Placeholder 3"/>
          <p:cNvSpPr>
            <a:spLocks noGrp="1"/>
          </p:cNvSpPr>
          <p:nvPr>
            <p:ph type="sldNum" sz="quarter" idx="10"/>
          </p:nvPr>
        </p:nvSpPr>
        <p:spPr/>
        <p:txBody>
          <a:bodyPr/>
          <a:lstStyle/>
          <a:p>
            <a:fld id="{7F3FB3BE-11A9-48F8-9A1E-E0A5EC1352C7}" type="slidenum">
              <a:rPr lang="en-US" smtClean="0"/>
              <a:t>25</a:t>
            </a:fld>
            <a:endParaRPr lang="en-US"/>
          </a:p>
        </p:txBody>
      </p:sp>
    </p:spTree>
    <p:extLst>
      <p:ext uri="{BB962C8B-B14F-4D97-AF65-F5344CB8AC3E}">
        <p14:creationId xmlns:p14="http://schemas.microsoft.com/office/powerpoint/2010/main" val="783932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3FB3BE-11A9-48F8-9A1E-E0A5EC1352C7}" type="slidenum">
              <a:rPr lang="en-US" smtClean="0"/>
              <a:t>26</a:t>
            </a:fld>
            <a:endParaRPr lang="en-US"/>
          </a:p>
        </p:txBody>
      </p:sp>
    </p:spTree>
    <p:extLst>
      <p:ext uri="{BB962C8B-B14F-4D97-AF65-F5344CB8AC3E}">
        <p14:creationId xmlns:p14="http://schemas.microsoft.com/office/powerpoint/2010/main" val="10791322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I will introduce an example how near-surface geophysics relates to our society. In 2005, the Hurricane Katrina hit New Orleans and killed more than 2,500 people. Most of damages from the Hurricane were due to flooding. This is flooding depth in New Orleans. We can see that the large area of New Orleans was flooded more than 2m of water. The city of New Orleans is protected by many levees along the Mississippi River and adjacent canals. During the Hurricane Katrina, the levees were collapsed at several places.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For example, a levee was collapsed at London Avenue canal and it cause serious flooding at residential area.</a:t>
            </a:r>
            <a:endParaRPr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27</a:t>
            </a:fld>
            <a:endParaRPr lang="en-US" altLang="ja-JP"/>
          </a:p>
        </p:txBody>
      </p:sp>
    </p:spTree>
    <p:extLst>
      <p:ext uri="{BB962C8B-B14F-4D97-AF65-F5344CB8AC3E}">
        <p14:creationId xmlns:p14="http://schemas.microsoft.com/office/powerpoint/2010/main" val="34002868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ja-JP" sz="1200" kern="1200" dirty="0" smtClean="0">
                <a:solidFill>
                  <a:schemeClr val="tx1"/>
                </a:solidFill>
                <a:effectLst/>
                <a:latin typeface="+mn-lt"/>
                <a:ea typeface="+mn-ea"/>
                <a:cs typeface="+mn-cs"/>
              </a:rPr>
              <a:t>The levee at the London Avenue canal broke before water reached top of the levee. The question is why did the levee break? There is a soft sand layer beneath the levee at the London Avenue canal. As water level rose, water pressure in that sand layer increased to the point where that sand layer could not bear the levee. And eventually break caused serious flooding. Is there something that near-surface geophysics can contribute to protect the City of New Orleans from flooding? The answer is yes. Near-surface geophysics can detect the soft sand layers that may cause levees to break. Geophysicists at Louisiana State University performed seismic and resistivity surveys along the canal and S-wave velocity and resistivity sections were obtained. These geophysical sections can show soft sand layers in order to establish a stronger levee system at the City of New Orleans.     </a:t>
            </a:r>
            <a:endParaRPr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28</a:t>
            </a:fld>
            <a:endParaRPr lang="en-US" altLang="ja-JP"/>
          </a:p>
        </p:txBody>
      </p:sp>
    </p:spTree>
    <p:extLst>
      <p:ext uri="{BB962C8B-B14F-4D97-AF65-F5344CB8AC3E}">
        <p14:creationId xmlns:p14="http://schemas.microsoft.com/office/powerpoint/2010/main" val="1536224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What is the integrated geophysical methods?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This is the summary.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kumimoji="1" lang="en-US" altLang="ja-JP" dirty="0" smtClean="0"/>
              <a:t>Several different geophysical methods are used together.</a:t>
            </a:r>
          </a:p>
          <a:p>
            <a:endParaRPr kumimoji="1" lang="en-US" altLang="ja-JP" dirty="0" smtClean="0"/>
          </a:p>
          <a:p>
            <a:r>
              <a:rPr kumimoji="1" lang="en-US" altLang="ja-JP" dirty="0" smtClean="0"/>
              <a:t>Geotechnical or geological investigation results are combined with geophysical results.</a:t>
            </a:r>
          </a:p>
          <a:p>
            <a:endParaRPr kumimoji="1" lang="en-US" altLang="ja-JP" dirty="0" smtClean="0"/>
          </a:p>
          <a:p>
            <a:r>
              <a:rPr kumimoji="1" lang="en-US" altLang="ja-JP" dirty="0" smtClean="0"/>
              <a:t>Different sets of information with a variety of resolutions and dimensions are combined.</a:t>
            </a:r>
          </a:p>
          <a:p>
            <a:endParaRPr kumimoji="1" lang="en-US" altLang="ja-JP" dirty="0" smtClean="0"/>
          </a:p>
          <a:p>
            <a:r>
              <a:rPr kumimoji="1" lang="en-US" altLang="ja-JP" dirty="0" smtClean="0"/>
              <a:t>Engineering properties are estimated from geophysical properties.</a:t>
            </a:r>
          </a:p>
          <a:p>
            <a:endParaRPr kumimoji="1" lang="en-US" altLang="ja-JP" dirty="0" smtClean="0"/>
          </a:p>
          <a:p>
            <a:r>
              <a:rPr kumimoji="1" lang="en-US" altLang="ja-JP" dirty="0" smtClean="0"/>
              <a:t>Change the analysis from qualitative to quantitative.</a:t>
            </a:r>
            <a:endParaRPr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3</a:t>
            </a:fld>
            <a:endParaRPr lang="en-US" altLang="ja-JP"/>
          </a:p>
        </p:txBody>
      </p:sp>
    </p:spTree>
    <p:extLst>
      <p:ext uri="{BB962C8B-B14F-4D97-AF65-F5344CB8AC3E}">
        <p14:creationId xmlns:p14="http://schemas.microsoft.com/office/powerpoint/2010/main" val="744017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We applied a surface wave method using a land-streamer.</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And a capacitively coupled resistivity. We applied two methods to 160km of levee and total length of geophysical survey was 320km.</a:t>
            </a:r>
            <a:endParaRPr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4</a:t>
            </a:fld>
            <a:endParaRPr lang="en-US" altLang="ja-JP"/>
          </a:p>
        </p:txBody>
      </p:sp>
    </p:spTree>
    <p:extLst>
      <p:ext uri="{BB962C8B-B14F-4D97-AF65-F5344CB8AC3E}">
        <p14:creationId xmlns:p14="http://schemas.microsoft.com/office/powerpoint/2010/main" val="3746116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This is an example of </a:t>
            </a:r>
            <a:r>
              <a:rPr lang="en-US" altLang="ja-JP" sz="1200" u="sng" kern="1200" dirty="0" smtClean="0">
                <a:solidFill>
                  <a:schemeClr val="tx1"/>
                </a:solidFill>
                <a:effectLst/>
                <a:latin typeface="+mn-lt"/>
                <a:ea typeface="+mn-ea"/>
                <a:cs typeface="+mn-cs"/>
              </a:rPr>
              <a:t>i</a:t>
            </a:r>
            <a:r>
              <a:rPr lang="en-US" altLang="ja-JP" sz="1200" kern="1200" dirty="0" smtClean="0">
                <a:solidFill>
                  <a:schemeClr val="tx1"/>
                </a:solidFill>
                <a:effectLst/>
                <a:latin typeface="+mn-lt"/>
                <a:ea typeface="+mn-ea"/>
                <a:cs typeface="+mn-cs"/>
              </a:rPr>
              <a:t>ntegrated geoph</a:t>
            </a:r>
            <a:r>
              <a:rPr lang="en-US" altLang="ja-JP" sz="1200" u="sng" kern="1200" dirty="0" smtClean="0">
                <a:solidFill>
                  <a:schemeClr val="tx1"/>
                </a:solidFill>
                <a:effectLst/>
                <a:latin typeface="+mn-lt"/>
                <a:ea typeface="+mn-ea"/>
                <a:cs typeface="+mn-cs"/>
              </a:rPr>
              <a:t>y</a:t>
            </a:r>
            <a:r>
              <a:rPr lang="en-US" altLang="ja-JP" sz="1200" kern="1200" dirty="0" smtClean="0">
                <a:solidFill>
                  <a:schemeClr val="tx1"/>
                </a:solidFill>
                <a:effectLst/>
                <a:latin typeface="+mn-lt"/>
                <a:ea typeface="+mn-ea"/>
                <a:cs typeface="+mn-cs"/>
              </a:rPr>
              <a:t>sical method in levee investigation. This is a reservoir and this is a levee. Survey line length is 450m.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The levee looks like as this photo.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The engineering purposes of this investigation are groundwater level, stiffness of soil, such as hard or soft, and soil type, such as sand, clay or gravel. How can we estimate these values from geoph</a:t>
            </a:r>
            <a:r>
              <a:rPr lang="en-US" altLang="ja-JP" sz="1200" u="sng" kern="1200" dirty="0" smtClean="0">
                <a:solidFill>
                  <a:schemeClr val="tx1"/>
                </a:solidFill>
                <a:effectLst/>
                <a:latin typeface="+mn-lt"/>
                <a:ea typeface="+mn-ea"/>
                <a:cs typeface="+mn-cs"/>
              </a:rPr>
              <a:t>y</a:t>
            </a:r>
            <a:r>
              <a:rPr lang="en-US" altLang="ja-JP" sz="1200" kern="1200" dirty="0" smtClean="0">
                <a:solidFill>
                  <a:schemeClr val="tx1"/>
                </a:solidFill>
                <a:effectLst/>
                <a:latin typeface="+mn-lt"/>
                <a:ea typeface="+mn-ea"/>
                <a:cs typeface="+mn-cs"/>
              </a:rPr>
              <a:t>sical data?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For example, P-wave velocity is s</a:t>
            </a:r>
            <a:r>
              <a:rPr lang="en-US" altLang="ja-JP" sz="1200" u="sng" kern="1200" dirty="0" smtClean="0">
                <a:solidFill>
                  <a:schemeClr val="tx1"/>
                </a:solidFill>
                <a:effectLst/>
                <a:latin typeface="+mn-lt"/>
                <a:ea typeface="+mn-ea"/>
                <a:cs typeface="+mn-cs"/>
              </a:rPr>
              <a:t>e</a:t>
            </a:r>
            <a:r>
              <a:rPr lang="en-US" altLang="ja-JP" sz="1200" kern="1200" dirty="0" smtClean="0">
                <a:solidFill>
                  <a:schemeClr val="tx1"/>
                </a:solidFill>
                <a:effectLst/>
                <a:latin typeface="+mn-lt"/>
                <a:ea typeface="+mn-ea"/>
                <a:cs typeface="+mn-cs"/>
              </a:rPr>
              <a:t>nsitive to ground water, but there is no direct relationship to stiffness and soil type. S-wave velocity has direct relationship to the stiffness of soil, but no relationship to groundwater. Resistivity has no rel</a:t>
            </a:r>
            <a:r>
              <a:rPr lang="en-US" altLang="ja-JP" sz="1200" u="sng" kern="1200" dirty="0" smtClean="0">
                <a:solidFill>
                  <a:schemeClr val="tx1"/>
                </a:solidFill>
                <a:effectLst/>
                <a:latin typeface="+mn-lt"/>
                <a:ea typeface="+mn-ea"/>
                <a:cs typeface="+mn-cs"/>
              </a:rPr>
              <a:t>a</a:t>
            </a:r>
            <a:r>
              <a:rPr lang="en-US" altLang="ja-JP" sz="1200" kern="1200" dirty="0" smtClean="0">
                <a:solidFill>
                  <a:schemeClr val="tx1"/>
                </a:solidFill>
                <a:effectLst/>
                <a:latin typeface="+mn-lt"/>
                <a:ea typeface="+mn-ea"/>
                <a:cs typeface="+mn-cs"/>
              </a:rPr>
              <a:t>tionship to stiffness and some relationship to groundwater and soil type. But these relationships are not direct. Clearly, one geophysical method is not enough for this project. We have to c</a:t>
            </a:r>
            <a:r>
              <a:rPr lang="en-US" altLang="ja-JP" sz="1200" u="sng" kern="1200" dirty="0" smtClean="0">
                <a:solidFill>
                  <a:schemeClr val="tx1"/>
                </a:solidFill>
                <a:effectLst/>
                <a:latin typeface="+mn-lt"/>
                <a:ea typeface="+mn-ea"/>
                <a:cs typeface="+mn-cs"/>
              </a:rPr>
              <a:t>o</a:t>
            </a:r>
            <a:r>
              <a:rPr lang="en-US" altLang="ja-JP" sz="1200" kern="1200" dirty="0" smtClean="0">
                <a:solidFill>
                  <a:schemeClr val="tx1"/>
                </a:solidFill>
                <a:effectLst/>
                <a:latin typeface="+mn-lt"/>
                <a:ea typeface="+mn-ea"/>
                <a:cs typeface="+mn-cs"/>
              </a:rPr>
              <a:t>mbine several methods together. This is a basic concept of the integrated geophysical method. </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5</a:t>
            </a:fld>
            <a:endParaRPr lang="en-US" altLang="ja-JP"/>
          </a:p>
        </p:txBody>
      </p:sp>
    </p:spTree>
    <p:extLst>
      <p:ext uri="{BB962C8B-B14F-4D97-AF65-F5344CB8AC3E}">
        <p14:creationId xmlns:p14="http://schemas.microsoft.com/office/powerpoint/2010/main" val="3801408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Another important concept of the integrated geophysical is combining different methods with different resolution and dimension. This is a resistivity section obtained by the resistivity method.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And we have boring logs.</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Clearly the resolution of boring is much better than the geophysical methods and boring gives as much detailed information.</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We generally get soil or rock samples from boring and do l</a:t>
            </a:r>
            <a:r>
              <a:rPr lang="en-US" altLang="ja-JP" sz="1200" u="sng" kern="1200" dirty="0" smtClean="0">
                <a:solidFill>
                  <a:schemeClr val="tx1"/>
                </a:solidFill>
                <a:effectLst/>
                <a:latin typeface="+mn-lt"/>
                <a:ea typeface="+mn-ea"/>
                <a:cs typeface="+mn-cs"/>
              </a:rPr>
              <a:t>a</a:t>
            </a:r>
            <a:r>
              <a:rPr lang="en-US" altLang="ja-JP" sz="1200" kern="1200" dirty="0" smtClean="0">
                <a:solidFill>
                  <a:schemeClr val="tx1"/>
                </a:solidFill>
                <a:effectLst/>
                <a:latin typeface="+mn-lt"/>
                <a:ea typeface="+mn-ea"/>
                <a:cs typeface="+mn-cs"/>
              </a:rPr>
              <a:t>boratory tests. This is a grain size distribution. The resolution of laboratory tests is much better than boring and it gives us much detailed information.</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Question is which method is best?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There is no answer.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We have to combine all together.</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6</a:t>
            </a:fld>
            <a:endParaRPr lang="en-US" altLang="ja-JP"/>
          </a:p>
        </p:txBody>
      </p:sp>
    </p:spTree>
    <p:extLst>
      <p:ext uri="{BB962C8B-B14F-4D97-AF65-F5344CB8AC3E}">
        <p14:creationId xmlns:p14="http://schemas.microsoft.com/office/powerpoint/2010/main" val="3140632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The first example is the levee investig</a:t>
            </a:r>
            <a:r>
              <a:rPr lang="en-US" altLang="ja-JP" sz="1200" u="sng" kern="1200" dirty="0" smtClean="0">
                <a:solidFill>
                  <a:schemeClr val="tx1"/>
                </a:solidFill>
                <a:effectLst/>
                <a:latin typeface="+mn-lt"/>
                <a:ea typeface="+mn-ea"/>
                <a:cs typeface="+mn-cs"/>
              </a:rPr>
              <a:t>a</a:t>
            </a:r>
            <a:r>
              <a:rPr lang="en-US" altLang="ja-JP" sz="1200" kern="1200" dirty="0" smtClean="0">
                <a:solidFill>
                  <a:schemeClr val="tx1"/>
                </a:solidFill>
                <a:effectLst/>
                <a:latin typeface="+mn-lt"/>
                <a:ea typeface="+mn-ea"/>
                <a:cs typeface="+mn-cs"/>
              </a:rPr>
              <a:t>tion after 2011 East Japan </a:t>
            </a:r>
            <a:r>
              <a:rPr lang="en-US" altLang="ja-JP" sz="1200" u="sng" kern="1200" dirty="0" smtClean="0">
                <a:solidFill>
                  <a:schemeClr val="tx1"/>
                </a:solidFill>
                <a:effectLst/>
                <a:latin typeface="+mn-lt"/>
                <a:ea typeface="+mn-ea"/>
                <a:cs typeface="+mn-cs"/>
              </a:rPr>
              <a:t>E</a:t>
            </a:r>
            <a:r>
              <a:rPr lang="en-US" altLang="ja-JP" sz="1200" kern="1200" dirty="0" smtClean="0">
                <a:solidFill>
                  <a:schemeClr val="tx1"/>
                </a:solidFill>
                <a:effectLst/>
                <a:latin typeface="+mn-lt"/>
                <a:ea typeface="+mn-ea"/>
                <a:cs typeface="+mn-cs"/>
              </a:rPr>
              <a:t>arthquake.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The </a:t>
            </a:r>
            <a:r>
              <a:rPr lang="en-US" altLang="ja-JP" sz="1200" u="sng" kern="1200" dirty="0" smtClean="0">
                <a:solidFill>
                  <a:schemeClr val="tx1"/>
                </a:solidFill>
                <a:effectLst/>
                <a:latin typeface="+mn-lt"/>
                <a:ea typeface="+mn-ea"/>
                <a:cs typeface="+mn-cs"/>
              </a:rPr>
              <a:t>e</a:t>
            </a:r>
            <a:r>
              <a:rPr lang="en-US" altLang="ja-JP" sz="1200" kern="1200" dirty="0" smtClean="0">
                <a:solidFill>
                  <a:schemeClr val="tx1"/>
                </a:solidFill>
                <a:effectLst/>
                <a:latin typeface="+mn-lt"/>
                <a:ea typeface="+mn-ea"/>
                <a:cs typeface="+mn-cs"/>
              </a:rPr>
              <a:t>arthquake occurred 2011, magnitude was 9. The Kanto plain is several hundred kilometers away from ruptured area.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Many levees were damaged.</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Like these photos.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The problem is the levee loosened or damaged by the earthquake without </a:t>
            </a:r>
            <a:r>
              <a:rPr kumimoji="1" lang="en-US" altLang="ja-JP" dirty="0" smtClean="0"/>
              <a:t>visible damage</a:t>
            </a:r>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8</a:t>
            </a:fld>
            <a:endParaRPr lang="en-US" altLang="ja-JP"/>
          </a:p>
        </p:txBody>
      </p:sp>
    </p:spTree>
    <p:extLst>
      <p:ext uri="{BB962C8B-B14F-4D97-AF65-F5344CB8AC3E}">
        <p14:creationId xmlns:p14="http://schemas.microsoft.com/office/powerpoint/2010/main" val="2602599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This is a north-east portion of Kanto area.</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We applied the integrated geophysical method to many levees in the area. Yellow lines are survey lines.</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Total length of investigated levees was 160km.</a:t>
            </a:r>
            <a:endParaRPr lang="ja-JP" altLang="ja-JP" sz="1200" kern="1200" dirty="0" smtClean="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10</a:t>
            </a:fld>
            <a:endParaRPr lang="en-US" altLang="ja-JP"/>
          </a:p>
        </p:txBody>
      </p:sp>
    </p:spTree>
    <p:extLst>
      <p:ext uri="{BB962C8B-B14F-4D97-AF65-F5344CB8AC3E}">
        <p14:creationId xmlns:p14="http://schemas.microsoft.com/office/powerpoint/2010/main" val="2889907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These are examples of sections, S-wave velocity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and resistivity sections.  This is only 1km and we have 160 km similar geophysical sections in this project.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 </a:t>
            </a:r>
            <a:endParaRPr lang="ja-JP" altLang="ja-JP" sz="1200" kern="1200" dirty="0" smtClean="0">
              <a:solidFill>
                <a:schemeClr val="tx1"/>
              </a:solidFill>
              <a:effectLst/>
              <a:latin typeface="+mn-lt"/>
              <a:ea typeface="+mn-ea"/>
              <a:cs typeface="+mn-cs"/>
            </a:endParaRPr>
          </a:p>
          <a:p>
            <a:r>
              <a:rPr lang="en-US" altLang="ja-JP" sz="1200" kern="1200" dirty="0" smtClean="0">
                <a:solidFill>
                  <a:schemeClr val="tx1"/>
                </a:solidFill>
                <a:effectLst/>
                <a:latin typeface="+mn-lt"/>
                <a:ea typeface="+mn-ea"/>
                <a:cs typeface="+mn-cs"/>
              </a:rPr>
              <a:t>We put all 160km of geophysical sections together with bring logs to database in order to perform statistical analysis.</a:t>
            </a:r>
            <a:endParaRPr lang="ja-JP" altLang="ja-JP" sz="1200" kern="1200" dirty="0" smtClean="0">
              <a:solidFill>
                <a:schemeClr val="tx1"/>
              </a:solidFill>
              <a:effectLst/>
              <a:latin typeface="+mn-lt"/>
              <a:ea typeface="+mn-ea"/>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AFB5762-C139-4BC6-AB8A-D60ED467E7AF}" type="slidenum">
              <a:rPr lang="en-US" altLang="ja-JP" smtClean="0"/>
              <a:pPr>
                <a:defRPr/>
              </a:pPr>
              <a:t>11</a:t>
            </a:fld>
            <a:endParaRPr lang="en-US" altLang="ja-JP"/>
          </a:p>
        </p:txBody>
      </p:sp>
    </p:spTree>
    <p:extLst>
      <p:ext uri="{BB962C8B-B14F-4D97-AF65-F5344CB8AC3E}">
        <p14:creationId xmlns:p14="http://schemas.microsoft.com/office/powerpoint/2010/main" val="1813306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xfrm>
            <a:off x="0" y="6553200"/>
            <a:ext cx="1905000" cy="304800"/>
          </a:xfrm>
          <a:ln/>
        </p:spPr>
        <p:txBody>
          <a:bodyPr/>
          <a:lstStyle>
            <a:lvl1pPr>
              <a:defRPr/>
            </a:lvl1pPr>
          </a:lstStyle>
          <a:p>
            <a:pPr>
              <a:defRPr/>
            </a:pPr>
            <a:r>
              <a:rPr lang="en-US" altLang="ja-JP" smtClean="0"/>
              <a:t>2016/9/15</a:t>
            </a:r>
            <a:endParaRPr lang="ja-JP" altLang="ja-JP" dirty="0"/>
          </a:p>
        </p:txBody>
      </p:sp>
      <p:sp>
        <p:nvSpPr>
          <p:cNvPr id="5" name="Rectangle 5"/>
          <p:cNvSpPr>
            <a:spLocks noGrp="1" noChangeArrowheads="1"/>
          </p:cNvSpPr>
          <p:nvPr>
            <p:ph type="ftr" sz="quarter" idx="11"/>
          </p:nvPr>
        </p:nvSpPr>
        <p:spPr>
          <a:xfrm>
            <a:off x="1828800" y="6553200"/>
            <a:ext cx="5638800" cy="304800"/>
          </a:xfrm>
          <a:ln/>
        </p:spPr>
        <p:txBody>
          <a:bodyPr/>
          <a:lstStyle>
            <a:lvl1pPr>
              <a:defRPr/>
            </a:lvl1pPr>
          </a:lstStyle>
          <a:p>
            <a:pPr>
              <a:defRPr/>
            </a:pPr>
            <a:r>
              <a:rPr lang="en-US" altLang="ja-JP" smtClean="0"/>
              <a:t>Integrated geophysical method for levee safety assessment</a:t>
            </a:r>
            <a:endParaRPr lang="ja-JP" altLang="ja-JP" dirty="0"/>
          </a:p>
        </p:txBody>
      </p:sp>
      <p:sp>
        <p:nvSpPr>
          <p:cNvPr id="6" name="Rectangle 6"/>
          <p:cNvSpPr>
            <a:spLocks noGrp="1" noChangeArrowheads="1"/>
          </p:cNvSpPr>
          <p:nvPr>
            <p:ph type="sldNum" sz="quarter" idx="12"/>
          </p:nvPr>
        </p:nvSpPr>
        <p:spPr>
          <a:xfrm>
            <a:off x="7239000" y="6553200"/>
            <a:ext cx="1905000" cy="304800"/>
          </a:xfrm>
          <a:ln/>
        </p:spPr>
        <p:txBody>
          <a:bodyPr/>
          <a:lstStyle>
            <a:lvl1pPr>
              <a:defRPr/>
            </a:lvl1pPr>
          </a:lstStyle>
          <a:p>
            <a:pPr>
              <a:defRPr/>
            </a:pPr>
            <a:fld id="{866A7E5E-289D-4758-8160-8E3F785BB4C2}" type="slidenum">
              <a:rPr lang="en-US" altLang="ja-JP"/>
              <a:pPr>
                <a:defRPr/>
              </a:pPr>
              <a:t>‹#›</a:t>
            </a:fld>
            <a:endParaRPr lang="en-US" altLang="ja-JP"/>
          </a:p>
        </p:txBody>
      </p:sp>
    </p:spTree>
    <p:extLst>
      <p:ext uri="{BB962C8B-B14F-4D97-AF65-F5344CB8AC3E}">
        <p14:creationId xmlns:p14="http://schemas.microsoft.com/office/powerpoint/2010/main" val="40503317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ltLang="ja-JP" smtClean="0"/>
              <a:t>2016/9/15</a:t>
            </a:r>
            <a:endParaRPr lang="ja-JP" altLang="ja-JP"/>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ja-JP" smtClean="0"/>
              <a:t>Integrated geophysical method for levee safety assessment</a:t>
            </a:r>
            <a:endParaRPr lang="ja-JP" altLang="ja-JP"/>
          </a:p>
        </p:txBody>
      </p:sp>
      <p:sp>
        <p:nvSpPr>
          <p:cNvPr id="6" name="Rectangle 6"/>
          <p:cNvSpPr>
            <a:spLocks noGrp="1" noChangeArrowheads="1"/>
          </p:cNvSpPr>
          <p:nvPr>
            <p:ph type="sldNum" sz="quarter" idx="12"/>
          </p:nvPr>
        </p:nvSpPr>
        <p:spPr>
          <a:ln/>
        </p:spPr>
        <p:txBody>
          <a:bodyPr/>
          <a:lstStyle>
            <a:lvl1pPr>
              <a:defRPr/>
            </a:lvl1pPr>
          </a:lstStyle>
          <a:p>
            <a:pPr>
              <a:defRPr/>
            </a:pPr>
            <a:fld id="{10E59D1E-BEE3-4289-A3BC-5FB513CABB48}" type="slidenum">
              <a:rPr lang="en-US" altLang="ja-JP"/>
              <a:pPr>
                <a:defRPr/>
              </a:pPr>
              <a:t>‹#›</a:t>
            </a:fld>
            <a:endParaRPr lang="en-US" altLang="ja-JP"/>
          </a:p>
        </p:txBody>
      </p:sp>
    </p:spTree>
    <p:extLst>
      <p:ext uri="{BB962C8B-B14F-4D97-AF65-F5344CB8AC3E}">
        <p14:creationId xmlns:p14="http://schemas.microsoft.com/office/powerpoint/2010/main" val="3008345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ltLang="ja-JP" smtClean="0"/>
              <a:t>2016/9/15</a:t>
            </a:r>
            <a:endParaRPr lang="ja-JP" altLang="ja-JP"/>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ja-JP" smtClean="0"/>
              <a:t>Integrated geophysical method for levee safety assessment</a:t>
            </a:r>
            <a:endParaRPr lang="ja-JP" altLang="ja-JP"/>
          </a:p>
        </p:txBody>
      </p:sp>
      <p:sp>
        <p:nvSpPr>
          <p:cNvPr id="6" name="Rectangle 6"/>
          <p:cNvSpPr>
            <a:spLocks noGrp="1" noChangeArrowheads="1"/>
          </p:cNvSpPr>
          <p:nvPr>
            <p:ph type="sldNum" sz="quarter" idx="12"/>
          </p:nvPr>
        </p:nvSpPr>
        <p:spPr>
          <a:ln/>
        </p:spPr>
        <p:txBody>
          <a:bodyPr/>
          <a:lstStyle>
            <a:lvl1pPr>
              <a:defRPr/>
            </a:lvl1pPr>
          </a:lstStyle>
          <a:p>
            <a:pPr>
              <a:defRPr/>
            </a:pPr>
            <a:fld id="{AD770EDC-74B1-49AA-BF4A-31BA4B8F3498}" type="slidenum">
              <a:rPr lang="en-US" altLang="ja-JP"/>
              <a:pPr>
                <a:defRPr/>
              </a:pPr>
              <a:t>‹#›</a:t>
            </a:fld>
            <a:endParaRPr lang="en-US" altLang="ja-JP"/>
          </a:p>
        </p:txBody>
      </p:sp>
    </p:spTree>
    <p:extLst>
      <p:ext uri="{BB962C8B-B14F-4D97-AF65-F5344CB8AC3E}">
        <p14:creationId xmlns:p14="http://schemas.microsoft.com/office/powerpoint/2010/main" val="227011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ltLang="ja-JP" smtClean="0"/>
              <a:t>2016/9/15</a:t>
            </a:r>
            <a:endParaRPr lang="ja-JP" altLang="ja-JP"/>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ja-JP" smtClean="0"/>
              <a:t>Integrated geophysical method for levee safety assessment</a:t>
            </a:r>
            <a:endParaRPr lang="ja-JP" altLang="ja-JP"/>
          </a:p>
        </p:txBody>
      </p:sp>
      <p:sp>
        <p:nvSpPr>
          <p:cNvPr id="6" name="Rectangle 6"/>
          <p:cNvSpPr>
            <a:spLocks noGrp="1" noChangeArrowheads="1"/>
          </p:cNvSpPr>
          <p:nvPr>
            <p:ph type="sldNum" sz="quarter" idx="12"/>
          </p:nvPr>
        </p:nvSpPr>
        <p:spPr>
          <a:ln/>
        </p:spPr>
        <p:txBody>
          <a:bodyPr/>
          <a:lstStyle>
            <a:lvl1pPr>
              <a:defRPr/>
            </a:lvl1pPr>
          </a:lstStyle>
          <a:p>
            <a:pPr>
              <a:defRPr/>
            </a:pPr>
            <a:fld id="{BEF26017-4666-44FB-8BCA-648B14F246DB}" type="slidenum">
              <a:rPr lang="en-US" altLang="ja-JP"/>
              <a:pPr>
                <a:defRPr/>
              </a:pPr>
              <a:t>‹#›</a:t>
            </a:fld>
            <a:endParaRPr lang="en-US" altLang="ja-JP"/>
          </a:p>
        </p:txBody>
      </p:sp>
    </p:spTree>
    <p:extLst>
      <p:ext uri="{BB962C8B-B14F-4D97-AF65-F5344CB8AC3E}">
        <p14:creationId xmlns:p14="http://schemas.microsoft.com/office/powerpoint/2010/main" val="95389856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ltLang="ja-JP" smtClean="0"/>
              <a:t>2016/9/15</a:t>
            </a:r>
            <a:endParaRPr lang="ja-JP" altLang="ja-JP"/>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ja-JP" smtClean="0"/>
              <a:t>Integrated geophysical method for levee safety assessment</a:t>
            </a:r>
            <a:endParaRPr lang="ja-JP" altLang="ja-JP"/>
          </a:p>
        </p:txBody>
      </p:sp>
      <p:sp>
        <p:nvSpPr>
          <p:cNvPr id="6" name="Rectangle 6"/>
          <p:cNvSpPr>
            <a:spLocks noGrp="1" noChangeArrowheads="1"/>
          </p:cNvSpPr>
          <p:nvPr>
            <p:ph type="sldNum" sz="quarter" idx="12"/>
          </p:nvPr>
        </p:nvSpPr>
        <p:spPr>
          <a:ln/>
        </p:spPr>
        <p:txBody>
          <a:bodyPr/>
          <a:lstStyle>
            <a:lvl1pPr>
              <a:defRPr/>
            </a:lvl1pPr>
          </a:lstStyle>
          <a:p>
            <a:pPr>
              <a:defRPr/>
            </a:pPr>
            <a:fld id="{1FA5B046-4E7B-4A5D-8931-F6FF8BA602F0}" type="slidenum">
              <a:rPr lang="en-US" altLang="ja-JP"/>
              <a:pPr>
                <a:defRPr/>
              </a:pPr>
              <a:t>‹#›</a:t>
            </a:fld>
            <a:endParaRPr lang="en-US" altLang="ja-JP"/>
          </a:p>
        </p:txBody>
      </p:sp>
    </p:spTree>
    <p:extLst>
      <p:ext uri="{BB962C8B-B14F-4D97-AF65-F5344CB8AC3E}">
        <p14:creationId xmlns:p14="http://schemas.microsoft.com/office/powerpoint/2010/main" val="110367407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ltLang="ja-JP" smtClean="0"/>
              <a:t>2016/9/15</a:t>
            </a:r>
            <a:endParaRPr lang="ja-JP" altLang="ja-JP"/>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ja-JP" smtClean="0"/>
              <a:t>Integrated geophysical method for levee safety assessment</a:t>
            </a:r>
            <a:endParaRPr lang="ja-JP" altLang="ja-JP"/>
          </a:p>
        </p:txBody>
      </p:sp>
      <p:sp>
        <p:nvSpPr>
          <p:cNvPr id="7" name="Rectangle 6"/>
          <p:cNvSpPr>
            <a:spLocks noGrp="1" noChangeArrowheads="1"/>
          </p:cNvSpPr>
          <p:nvPr>
            <p:ph type="sldNum" sz="quarter" idx="12"/>
          </p:nvPr>
        </p:nvSpPr>
        <p:spPr>
          <a:ln/>
        </p:spPr>
        <p:txBody>
          <a:bodyPr/>
          <a:lstStyle>
            <a:lvl1pPr>
              <a:defRPr/>
            </a:lvl1pPr>
          </a:lstStyle>
          <a:p>
            <a:pPr>
              <a:defRPr/>
            </a:pPr>
            <a:fld id="{322D1FAB-D045-4B35-88F7-DAD9555A2B5B}" type="slidenum">
              <a:rPr lang="en-US" altLang="ja-JP"/>
              <a:pPr>
                <a:defRPr/>
              </a:pPr>
              <a:t>‹#›</a:t>
            </a:fld>
            <a:endParaRPr lang="en-US" altLang="ja-JP"/>
          </a:p>
        </p:txBody>
      </p:sp>
    </p:spTree>
    <p:extLst>
      <p:ext uri="{BB962C8B-B14F-4D97-AF65-F5344CB8AC3E}">
        <p14:creationId xmlns:p14="http://schemas.microsoft.com/office/powerpoint/2010/main" val="67803432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altLang="ja-JP" smtClean="0"/>
              <a:t>2016/9/15</a:t>
            </a:r>
            <a:endParaRPr lang="ja-JP" altLang="ja-JP"/>
          </a:p>
        </p:txBody>
      </p:sp>
      <p:sp>
        <p:nvSpPr>
          <p:cNvPr id="8" name="Rectangle 5"/>
          <p:cNvSpPr>
            <a:spLocks noGrp="1" noChangeArrowheads="1"/>
          </p:cNvSpPr>
          <p:nvPr>
            <p:ph type="ftr" sz="quarter" idx="11"/>
          </p:nvPr>
        </p:nvSpPr>
        <p:spPr>
          <a:ln/>
        </p:spPr>
        <p:txBody>
          <a:bodyPr/>
          <a:lstStyle>
            <a:lvl1pPr>
              <a:defRPr/>
            </a:lvl1pPr>
          </a:lstStyle>
          <a:p>
            <a:pPr>
              <a:defRPr/>
            </a:pPr>
            <a:r>
              <a:rPr lang="en-US" altLang="ja-JP" smtClean="0"/>
              <a:t>Integrated geophysical method for levee safety assessment</a:t>
            </a:r>
            <a:endParaRPr lang="ja-JP" altLang="ja-JP"/>
          </a:p>
        </p:txBody>
      </p:sp>
      <p:sp>
        <p:nvSpPr>
          <p:cNvPr id="9" name="Rectangle 6"/>
          <p:cNvSpPr>
            <a:spLocks noGrp="1" noChangeArrowheads="1"/>
          </p:cNvSpPr>
          <p:nvPr>
            <p:ph type="sldNum" sz="quarter" idx="12"/>
          </p:nvPr>
        </p:nvSpPr>
        <p:spPr>
          <a:ln/>
        </p:spPr>
        <p:txBody>
          <a:bodyPr/>
          <a:lstStyle>
            <a:lvl1pPr>
              <a:defRPr/>
            </a:lvl1pPr>
          </a:lstStyle>
          <a:p>
            <a:pPr>
              <a:defRPr/>
            </a:pPr>
            <a:fld id="{89AD68CC-53CF-4B40-80C3-5BFA7FA5544E}" type="slidenum">
              <a:rPr lang="en-US" altLang="ja-JP"/>
              <a:pPr>
                <a:defRPr/>
              </a:pPr>
              <a:t>‹#›</a:t>
            </a:fld>
            <a:endParaRPr lang="en-US" altLang="ja-JP"/>
          </a:p>
        </p:txBody>
      </p:sp>
    </p:spTree>
    <p:extLst>
      <p:ext uri="{BB962C8B-B14F-4D97-AF65-F5344CB8AC3E}">
        <p14:creationId xmlns:p14="http://schemas.microsoft.com/office/powerpoint/2010/main" val="1589724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altLang="ja-JP" smtClean="0"/>
              <a:t>2016/9/15</a:t>
            </a:r>
            <a:endParaRPr lang="ja-JP" altLang="ja-JP"/>
          </a:p>
        </p:txBody>
      </p:sp>
      <p:sp>
        <p:nvSpPr>
          <p:cNvPr id="4" name="Rectangle 5"/>
          <p:cNvSpPr>
            <a:spLocks noGrp="1" noChangeArrowheads="1"/>
          </p:cNvSpPr>
          <p:nvPr>
            <p:ph type="ftr" sz="quarter" idx="11"/>
          </p:nvPr>
        </p:nvSpPr>
        <p:spPr>
          <a:ln/>
        </p:spPr>
        <p:txBody>
          <a:bodyPr/>
          <a:lstStyle>
            <a:lvl1pPr>
              <a:defRPr/>
            </a:lvl1pPr>
          </a:lstStyle>
          <a:p>
            <a:pPr>
              <a:defRPr/>
            </a:pPr>
            <a:r>
              <a:rPr lang="en-US" altLang="ja-JP" smtClean="0"/>
              <a:t>Integrated geophysical method for levee safety assessment</a:t>
            </a:r>
            <a:endParaRPr lang="ja-JP" altLang="ja-JP"/>
          </a:p>
        </p:txBody>
      </p:sp>
      <p:sp>
        <p:nvSpPr>
          <p:cNvPr id="5" name="Rectangle 6"/>
          <p:cNvSpPr>
            <a:spLocks noGrp="1" noChangeArrowheads="1"/>
          </p:cNvSpPr>
          <p:nvPr>
            <p:ph type="sldNum" sz="quarter" idx="12"/>
          </p:nvPr>
        </p:nvSpPr>
        <p:spPr>
          <a:xfrm>
            <a:off x="7239000" y="6553200"/>
            <a:ext cx="1905000" cy="304800"/>
          </a:xfrm>
          <a:ln/>
        </p:spPr>
        <p:txBody>
          <a:bodyPr/>
          <a:lstStyle>
            <a:lvl1pPr>
              <a:defRPr/>
            </a:lvl1pPr>
          </a:lstStyle>
          <a:p>
            <a:pPr>
              <a:defRPr/>
            </a:pPr>
            <a:fld id="{589587F9-51AB-4F79-A716-B28F65E7F8F1}" type="slidenum">
              <a:rPr lang="en-US" altLang="ja-JP"/>
              <a:pPr>
                <a:defRPr/>
              </a:pPr>
              <a:t>‹#›</a:t>
            </a:fld>
            <a:endParaRPr lang="en-US" altLang="ja-JP" dirty="0"/>
          </a:p>
        </p:txBody>
      </p:sp>
    </p:spTree>
    <p:extLst>
      <p:ext uri="{BB962C8B-B14F-4D97-AF65-F5344CB8AC3E}">
        <p14:creationId xmlns:p14="http://schemas.microsoft.com/office/powerpoint/2010/main" val="225648662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ltLang="ja-JP" smtClean="0"/>
              <a:t>2016/9/15</a:t>
            </a:r>
            <a:endParaRPr lang="ja-JP" altLang="ja-JP"/>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ja-JP" smtClean="0"/>
              <a:t>Integrated geophysical method for levee safety assessment</a:t>
            </a:r>
            <a:endParaRPr lang="ja-JP" altLang="ja-JP"/>
          </a:p>
        </p:txBody>
      </p:sp>
      <p:sp>
        <p:nvSpPr>
          <p:cNvPr id="4" name="Rectangle 6"/>
          <p:cNvSpPr>
            <a:spLocks noGrp="1" noChangeArrowheads="1"/>
          </p:cNvSpPr>
          <p:nvPr>
            <p:ph type="sldNum" sz="quarter" idx="12"/>
          </p:nvPr>
        </p:nvSpPr>
        <p:spPr>
          <a:ln/>
        </p:spPr>
        <p:txBody>
          <a:bodyPr/>
          <a:lstStyle>
            <a:lvl1pPr>
              <a:defRPr/>
            </a:lvl1pPr>
          </a:lstStyle>
          <a:p>
            <a:pPr>
              <a:defRPr/>
            </a:pPr>
            <a:fld id="{18DB9224-C592-408E-AAA2-ACF894A7CFB2}" type="slidenum">
              <a:rPr lang="en-US" altLang="ja-JP"/>
              <a:pPr>
                <a:defRPr/>
              </a:pPr>
              <a:t>‹#›</a:t>
            </a:fld>
            <a:endParaRPr lang="en-US" altLang="ja-JP"/>
          </a:p>
        </p:txBody>
      </p:sp>
    </p:spTree>
    <p:extLst>
      <p:ext uri="{BB962C8B-B14F-4D97-AF65-F5344CB8AC3E}">
        <p14:creationId xmlns:p14="http://schemas.microsoft.com/office/powerpoint/2010/main" val="2343901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ltLang="ja-JP" smtClean="0"/>
              <a:t>2016/9/15</a:t>
            </a:r>
            <a:endParaRPr lang="ja-JP" altLang="ja-JP"/>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ja-JP" smtClean="0"/>
              <a:t>Integrated geophysical method for levee safety assessment</a:t>
            </a:r>
            <a:endParaRPr lang="ja-JP" altLang="ja-JP"/>
          </a:p>
        </p:txBody>
      </p:sp>
      <p:sp>
        <p:nvSpPr>
          <p:cNvPr id="7" name="Rectangle 6"/>
          <p:cNvSpPr>
            <a:spLocks noGrp="1" noChangeArrowheads="1"/>
          </p:cNvSpPr>
          <p:nvPr>
            <p:ph type="sldNum" sz="quarter" idx="12"/>
          </p:nvPr>
        </p:nvSpPr>
        <p:spPr>
          <a:ln/>
        </p:spPr>
        <p:txBody>
          <a:bodyPr/>
          <a:lstStyle>
            <a:lvl1pPr>
              <a:defRPr/>
            </a:lvl1pPr>
          </a:lstStyle>
          <a:p>
            <a:pPr>
              <a:defRPr/>
            </a:pPr>
            <a:fld id="{89E0863B-37A9-4B1C-A6EB-4A5374884FD6}" type="slidenum">
              <a:rPr lang="en-US" altLang="ja-JP"/>
              <a:pPr>
                <a:defRPr/>
              </a:pPr>
              <a:t>‹#›</a:t>
            </a:fld>
            <a:endParaRPr lang="en-US" altLang="ja-JP"/>
          </a:p>
        </p:txBody>
      </p:sp>
    </p:spTree>
    <p:extLst>
      <p:ext uri="{BB962C8B-B14F-4D97-AF65-F5344CB8AC3E}">
        <p14:creationId xmlns:p14="http://schemas.microsoft.com/office/powerpoint/2010/main" val="3669305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ltLang="ja-JP" smtClean="0"/>
              <a:t>2016/9/15</a:t>
            </a:r>
            <a:endParaRPr lang="ja-JP" altLang="ja-JP"/>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ja-JP" smtClean="0"/>
              <a:t>Integrated geophysical method for levee safety assessment</a:t>
            </a:r>
            <a:endParaRPr lang="ja-JP" altLang="ja-JP"/>
          </a:p>
        </p:txBody>
      </p:sp>
      <p:sp>
        <p:nvSpPr>
          <p:cNvPr id="7" name="Rectangle 6"/>
          <p:cNvSpPr>
            <a:spLocks noGrp="1" noChangeArrowheads="1"/>
          </p:cNvSpPr>
          <p:nvPr>
            <p:ph type="sldNum" sz="quarter" idx="12"/>
          </p:nvPr>
        </p:nvSpPr>
        <p:spPr>
          <a:ln/>
        </p:spPr>
        <p:txBody>
          <a:bodyPr/>
          <a:lstStyle>
            <a:lvl1pPr>
              <a:defRPr/>
            </a:lvl1pPr>
          </a:lstStyle>
          <a:p>
            <a:pPr>
              <a:defRPr/>
            </a:pPr>
            <a:fld id="{3D45FB51-ECF5-425E-9FED-91CE1D636F5C}" type="slidenum">
              <a:rPr lang="en-US" altLang="ja-JP"/>
              <a:pPr>
                <a:defRPr/>
              </a:pPr>
              <a:t>‹#›</a:t>
            </a:fld>
            <a:endParaRPr lang="en-US" altLang="ja-JP"/>
          </a:p>
        </p:txBody>
      </p:sp>
    </p:spTree>
    <p:extLst>
      <p:ext uri="{BB962C8B-B14F-4D97-AF65-F5344CB8AC3E}">
        <p14:creationId xmlns:p14="http://schemas.microsoft.com/office/powerpoint/2010/main" val="2635377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図 7"/>
          <p:cNvPicPr>
            <a:picLocks noChangeAspect="1"/>
          </p:cNvPicPr>
          <p:nvPr userDrawn="1"/>
        </p:nvPicPr>
        <p:blipFill rotWithShape="1">
          <a:blip r:embed="rId13">
            <a:extLst>
              <a:ext uri="{28A0092B-C50C-407E-A947-70E740481C1C}">
                <a14:useLocalDpi xmlns:a14="http://schemas.microsoft.com/office/drawing/2010/main" val="0"/>
              </a:ext>
            </a:extLst>
          </a:blip>
          <a:srcRect t="15066" b="4346"/>
          <a:stretch/>
        </p:blipFill>
        <p:spPr>
          <a:xfrm>
            <a:off x="-1" y="2"/>
            <a:ext cx="9181154" cy="6857999"/>
          </a:xfrm>
          <a:prstGeom prst="rect">
            <a:avLst/>
          </a:prstGeom>
        </p:spPr>
      </p:pic>
      <p:sp>
        <p:nvSpPr>
          <p:cNvPr id="1026" name="Rectangle 2"/>
          <p:cNvSpPr>
            <a:spLocks noGrp="1" noChangeArrowheads="1"/>
          </p:cNvSpPr>
          <p:nvPr>
            <p:ph type="title"/>
          </p:nvPr>
        </p:nvSpPr>
        <p:spPr bwMode="auto">
          <a:xfrm>
            <a:off x="6858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ja-JP" dirty="0"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ja-JP" dirty="0" smtClean="0"/>
              <a:t>Click to edit Master text styles</a:t>
            </a:r>
          </a:p>
          <a:p>
            <a:pPr lvl="1"/>
            <a:r>
              <a:rPr lang="en-US" altLang="ja-JP" dirty="0" smtClean="0"/>
              <a:t>Second level</a:t>
            </a:r>
          </a:p>
          <a:p>
            <a:pPr lvl="2"/>
            <a:r>
              <a:rPr lang="en-US" altLang="ja-JP" dirty="0" smtClean="0"/>
              <a:t>Third level</a:t>
            </a:r>
          </a:p>
          <a:p>
            <a:pPr lvl="3"/>
            <a:r>
              <a:rPr lang="en-US" altLang="ja-JP" dirty="0" smtClean="0"/>
              <a:t>Fourth level</a:t>
            </a:r>
          </a:p>
          <a:p>
            <a:pPr lvl="4"/>
            <a:r>
              <a:rPr lang="en-US" altLang="ja-JP" dirty="0" smtClean="0"/>
              <a:t>Fifth level</a:t>
            </a:r>
          </a:p>
        </p:txBody>
      </p:sp>
      <p:sp>
        <p:nvSpPr>
          <p:cNvPr id="5124" name="Rectangle 4"/>
          <p:cNvSpPr>
            <a:spLocks noGrp="1" noChangeArrowheads="1"/>
          </p:cNvSpPr>
          <p:nvPr>
            <p:ph type="dt" sz="half" idx="2"/>
          </p:nvPr>
        </p:nvSpPr>
        <p:spPr bwMode="auto">
          <a:xfrm>
            <a:off x="0" y="6477000"/>
            <a:ext cx="16764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ea typeface="Osaka" pitchFamily="32" charset="-128"/>
              </a:defRPr>
            </a:lvl1pPr>
          </a:lstStyle>
          <a:p>
            <a:pPr>
              <a:defRPr/>
            </a:pPr>
            <a:r>
              <a:rPr lang="en-US" altLang="ja-JP" smtClean="0"/>
              <a:t>2016/9/15</a:t>
            </a:r>
            <a:endParaRPr lang="ja-JP" altLang="ja-JP" dirty="0"/>
          </a:p>
        </p:txBody>
      </p:sp>
      <p:sp>
        <p:nvSpPr>
          <p:cNvPr id="5125" name="Rectangle 5"/>
          <p:cNvSpPr>
            <a:spLocks noGrp="1" noChangeArrowheads="1"/>
          </p:cNvSpPr>
          <p:nvPr>
            <p:ph type="ftr" sz="quarter" idx="3"/>
          </p:nvPr>
        </p:nvSpPr>
        <p:spPr bwMode="auto">
          <a:xfrm>
            <a:off x="1828800" y="6553199"/>
            <a:ext cx="5715000" cy="2830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ea typeface="Osaka" pitchFamily="32" charset="-128"/>
              </a:defRPr>
            </a:lvl1pPr>
          </a:lstStyle>
          <a:p>
            <a:pPr>
              <a:defRPr/>
            </a:pPr>
            <a:r>
              <a:rPr lang="en-US" altLang="ja-JP" smtClean="0"/>
              <a:t>Integrated geophysical method for levee safety assessment</a:t>
            </a:r>
            <a:endParaRPr lang="ja-JP" altLang="ja-JP" dirty="0"/>
          </a:p>
        </p:txBody>
      </p:sp>
      <p:sp>
        <p:nvSpPr>
          <p:cNvPr id="5126" name="Rectangle 6"/>
          <p:cNvSpPr>
            <a:spLocks noGrp="1" noChangeArrowheads="1"/>
          </p:cNvSpPr>
          <p:nvPr>
            <p:ph type="sldNum" sz="quarter" idx="4"/>
          </p:nvPr>
        </p:nvSpPr>
        <p:spPr bwMode="auto">
          <a:xfrm>
            <a:off x="7619999" y="6477000"/>
            <a:ext cx="1502229"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ea typeface="Osaka" pitchFamily="32" charset="-128"/>
              </a:defRPr>
            </a:lvl1pPr>
          </a:lstStyle>
          <a:p>
            <a:pPr>
              <a:defRPr/>
            </a:pPr>
            <a:fld id="{8C899692-5ECE-4D39-BBAA-35D04A31C8EA}" type="slidenum">
              <a:rPr lang="en-US" altLang="ja-JP"/>
              <a:pPr>
                <a:defRPr/>
              </a:pPr>
              <a:t>‹#›</a:t>
            </a:fld>
            <a:endParaRPr lang="en-US" altLang="ja-JP" dirty="0"/>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iming>
    <p:tnLst>
      <p:par>
        <p:cTn id="1" dur="indefinite" restart="never" nodeType="tmRoot"/>
      </p:par>
    </p:tnLst>
  </p:timing>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Osaka" pitchFamily="32" charset="-128"/>
        </a:defRPr>
      </a:lvl2pPr>
      <a:lvl3pPr algn="ctr" rtl="0" eaLnBrk="0" fontAlgn="base" hangingPunct="0">
        <a:spcBef>
          <a:spcPct val="0"/>
        </a:spcBef>
        <a:spcAft>
          <a:spcPct val="0"/>
        </a:spcAft>
        <a:defRPr sz="4400">
          <a:solidFill>
            <a:schemeClr val="tx2"/>
          </a:solidFill>
          <a:latin typeface="Arial" charset="0"/>
          <a:ea typeface="Osaka" pitchFamily="32" charset="-128"/>
        </a:defRPr>
      </a:lvl3pPr>
      <a:lvl4pPr algn="ctr" rtl="0" eaLnBrk="0" fontAlgn="base" hangingPunct="0">
        <a:spcBef>
          <a:spcPct val="0"/>
        </a:spcBef>
        <a:spcAft>
          <a:spcPct val="0"/>
        </a:spcAft>
        <a:defRPr sz="4400">
          <a:solidFill>
            <a:schemeClr val="tx2"/>
          </a:solidFill>
          <a:latin typeface="Arial" charset="0"/>
          <a:ea typeface="Osaka" pitchFamily="32" charset="-128"/>
        </a:defRPr>
      </a:lvl4pPr>
      <a:lvl5pPr algn="ctr" rtl="0" eaLnBrk="0" fontAlgn="base" hangingPunct="0">
        <a:spcBef>
          <a:spcPct val="0"/>
        </a:spcBef>
        <a:spcAft>
          <a:spcPct val="0"/>
        </a:spcAft>
        <a:defRPr sz="4400">
          <a:solidFill>
            <a:schemeClr val="tx2"/>
          </a:solidFill>
          <a:latin typeface="Arial" charset="0"/>
          <a:ea typeface="Osaka" pitchFamily="32" charset="-128"/>
        </a:defRPr>
      </a:lvl5pPr>
      <a:lvl6pPr marL="457200" algn="ctr" rtl="0" fontAlgn="base">
        <a:spcBef>
          <a:spcPct val="0"/>
        </a:spcBef>
        <a:spcAft>
          <a:spcPct val="0"/>
        </a:spcAft>
        <a:defRPr sz="4400">
          <a:solidFill>
            <a:schemeClr val="tx2"/>
          </a:solidFill>
          <a:latin typeface="Arial" charset="0"/>
          <a:ea typeface="Osaka" pitchFamily="32" charset="-128"/>
        </a:defRPr>
      </a:lvl6pPr>
      <a:lvl7pPr marL="914400" algn="ctr" rtl="0" fontAlgn="base">
        <a:spcBef>
          <a:spcPct val="0"/>
        </a:spcBef>
        <a:spcAft>
          <a:spcPct val="0"/>
        </a:spcAft>
        <a:defRPr sz="4400">
          <a:solidFill>
            <a:schemeClr val="tx2"/>
          </a:solidFill>
          <a:latin typeface="Arial" charset="0"/>
          <a:ea typeface="Osaka" pitchFamily="32" charset="-128"/>
        </a:defRPr>
      </a:lvl7pPr>
      <a:lvl8pPr marL="1371600" algn="ctr" rtl="0" fontAlgn="base">
        <a:spcBef>
          <a:spcPct val="0"/>
        </a:spcBef>
        <a:spcAft>
          <a:spcPct val="0"/>
        </a:spcAft>
        <a:defRPr sz="4400">
          <a:solidFill>
            <a:schemeClr val="tx2"/>
          </a:solidFill>
          <a:latin typeface="Arial" charset="0"/>
          <a:ea typeface="Osaka" pitchFamily="32" charset="-128"/>
        </a:defRPr>
      </a:lvl8pPr>
      <a:lvl9pPr marL="1828800" algn="ctr" rtl="0" fontAlgn="base">
        <a:spcBef>
          <a:spcPct val="0"/>
        </a:spcBef>
        <a:spcAft>
          <a:spcPct val="0"/>
        </a:spcAft>
        <a:defRPr sz="4400">
          <a:solidFill>
            <a:schemeClr val="tx2"/>
          </a:solidFill>
          <a:latin typeface="Arial" charset="0"/>
          <a:ea typeface="Osaka" pitchFamily="32"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4.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9.emf"/><Relationship Id="rId4" Type="http://schemas.openxmlformats.org/officeDocument/2006/relationships/image" Target="../media/image28.emf"/></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www.google.co.jp/url?sa=i&amp;rct=j&amp;q=&amp;esrc=s&amp;source=images&amp;cd=&amp;cad=rja&amp;uact=8&amp;ved=0CAcQjRxqFQoTCPzO1_KRxcgCFYubiAodcicEDQ&amp;url=http://www.water.ca.gov/news/archive/index.cfm?yr%3D2004&amp;psig=AFQjCNGDHTdLifX5y2TBIIrCHjfOI6326Q&amp;ust=1445020873957579" TargetMode="External"/><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png"/><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png"/><Relationship Id="rId1" Type="http://schemas.openxmlformats.org/officeDocument/2006/relationships/slideLayout" Target="../slideLayouts/slideLayout6.xml"/><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63.png"/><Relationship Id="rId7" Type="http://schemas.openxmlformats.org/officeDocument/2006/relationships/image" Target="../media/image61.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65.png"/><Relationship Id="rId4" Type="http://schemas.openxmlformats.org/officeDocument/2006/relationships/image" Target="../media/image64.emf"/><Relationship Id="rId9" Type="http://schemas.openxmlformats.org/officeDocument/2006/relationships/image" Target="../media/image62.w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1.jpe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ctrTitle"/>
          </p:nvPr>
        </p:nvSpPr>
        <p:spPr>
          <a:xfrm>
            <a:off x="32359" y="304800"/>
            <a:ext cx="9111641" cy="1981200"/>
          </a:xfrm>
        </p:spPr>
        <p:txBody>
          <a:bodyPr/>
          <a:lstStyle/>
          <a:p>
            <a:pPr eaLnBrk="1" hangingPunct="1"/>
            <a:r>
              <a:rPr lang="en-US" altLang="ja-JP" b="1" dirty="0">
                <a:latin typeface="Calibri" pitchFamily="34" charset="0"/>
              </a:rPr>
              <a:t>Integrated </a:t>
            </a:r>
            <a:r>
              <a:rPr lang="en-US" altLang="ja-JP" b="1" dirty="0" smtClean="0">
                <a:latin typeface="Calibri" pitchFamily="34" charset="0"/>
              </a:rPr>
              <a:t>Geophysical </a:t>
            </a:r>
            <a:r>
              <a:rPr lang="en-US" altLang="ja-JP" b="1" dirty="0">
                <a:latin typeface="Calibri" pitchFamily="34" charset="0"/>
              </a:rPr>
              <a:t>M</a:t>
            </a:r>
            <a:r>
              <a:rPr lang="en-US" altLang="ja-JP" b="1" dirty="0" smtClean="0">
                <a:latin typeface="Calibri" pitchFamily="34" charset="0"/>
              </a:rPr>
              <a:t>ethod </a:t>
            </a:r>
            <a:br>
              <a:rPr lang="en-US" altLang="ja-JP" b="1" dirty="0" smtClean="0">
                <a:latin typeface="Calibri" pitchFamily="34" charset="0"/>
              </a:rPr>
            </a:br>
            <a:r>
              <a:rPr lang="en-US" altLang="ja-JP" b="1" dirty="0" smtClean="0">
                <a:latin typeface="Calibri" pitchFamily="34" charset="0"/>
              </a:rPr>
              <a:t>for </a:t>
            </a:r>
            <a:r>
              <a:rPr lang="en-US" altLang="ja-JP" b="1" dirty="0">
                <a:latin typeface="Calibri" pitchFamily="34" charset="0"/>
              </a:rPr>
              <a:t>L</a:t>
            </a:r>
            <a:r>
              <a:rPr lang="en-US" altLang="ja-JP" b="1" dirty="0" smtClean="0">
                <a:latin typeface="Calibri" pitchFamily="34" charset="0"/>
              </a:rPr>
              <a:t>evee </a:t>
            </a:r>
            <a:r>
              <a:rPr lang="en-US" altLang="ja-JP" b="1" dirty="0">
                <a:latin typeface="Calibri" pitchFamily="34" charset="0"/>
              </a:rPr>
              <a:t>S</a:t>
            </a:r>
            <a:r>
              <a:rPr lang="en-US" altLang="ja-JP" b="1" dirty="0" smtClean="0">
                <a:latin typeface="Calibri" pitchFamily="34" charset="0"/>
              </a:rPr>
              <a:t>afety Assessment </a:t>
            </a:r>
            <a:endParaRPr lang="en-US" altLang="ja-JP" b="1" i="1" dirty="0" smtClean="0">
              <a:solidFill>
                <a:srgbClr val="C00000"/>
              </a:solidFill>
              <a:latin typeface="Calibri" pitchFamily="34" charset="0"/>
            </a:endParaRPr>
          </a:p>
        </p:txBody>
      </p:sp>
      <p:sp>
        <p:nvSpPr>
          <p:cNvPr id="2052" name="Rectangle 4"/>
          <p:cNvSpPr>
            <a:spLocks noGrp="1" noChangeArrowheads="1"/>
          </p:cNvSpPr>
          <p:nvPr>
            <p:ph type="subTitle" idx="1"/>
          </p:nvPr>
        </p:nvSpPr>
        <p:spPr>
          <a:xfrm>
            <a:off x="0" y="2819400"/>
            <a:ext cx="9144000" cy="3505200"/>
          </a:xfrm>
        </p:spPr>
        <p:txBody>
          <a:bodyPr/>
          <a:lstStyle/>
          <a:p>
            <a:pPr eaLnBrk="1" hangingPunct="1"/>
            <a:r>
              <a:rPr lang="en-US" altLang="ja-JP" sz="2400" b="1" i="1" dirty="0">
                <a:solidFill>
                  <a:srgbClr val="00B050"/>
                </a:solidFill>
                <a:latin typeface="Calibri" pitchFamily="34" charset="0"/>
              </a:rPr>
              <a:t>The Use of Geophysical Imaging for Dam and Levee </a:t>
            </a:r>
            <a:r>
              <a:rPr lang="en-US" altLang="ja-JP" sz="2400" b="1" i="1" dirty="0" smtClean="0">
                <a:solidFill>
                  <a:srgbClr val="00B050"/>
                </a:solidFill>
                <a:latin typeface="Calibri" pitchFamily="34" charset="0"/>
              </a:rPr>
              <a:t>Assessment,</a:t>
            </a:r>
            <a:br>
              <a:rPr lang="en-US" altLang="ja-JP" sz="2400" b="1" i="1" dirty="0" smtClean="0">
                <a:solidFill>
                  <a:srgbClr val="00B050"/>
                </a:solidFill>
                <a:latin typeface="Calibri" pitchFamily="34" charset="0"/>
              </a:rPr>
            </a:br>
            <a:r>
              <a:rPr lang="en-US" altLang="ja-JP" sz="2400" b="1" i="1" dirty="0" smtClean="0">
                <a:solidFill>
                  <a:srgbClr val="00B050"/>
                </a:solidFill>
                <a:latin typeface="Calibri" pitchFamily="34" charset="0"/>
              </a:rPr>
              <a:t>Sep. 15, 2016, Philadelphia</a:t>
            </a:r>
            <a:r>
              <a:rPr lang="en-US" altLang="ja-JP" sz="2400" b="1" i="1" dirty="0">
                <a:solidFill>
                  <a:srgbClr val="00B050"/>
                </a:solidFill>
                <a:latin typeface="Calibri" pitchFamily="34" charset="0"/>
              </a:rPr>
              <a:t>, PA. </a:t>
            </a:r>
            <a:r>
              <a:rPr lang="en-US" altLang="ja-JP" sz="2400" b="1" i="1" dirty="0" smtClean="0">
                <a:solidFill>
                  <a:srgbClr val="00B050"/>
                </a:solidFill>
                <a:latin typeface="Calibri" pitchFamily="34" charset="0"/>
              </a:rPr>
              <a:t/>
            </a:r>
            <a:br>
              <a:rPr lang="en-US" altLang="ja-JP" sz="2400" b="1" i="1" dirty="0" smtClean="0">
                <a:solidFill>
                  <a:srgbClr val="00B050"/>
                </a:solidFill>
                <a:latin typeface="Calibri" pitchFamily="34" charset="0"/>
              </a:rPr>
            </a:br>
            <a:r>
              <a:rPr lang="en-US" altLang="ja-JP" sz="2400" b="1" i="1" dirty="0" smtClean="0">
                <a:solidFill>
                  <a:srgbClr val="00B050"/>
                </a:solidFill>
                <a:latin typeface="Calibri" pitchFamily="34" charset="0"/>
              </a:rPr>
              <a:t/>
            </a:r>
            <a:br>
              <a:rPr lang="en-US" altLang="ja-JP" sz="2400" b="1" i="1" dirty="0" smtClean="0">
                <a:solidFill>
                  <a:srgbClr val="00B050"/>
                </a:solidFill>
                <a:latin typeface="Calibri" pitchFamily="34" charset="0"/>
              </a:rPr>
            </a:br>
            <a:r>
              <a:rPr lang="en-US" altLang="ja-JP" sz="2400" b="1" dirty="0" smtClean="0">
                <a:solidFill>
                  <a:srgbClr val="FF0000"/>
                </a:solidFill>
                <a:latin typeface="Calibri" pitchFamily="34" charset="0"/>
              </a:rPr>
              <a:t>Koichi </a:t>
            </a:r>
            <a:r>
              <a:rPr lang="en-US" altLang="ja-JP" sz="2400" b="1" dirty="0">
                <a:solidFill>
                  <a:srgbClr val="FF0000"/>
                </a:solidFill>
                <a:latin typeface="Calibri" pitchFamily="34" charset="0"/>
              </a:rPr>
              <a:t>Hayashi*</a:t>
            </a:r>
            <a:r>
              <a:rPr lang="en-US" altLang="ja-JP" sz="2400" b="1" dirty="0">
                <a:solidFill>
                  <a:srgbClr val="3333CC"/>
                </a:solidFill>
                <a:latin typeface="Calibri" pitchFamily="34" charset="0"/>
              </a:rPr>
              <a:t>, </a:t>
            </a:r>
            <a:r>
              <a:rPr lang="en-US" altLang="ja-JP" sz="2400" b="1" i="1" dirty="0">
                <a:solidFill>
                  <a:srgbClr val="3333CC"/>
                </a:solidFill>
                <a:latin typeface="Calibri" pitchFamily="34" charset="0"/>
              </a:rPr>
              <a:t>OYO </a:t>
            </a:r>
            <a:r>
              <a:rPr lang="en-US" altLang="ja-JP" sz="2400" b="1" i="1" dirty="0" smtClean="0">
                <a:solidFill>
                  <a:srgbClr val="3333CC"/>
                </a:solidFill>
                <a:latin typeface="Calibri" pitchFamily="34" charset="0"/>
              </a:rPr>
              <a:t>Corporation/Geometrics</a:t>
            </a:r>
            <a:r>
              <a:rPr lang="en-US" altLang="ja-JP" sz="2400" b="1" dirty="0" smtClean="0">
                <a:solidFill>
                  <a:srgbClr val="3333CC"/>
                </a:solidFill>
                <a:latin typeface="Calibri" pitchFamily="34" charset="0"/>
              </a:rPr>
              <a:t/>
            </a:r>
            <a:br>
              <a:rPr lang="en-US" altLang="ja-JP" sz="2400" b="1" dirty="0" smtClean="0">
                <a:solidFill>
                  <a:srgbClr val="3333CC"/>
                </a:solidFill>
                <a:latin typeface="Calibri" pitchFamily="34" charset="0"/>
              </a:rPr>
            </a:br>
            <a:r>
              <a:rPr lang="en-US" altLang="ja-JP" sz="2400" b="1" dirty="0" err="1" smtClean="0">
                <a:solidFill>
                  <a:srgbClr val="3333CC"/>
                </a:solidFill>
                <a:latin typeface="Calibri" pitchFamily="34" charset="0"/>
              </a:rPr>
              <a:t>Tomio</a:t>
            </a:r>
            <a:r>
              <a:rPr lang="en-US" altLang="ja-JP" sz="2400" b="1" dirty="0" smtClean="0">
                <a:solidFill>
                  <a:srgbClr val="3333CC"/>
                </a:solidFill>
                <a:latin typeface="Calibri" pitchFamily="34" charset="0"/>
              </a:rPr>
              <a:t> </a:t>
            </a:r>
            <a:r>
              <a:rPr lang="en-US" altLang="ja-JP" sz="2400" b="1" dirty="0" err="1">
                <a:solidFill>
                  <a:srgbClr val="3333CC"/>
                </a:solidFill>
                <a:latin typeface="Calibri" pitchFamily="34" charset="0"/>
              </a:rPr>
              <a:t>Inazaki</a:t>
            </a:r>
            <a:r>
              <a:rPr lang="en-US" altLang="ja-JP" sz="2400" b="1" dirty="0">
                <a:solidFill>
                  <a:srgbClr val="3333CC"/>
                </a:solidFill>
                <a:latin typeface="Calibri" pitchFamily="34" charset="0"/>
              </a:rPr>
              <a:t>, </a:t>
            </a:r>
            <a:r>
              <a:rPr lang="en-US" altLang="ja-JP" sz="2400" b="1" i="1" dirty="0">
                <a:solidFill>
                  <a:srgbClr val="3333CC"/>
                </a:solidFill>
                <a:latin typeface="Calibri" pitchFamily="34" charset="0"/>
              </a:rPr>
              <a:t>PWRI Tsukuba Central </a:t>
            </a:r>
            <a:r>
              <a:rPr lang="en-US" altLang="ja-JP" sz="2400" b="1" i="1" dirty="0" smtClean="0">
                <a:solidFill>
                  <a:srgbClr val="3333CC"/>
                </a:solidFill>
                <a:latin typeface="Calibri" pitchFamily="34" charset="0"/>
              </a:rPr>
              <a:t>Institute</a:t>
            </a:r>
            <a:br>
              <a:rPr lang="en-US" altLang="ja-JP" sz="2400" b="1" i="1" dirty="0" smtClean="0">
                <a:solidFill>
                  <a:srgbClr val="3333CC"/>
                </a:solidFill>
                <a:latin typeface="Calibri" pitchFamily="34" charset="0"/>
              </a:rPr>
            </a:br>
            <a:r>
              <a:rPr lang="en-US" altLang="ja-JP" sz="2400" b="1" dirty="0" smtClean="0">
                <a:solidFill>
                  <a:srgbClr val="3333CC"/>
                </a:solidFill>
                <a:latin typeface="Calibri" pitchFamily="34" charset="0"/>
              </a:rPr>
              <a:t>Mitchell </a:t>
            </a:r>
            <a:r>
              <a:rPr lang="en-US" altLang="ja-JP" sz="2400" b="1" dirty="0">
                <a:solidFill>
                  <a:srgbClr val="3333CC"/>
                </a:solidFill>
                <a:latin typeface="Calibri" pitchFamily="34" charset="0"/>
              </a:rPr>
              <a:t>Craig, CSU East </a:t>
            </a:r>
            <a:r>
              <a:rPr lang="en-US" altLang="ja-JP" sz="2400" b="1" dirty="0" smtClean="0">
                <a:solidFill>
                  <a:srgbClr val="3333CC"/>
                </a:solidFill>
                <a:latin typeface="Calibri" pitchFamily="34" charset="0"/>
              </a:rPr>
              <a:t>Bay</a:t>
            </a:r>
            <a:r>
              <a:rPr lang="en-US" altLang="ja-JP" sz="2400" b="1" dirty="0">
                <a:solidFill>
                  <a:srgbClr val="3333CC"/>
                </a:solidFill>
                <a:latin typeface="Calibri" pitchFamily="34" charset="0"/>
              </a:rPr>
              <a:t/>
            </a:r>
            <a:br>
              <a:rPr lang="en-US" altLang="ja-JP" sz="2400" b="1" dirty="0">
                <a:solidFill>
                  <a:srgbClr val="3333CC"/>
                </a:solidFill>
                <a:latin typeface="Calibri" pitchFamily="34" charset="0"/>
              </a:rPr>
            </a:br>
            <a:r>
              <a:rPr lang="en-US" altLang="ja-JP" sz="2400" b="1" dirty="0" err="1">
                <a:solidFill>
                  <a:srgbClr val="3333CC"/>
                </a:solidFill>
                <a:latin typeface="Calibri" pitchFamily="34" charset="0"/>
              </a:rPr>
              <a:t>Recep</a:t>
            </a:r>
            <a:r>
              <a:rPr lang="en-US" altLang="ja-JP" sz="2400" b="1" dirty="0">
                <a:solidFill>
                  <a:srgbClr val="3333CC"/>
                </a:solidFill>
                <a:latin typeface="Calibri" pitchFamily="34" charset="0"/>
              </a:rPr>
              <a:t> </a:t>
            </a:r>
            <a:r>
              <a:rPr lang="en-US" altLang="ja-JP" sz="2400" b="1" dirty="0" err="1">
                <a:solidFill>
                  <a:srgbClr val="3333CC"/>
                </a:solidFill>
                <a:latin typeface="Calibri" pitchFamily="34" charset="0"/>
              </a:rPr>
              <a:t>Cakir</a:t>
            </a:r>
            <a:r>
              <a:rPr lang="en-US" altLang="ja-JP" sz="2400" b="1" dirty="0">
                <a:solidFill>
                  <a:srgbClr val="3333CC"/>
                </a:solidFill>
                <a:latin typeface="Calibri" pitchFamily="34" charset="0"/>
              </a:rPr>
              <a:t>, Washington State Department of </a:t>
            </a:r>
            <a:r>
              <a:rPr lang="en-US" altLang="ja-JP" sz="2400" b="1">
                <a:solidFill>
                  <a:srgbClr val="3333CC"/>
                </a:solidFill>
                <a:latin typeface="Calibri" pitchFamily="34" charset="0"/>
              </a:rPr>
              <a:t>Natural </a:t>
            </a:r>
            <a:r>
              <a:rPr lang="en-US" altLang="ja-JP" sz="2400" b="1" smtClean="0">
                <a:solidFill>
                  <a:srgbClr val="3333CC"/>
                </a:solidFill>
                <a:latin typeface="Calibri" pitchFamily="34" charset="0"/>
              </a:rPr>
              <a:t>Resources</a:t>
            </a:r>
            <a:br>
              <a:rPr lang="en-US" altLang="ja-JP" sz="2400" b="1" smtClean="0">
                <a:solidFill>
                  <a:srgbClr val="3333CC"/>
                </a:solidFill>
                <a:latin typeface="Calibri" pitchFamily="34" charset="0"/>
              </a:rPr>
            </a:br>
            <a:r>
              <a:rPr lang="it-IT" altLang="ja-JP" sz="2400" b="1" smtClean="0">
                <a:solidFill>
                  <a:srgbClr val="3333CC"/>
                </a:solidFill>
                <a:latin typeface="Calibri" pitchFamily="34" charset="0"/>
              </a:rPr>
              <a:t>Juan </a:t>
            </a:r>
            <a:r>
              <a:rPr lang="it-IT" altLang="ja-JP" sz="2400" b="1" dirty="0" smtClean="0">
                <a:solidFill>
                  <a:srgbClr val="3333CC"/>
                </a:solidFill>
                <a:latin typeface="Calibri" pitchFamily="34" charset="0"/>
              </a:rPr>
              <a:t>Lorenzo,</a:t>
            </a:r>
            <a:r>
              <a:rPr lang="it-IT" altLang="ja-JP" sz="2400" b="1" dirty="0">
                <a:solidFill>
                  <a:srgbClr val="3333CC"/>
                </a:solidFill>
                <a:latin typeface="Calibri" pitchFamily="34" charset="0"/>
              </a:rPr>
              <a:t>	Louisiana State University</a:t>
            </a:r>
            <a:r>
              <a:rPr lang="en-US" altLang="ja-JP" sz="2400" b="1" dirty="0" smtClean="0">
                <a:solidFill>
                  <a:srgbClr val="3333CC"/>
                </a:solidFill>
                <a:latin typeface="Calibri" pitchFamily="34" charset="0"/>
              </a:rPr>
              <a:t/>
            </a:r>
            <a:br>
              <a:rPr lang="en-US" altLang="ja-JP" sz="2400" b="1" dirty="0" smtClean="0">
                <a:solidFill>
                  <a:srgbClr val="3333CC"/>
                </a:solidFill>
                <a:latin typeface="Calibri" pitchFamily="34" charset="0"/>
              </a:rPr>
            </a:br>
            <a:r>
              <a:rPr lang="en-US" altLang="ja-JP" sz="2400" b="1" dirty="0" smtClean="0">
                <a:solidFill>
                  <a:srgbClr val="3333CC"/>
                </a:solidFill>
                <a:latin typeface="Calibri" pitchFamily="34" charset="0"/>
              </a:rPr>
              <a:t>SEGJ </a:t>
            </a:r>
            <a:r>
              <a:rPr lang="en-US" altLang="ja-JP" sz="2400" b="1" dirty="0">
                <a:solidFill>
                  <a:srgbClr val="3333CC"/>
                </a:solidFill>
                <a:latin typeface="Calibri" pitchFamily="34" charset="0"/>
              </a:rPr>
              <a:t>Levee Consortium, </a:t>
            </a:r>
            <a:r>
              <a:rPr lang="en-US" altLang="ja-JP" sz="2400" b="1" i="1" dirty="0">
                <a:solidFill>
                  <a:srgbClr val="3333CC"/>
                </a:solidFill>
                <a:latin typeface="Calibri" pitchFamily="34" charset="0"/>
              </a:rPr>
              <a:t>Society of Exploration Geophysicists of </a:t>
            </a:r>
            <a:r>
              <a:rPr lang="en-US" altLang="ja-JP" sz="2400" b="1" i="1" dirty="0" smtClean="0">
                <a:solidFill>
                  <a:srgbClr val="3333CC"/>
                </a:solidFill>
                <a:latin typeface="Calibri" pitchFamily="34" charset="0"/>
              </a:rPr>
              <a:t>Japan</a:t>
            </a:r>
            <a:endParaRPr lang="en-US" altLang="ja-JP" sz="2400" dirty="0" smtClean="0">
              <a:latin typeface="Calibri" pitchFamily="34" charset="0"/>
            </a:endParaRPr>
          </a:p>
        </p:txBody>
      </p:sp>
      <p:sp>
        <p:nvSpPr>
          <p:cNvPr id="5" name="日付プレースホルダー 4"/>
          <p:cNvSpPr>
            <a:spLocks noGrp="1"/>
          </p:cNvSpPr>
          <p:nvPr>
            <p:ph type="dt" sz="half" idx="10"/>
          </p:nvPr>
        </p:nvSpPr>
        <p:spPr/>
        <p:txBody>
          <a:bodyPr/>
          <a:lstStyle/>
          <a:p>
            <a:pPr>
              <a:defRPr/>
            </a:pPr>
            <a:r>
              <a:rPr lang="en-US" altLang="ja-JP" smtClean="0"/>
              <a:t>2016/9/15</a:t>
            </a:r>
            <a:endParaRPr lang="ja-JP" altLang="ja-JP" dirty="0"/>
          </a:p>
        </p:txBody>
      </p:sp>
      <p:sp>
        <p:nvSpPr>
          <p:cNvPr id="6" name="フッター プレースホルダー 5"/>
          <p:cNvSpPr>
            <a:spLocks noGrp="1"/>
          </p:cNvSpPr>
          <p:nvPr>
            <p:ph type="ftr" sz="quarter" idx="11"/>
          </p:nvPr>
        </p:nvSpPr>
        <p:spPr/>
        <p:txBody>
          <a:bodyPr/>
          <a:lstStyle/>
          <a:p>
            <a:pPr>
              <a:defRPr/>
            </a:pPr>
            <a:r>
              <a:rPr lang="en-US" altLang="ja-JP" smtClean="0"/>
              <a:t>Integrated geophysical method for levee safety assessment</a:t>
            </a:r>
            <a:endParaRPr lang="ja-JP" altLang="ja-JP" dirty="0"/>
          </a:p>
        </p:txBody>
      </p:sp>
      <p:sp>
        <p:nvSpPr>
          <p:cNvPr id="7" name="スライド番号プレースホルダー 6"/>
          <p:cNvSpPr>
            <a:spLocks noGrp="1"/>
          </p:cNvSpPr>
          <p:nvPr>
            <p:ph type="sldNum" sz="quarter" idx="12"/>
          </p:nvPr>
        </p:nvSpPr>
        <p:spPr/>
        <p:txBody>
          <a:bodyPr/>
          <a:lstStyle/>
          <a:p>
            <a:pPr>
              <a:defRPr/>
            </a:pPr>
            <a:fld id="{866A7E5E-289D-4758-8160-8E3F785BB4C2}" type="slidenum">
              <a:rPr lang="en-US" altLang="ja-JP" smtClean="0"/>
              <a:pPr>
                <a:defRPr/>
              </a:pPr>
              <a:t>1</a:t>
            </a:fld>
            <a:endParaRPr lang="en-US" altLang="ja-JP"/>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p:cNvPicPr>
            <a:picLocks noChangeAspect="1"/>
          </p:cNvPicPr>
          <p:nvPr/>
        </p:nvPicPr>
        <p:blipFill rotWithShape="1">
          <a:blip r:embed="rId3">
            <a:extLst>
              <a:ext uri="{28A0092B-C50C-407E-A947-70E740481C1C}">
                <a14:useLocalDpi xmlns:a14="http://schemas.microsoft.com/office/drawing/2010/main" val="0"/>
              </a:ext>
            </a:extLst>
          </a:blip>
          <a:srcRect l="6940"/>
          <a:stretch/>
        </p:blipFill>
        <p:spPr>
          <a:xfrm>
            <a:off x="0" y="1189392"/>
            <a:ext cx="9144000" cy="5700409"/>
          </a:xfrm>
          <a:prstGeom prst="rect">
            <a:avLst/>
          </a:prstGeom>
        </p:spPr>
      </p:pic>
      <p:sp>
        <p:nvSpPr>
          <p:cNvPr id="2" name="タイトル 1"/>
          <p:cNvSpPr>
            <a:spLocks noGrp="1"/>
          </p:cNvSpPr>
          <p:nvPr>
            <p:ph type="title"/>
          </p:nvPr>
        </p:nvSpPr>
        <p:spPr>
          <a:xfrm>
            <a:off x="223838" y="0"/>
            <a:ext cx="8686800" cy="1189392"/>
          </a:xfrm>
        </p:spPr>
        <p:txBody>
          <a:bodyPr/>
          <a:lstStyle/>
          <a:p>
            <a:r>
              <a:rPr lang="en-US" altLang="ja-JP" dirty="0" smtClean="0">
                <a:solidFill>
                  <a:schemeClr val="tx1"/>
                </a:solidFill>
                <a:ea typeface="ＭＳ Ｐゴシック" charset="-128"/>
              </a:rPr>
              <a:t>Integrated Geophysical </a:t>
            </a:r>
            <a:r>
              <a:rPr lang="en-US" altLang="ja-JP" dirty="0">
                <a:solidFill>
                  <a:schemeClr val="tx1"/>
                </a:solidFill>
                <a:ea typeface="ＭＳ Ｐゴシック" charset="-128"/>
              </a:rPr>
              <a:t>M</a:t>
            </a:r>
            <a:r>
              <a:rPr lang="en-US" altLang="ja-JP" dirty="0" smtClean="0">
                <a:solidFill>
                  <a:schemeClr val="tx1"/>
                </a:solidFill>
                <a:ea typeface="ＭＳ Ｐゴシック" charset="-128"/>
              </a:rPr>
              <a:t>ethod for evaluation of levee damage</a:t>
            </a:r>
            <a:endParaRPr kumimoji="1" lang="ja-JP" altLang="en-US" dirty="0">
              <a:solidFill>
                <a:schemeClr val="tx1"/>
              </a:solidFill>
            </a:endParaRPr>
          </a:p>
        </p:txBody>
      </p:sp>
      <p:cxnSp>
        <p:nvCxnSpPr>
          <p:cNvPr id="9" name="直線コネクタ 8"/>
          <p:cNvCxnSpPr/>
          <p:nvPr/>
        </p:nvCxnSpPr>
        <p:spPr bwMode="auto">
          <a:xfrm>
            <a:off x="76200" y="6705600"/>
            <a:ext cx="578371" cy="3556"/>
          </a:xfrm>
          <a:prstGeom prst="line">
            <a:avLst/>
          </a:prstGeom>
          <a:solidFill>
            <a:schemeClr val="accent1"/>
          </a:solidFill>
          <a:ln w="57150" cap="flat" cmpd="sng" algn="ctr">
            <a:solidFill>
              <a:srgbClr val="FFFF00"/>
            </a:solidFill>
            <a:prstDash val="solid"/>
            <a:round/>
            <a:headEnd type="none" w="med" len="med"/>
            <a:tailEnd type="none" w="med" len="med"/>
          </a:ln>
          <a:effectLst/>
        </p:spPr>
      </p:cxnSp>
      <p:sp>
        <p:nvSpPr>
          <p:cNvPr id="10" name="テキスト ボックス 9"/>
          <p:cNvSpPr txBox="1"/>
          <p:nvPr/>
        </p:nvSpPr>
        <p:spPr>
          <a:xfrm>
            <a:off x="17253" y="6227665"/>
            <a:ext cx="1066800" cy="461665"/>
          </a:xfrm>
          <a:prstGeom prst="rect">
            <a:avLst/>
          </a:prstGeom>
          <a:noFill/>
        </p:spPr>
        <p:txBody>
          <a:bodyPr wrap="square" rtlCol="0">
            <a:spAutoFit/>
          </a:bodyPr>
          <a:lstStyle/>
          <a:p>
            <a:r>
              <a:rPr kumimoji="1" lang="en-US" altLang="ja-JP" dirty="0" smtClean="0">
                <a:solidFill>
                  <a:srgbClr val="FFFF00"/>
                </a:solidFill>
              </a:rPr>
              <a:t>5km</a:t>
            </a:r>
            <a:endParaRPr kumimoji="1" lang="ja-JP" altLang="en-US" dirty="0">
              <a:solidFill>
                <a:srgbClr val="FFFF00"/>
              </a:solidFill>
            </a:endParaRPr>
          </a:p>
        </p:txBody>
      </p:sp>
      <p:grpSp>
        <p:nvGrpSpPr>
          <p:cNvPr id="10249" name="グループ化 10248"/>
          <p:cNvGrpSpPr/>
          <p:nvPr/>
        </p:nvGrpSpPr>
        <p:grpSpPr>
          <a:xfrm>
            <a:off x="1383632" y="1576137"/>
            <a:ext cx="7317455" cy="4977944"/>
            <a:chOff x="1383632" y="1576137"/>
            <a:chExt cx="7317455" cy="4977944"/>
          </a:xfrm>
        </p:grpSpPr>
        <p:sp>
          <p:nvSpPr>
            <p:cNvPr id="15" name="フリーフォーム 14"/>
            <p:cNvSpPr/>
            <p:nvPr/>
          </p:nvSpPr>
          <p:spPr bwMode="auto">
            <a:xfrm>
              <a:off x="1383632" y="1576137"/>
              <a:ext cx="228600" cy="2184935"/>
            </a:xfrm>
            <a:custGeom>
              <a:avLst/>
              <a:gdLst>
                <a:gd name="connsiteX0" fmla="*/ 36094 w 372979"/>
                <a:gd name="connsiteY0" fmla="*/ 0 h 2550695"/>
                <a:gd name="connsiteX1" fmla="*/ 156410 w 372979"/>
                <a:gd name="connsiteY1" fmla="*/ 252663 h 2550695"/>
                <a:gd name="connsiteX2" fmla="*/ 0 w 372979"/>
                <a:gd name="connsiteY2" fmla="*/ 469231 h 2550695"/>
                <a:gd name="connsiteX3" fmla="*/ 108284 w 372979"/>
                <a:gd name="connsiteY3" fmla="*/ 709863 h 2550695"/>
                <a:gd name="connsiteX4" fmla="*/ 228600 w 372979"/>
                <a:gd name="connsiteY4" fmla="*/ 721895 h 2550695"/>
                <a:gd name="connsiteX5" fmla="*/ 168442 w 372979"/>
                <a:gd name="connsiteY5" fmla="*/ 794084 h 2550695"/>
                <a:gd name="connsiteX6" fmla="*/ 192505 w 372979"/>
                <a:gd name="connsiteY6" fmla="*/ 926431 h 2550695"/>
                <a:gd name="connsiteX7" fmla="*/ 108284 w 372979"/>
                <a:gd name="connsiteY7" fmla="*/ 1058779 h 2550695"/>
                <a:gd name="connsiteX8" fmla="*/ 156410 w 372979"/>
                <a:gd name="connsiteY8" fmla="*/ 1118937 h 2550695"/>
                <a:gd name="connsiteX9" fmla="*/ 60157 w 372979"/>
                <a:gd name="connsiteY9" fmla="*/ 1263316 h 2550695"/>
                <a:gd name="connsiteX10" fmla="*/ 96252 w 372979"/>
                <a:gd name="connsiteY10" fmla="*/ 1419726 h 2550695"/>
                <a:gd name="connsiteX11" fmla="*/ 96252 w 372979"/>
                <a:gd name="connsiteY11" fmla="*/ 1564105 h 2550695"/>
                <a:gd name="connsiteX12" fmla="*/ 132347 w 372979"/>
                <a:gd name="connsiteY12" fmla="*/ 1744579 h 2550695"/>
                <a:gd name="connsiteX13" fmla="*/ 60157 w 372979"/>
                <a:gd name="connsiteY13" fmla="*/ 1840831 h 2550695"/>
                <a:gd name="connsiteX14" fmla="*/ 156410 w 372979"/>
                <a:gd name="connsiteY14" fmla="*/ 2069431 h 2550695"/>
                <a:gd name="connsiteX15" fmla="*/ 144379 w 372979"/>
                <a:gd name="connsiteY15" fmla="*/ 2117558 h 2550695"/>
                <a:gd name="connsiteX16" fmla="*/ 168442 w 372979"/>
                <a:gd name="connsiteY16" fmla="*/ 2201779 h 2550695"/>
                <a:gd name="connsiteX17" fmla="*/ 264694 w 372979"/>
                <a:gd name="connsiteY17" fmla="*/ 2237874 h 2550695"/>
                <a:gd name="connsiteX18" fmla="*/ 372979 w 372979"/>
                <a:gd name="connsiteY18" fmla="*/ 2358189 h 2550695"/>
                <a:gd name="connsiteX19" fmla="*/ 324852 w 372979"/>
                <a:gd name="connsiteY19" fmla="*/ 2418347 h 2550695"/>
                <a:gd name="connsiteX20" fmla="*/ 360947 w 372979"/>
                <a:gd name="connsiteY20" fmla="*/ 2550695 h 2550695"/>
                <a:gd name="connsiteX0" fmla="*/ 36094 w 372979"/>
                <a:gd name="connsiteY0" fmla="*/ 0 h 2550695"/>
                <a:gd name="connsiteX1" fmla="*/ 156410 w 372979"/>
                <a:gd name="connsiteY1" fmla="*/ 252663 h 2550695"/>
                <a:gd name="connsiteX2" fmla="*/ 0 w 372979"/>
                <a:gd name="connsiteY2" fmla="*/ 469231 h 2550695"/>
                <a:gd name="connsiteX3" fmla="*/ 108284 w 372979"/>
                <a:gd name="connsiteY3" fmla="*/ 709863 h 2550695"/>
                <a:gd name="connsiteX4" fmla="*/ 228600 w 372979"/>
                <a:gd name="connsiteY4" fmla="*/ 721895 h 2550695"/>
                <a:gd name="connsiteX5" fmla="*/ 168442 w 372979"/>
                <a:gd name="connsiteY5" fmla="*/ 794084 h 2550695"/>
                <a:gd name="connsiteX6" fmla="*/ 192505 w 372979"/>
                <a:gd name="connsiteY6" fmla="*/ 926431 h 2550695"/>
                <a:gd name="connsiteX7" fmla="*/ 108284 w 372979"/>
                <a:gd name="connsiteY7" fmla="*/ 1058779 h 2550695"/>
                <a:gd name="connsiteX8" fmla="*/ 156410 w 372979"/>
                <a:gd name="connsiteY8" fmla="*/ 1118937 h 2550695"/>
                <a:gd name="connsiteX9" fmla="*/ 60157 w 372979"/>
                <a:gd name="connsiteY9" fmla="*/ 1263316 h 2550695"/>
                <a:gd name="connsiteX10" fmla="*/ 96252 w 372979"/>
                <a:gd name="connsiteY10" fmla="*/ 1419726 h 2550695"/>
                <a:gd name="connsiteX11" fmla="*/ 96252 w 372979"/>
                <a:gd name="connsiteY11" fmla="*/ 1564105 h 2550695"/>
                <a:gd name="connsiteX12" fmla="*/ 132347 w 372979"/>
                <a:gd name="connsiteY12" fmla="*/ 1744579 h 2550695"/>
                <a:gd name="connsiteX13" fmla="*/ 60157 w 372979"/>
                <a:gd name="connsiteY13" fmla="*/ 1840831 h 2550695"/>
                <a:gd name="connsiteX14" fmla="*/ 156410 w 372979"/>
                <a:gd name="connsiteY14" fmla="*/ 2069431 h 2550695"/>
                <a:gd name="connsiteX15" fmla="*/ 144379 w 372979"/>
                <a:gd name="connsiteY15" fmla="*/ 2117558 h 2550695"/>
                <a:gd name="connsiteX16" fmla="*/ 168442 w 372979"/>
                <a:gd name="connsiteY16" fmla="*/ 2201779 h 2550695"/>
                <a:gd name="connsiteX17" fmla="*/ 264694 w 372979"/>
                <a:gd name="connsiteY17" fmla="*/ 2237874 h 2550695"/>
                <a:gd name="connsiteX18" fmla="*/ 372979 w 372979"/>
                <a:gd name="connsiteY18" fmla="*/ 2358189 h 2550695"/>
                <a:gd name="connsiteX19" fmla="*/ 360947 w 372979"/>
                <a:gd name="connsiteY19" fmla="*/ 2550695 h 2550695"/>
                <a:gd name="connsiteX0" fmla="*/ 36094 w 360947"/>
                <a:gd name="connsiteY0" fmla="*/ 0 h 2550695"/>
                <a:gd name="connsiteX1" fmla="*/ 156410 w 360947"/>
                <a:gd name="connsiteY1" fmla="*/ 252663 h 2550695"/>
                <a:gd name="connsiteX2" fmla="*/ 0 w 360947"/>
                <a:gd name="connsiteY2" fmla="*/ 469231 h 2550695"/>
                <a:gd name="connsiteX3" fmla="*/ 108284 w 360947"/>
                <a:gd name="connsiteY3" fmla="*/ 709863 h 2550695"/>
                <a:gd name="connsiteX4" fmla="*/ 228600 w 360947"/>
                <a:gd name="connsiteY4" fmla="*/ 721895 h 2550695"/>
                <a:gd name="connsiteX5" fmla="*/ 168442 w 360947"/>
                <a:gd name="connsiteY5" fmla="*/ 794084 h 2550695"/>
                <a:gd name="connsiteX6" fmla="*/ 192505 w 360947"/>
                <a:gd name="connsiteY6" fmla="*/ 926431 h 2550695"/>
                <a:gd name="connsiteX7" fmla="*/ 108284 w 360947"/>
                <a:gd name="connsiteY7" fmla="*/ 1058779 h 2550695"/>
                <a:gd name="connsiteX8" fmla="*/ 156410 w 360947"/>
                <a:gd name="connsiteY8" fmla="*/ 1118937 h 2550695"/>
                <a:gd name="connsiteX9" fmla="*/ 60157 w 360947"/>
                <a:gd name="connsiteY9" fmla="*/ 1263316 h 2550695"/>
                <a:gd name="connsiteX10" fmla="*/ 96252 w 360947"/>
                <a:gd name="connsiteY10" fmla="*/ 1419726 h 2550695"/>
                <a:gd name="connsiteX11" fmla="*/ 96252 w 360947"/>
                <a:gd name="connsiteY11" fmla="*/ 1564105 h 2550695"/>
                <a:gd name="connsiteX12" fmla="*/ 132347 w 360947"/>
                <a:gd name="connsiteY12" fmla="*/ 1744579 h 2550695"/>
                <a:gd name="connsiteX13" fmla="*/ 60157 w 360947"/>
                <a:gd name="connsiteY13" fmla="*/ 1840831 h 2550695"/>
                <a:gd name="connsiteX14" fmla="*/ 156410 w 360947"/>
                <a:gd name="connsiteY14" fmla="*/ 2069431 h 2550695"/>
                <a:gd name="connsiteX15" fmla="*/ 144379 w 360947"/>
                <a:gd name="connsiteY15" fmla="*/ 2117558 h 2550695"/>
                <a:gd name="connsiteX16" fmla="*/ 168442 w 360947"/>
                <a:gd name="connsiteY16" fmla="*/ 2201779 h 2550695"/>
                <a:gd name="connsiteX17" fmla="*/ 264694 w 360947"/>
                <a:gd name="connsiteY17" fmla="*/ 2237874 h 2550695"/>
                <a:gd name="connsiteX18" fmla="*/ 360947 w 360947"/>
                <a:gd name="connsiteY18" fmla="*/ 2550695 h 2550695"/>
                <a:gd name="connsiteX0" fmla="*/ 36094 w 360947"/>
                <a:gd name="connsiteY0" fmla="*/ 0 h 2550695"/>
                <a:gd name="connsiteX1" fmla="*/ 156410 w 360947"/>
                <a:gd name="connsiteY1" fmla="*/ 252663 h 2550695"/>
                <a:gd name="connsiteX2" fmla="*/ 0 w 360947"/>
                <a:gd name="connsiteY2" fmla="*/ 469231 h 2550695"/>
                <a:gd name="connsiteX3" fmla="*/ 108284 w 360947"/>
                <a:gd name="connsiteY3" fmla="*/ 709863 h 2550695"/>
                <a:gd name="connsiteX4" fmla="*/ 228600 w 360947"/>
                <a:gd name="connsiteY4" fmla="*/ 721895 h 2550695"/>
                <a:gd name="connsiteX5" fmla="*/ 168442 w 360947"/>
                <a:gd name="connsiteY5" fmla="*/ 794084 h 2550695"/>
                <a:gd name="connsiteX6" fmla="*/ 192505 w 360947"/>
                <a:gd name="connsiteY6" fmla="*/ 926431 h 2550695"/>
                <a:gd name="connsiteX7" fmla="*/ 108284 w 360947"/>
                <a:gd name="connsiteY7" fmla="*/ 1058779 h 2550695"/>
                <a:gd name="connsiteX8" fmla="*/ 156410 w 360947"/>
                <a:gd name="connsiteY8" fmla="*/ 1118937 h 2550695"/>
                <a:gd name="connsiteX9" fmla="*/ 60157 w 360947"/>
                <a:gd name="connsiteY9" fmla="*/ 1263316 h 2550695"/>
                <a:gd name="connsiteX10" fmla="*/ 96252 w 360947"/>
                <a:gd name="connsiteY10" fmla="*/ 1419726 h 2550695"/>
                <a:gd name="connsiteX11" fmla="*/ 96252 w 360947"/>
                <a:gd name="connsiteY11" fmla="*/ 1564105 h 2550695"/>
                <a:gd name="connsiteX12" fmla="*/ 132347 w 360947"/>
                <a:gd name="connsiteY12" fmla="*/ 1744579 h 2550695"/>
                <a:gd name="connsiteX13" fmla="*/ 60157 w 360947"/>
                <a:gd name="connsiteY13" fmla="*/ 1840831 h 2550695"/>
                <a:gd name="connsiteX14" fmla="*/ 156410 w 360947"/>
                <a:gd name="connsiteY14" fmla="*/ 2069431 h 2550695"/>
                <a:gd name="connsiteX15" fmla="*/ 144379 w 360947"/>
                <a:gd name="connsiteY15" fmla="*/ 2117558 h 2550695"/>
                <a:gd name="connsiteX16" fmla="*/ 168442 w 360947"/>
                <a:gd name="connsiteY16" fmla="*/ 2201779 h 2550695"/>
                <a:gd name="connsiteX17" fmla="*/ 360947 w 360947"/>
                <a:gd name="connsiteY17" fmla="*/ 2550695 h 2550695"/>
                <a:gd name="connsiteX0" fmla="*/ 36094 w 360947"/>
                <a:gd name="connsiteY0" fmla="*/ 0 h 2550695"/>
                <a:gd name="connsiteX1" fmla="*/ 156410 w 360947"/>
                <a:gd name="connsiteY1" fmla="*/ 252663 h 2550695"/>
                <a:gd name="connsiteX2" fmla="*/ 0 w 360947"/>
                <a:gd name="connsiteY2" fmla="*/ 469231 h 2550695"/>
                <a:gd name="connsiteX3" fmla="*/ 108284 w 360947"/>
                <a:gd name="connsiteY3" fmla="*/ 709863 h 2550695"/>
                <a:gd name="connsiteX4" fmla="*/ 228600 w 360947"/>
                <a:gd name="connsiteY4" fmla="*/ 721895 h 2550695"/>
                <a:gd name="connsiteX5" fmla="*/ 168442 w 360947"/>
                <a:gd name="connsiteY5" fmla="*/ 794084 h 2550695"/>
                <a:gd name="connsiteX6" fmla="*/ 192505 w 360947"/>
                <a:gd name="connsiteY6" fmla="*/ 926431 h 2550695"/>
                <a:gd name="connsiteX7" fmla="*/ 108284 w 360947"/>
                <a:gd name="connsiteY7" fmla="*/ 1058779 h 2550695"/>
                <a:gd name="connsiteX8" fmla="*/ 156410 w 360947"/>
                <a:gd name="connsiteY8" fmla="*/ 1118937 h 2550695"/>
                <a:gd name="connsiteX9" fmla="*/ 60157 w 360947"/>
                <a:gd name="connsiteY9" fmla="*/ 1263316 h 2550695"/>
                <a:gd name="connsiteX10" fmla="*/ 96252 w 360947"/>
                <a:gd name="connsiteY10" fmla="*/ 1419726 h 2550695"/>
                <a:gd name="connsiteX11" fmla="*/ 96252 w 360947"/>
                <a:gd name="connsiteY11" fmla="*/ 1564105 h 2550695"/>
                <a:gd name="connsiteX12" fmla="*/ 132347 w 360947"/>
                <a:gd name="connsiteY12" fmla="*/ 1744579 h 2550695"/>
                <a:gd name="connsiteX13" fmla="*/ 60157 w 360947"/>
                <a:gd name="connsiteY13" fmla="*/ 1840831 h 2550695"/>
                <a:gd name="connsiteX14" fmla="*/ 156410 w 360947"/>
                <a:gd name="connsiteY14" fmla="*/ 2069431 h 2550695"/>
                <a:gd name="connsiteX15" fmla="*/ 144379 w 360947"/>
                <a:gd name="connsiteY15" fmla="*/ 2117558 h 2550695"/>
                <a:gd name="connsiteX16" fmla="*/ 360947 w 360947"/>
                <a:gd name="connsiteY16" fmla="*/ 2550695 h 2550695"/>
                <a:gd name="connsiteX0" fmla="*/ 36094 w 228600"/>
                <a:gd name="connsiteY0" fmla="*/ 0 h 2243457"/>
                <a:gd name="connsiteX1" fmla="*/ 156410 w 228600"/>
                <a:gd name="connsiteY1" fmla="*/ 252663 h 2243457"/>
                <a:gd name="connsiteX2" fmla="*/ 0 w 228600"/>
                <a:gd name="connsiteY2" fmla="*/ 469231 h 2243457"/>
                <a:gd name="connsiteX3" fmla="*/ 108284 w 228600"/>
                <a:gd name="connsiteY3" fmla="*/ 709863 h 2243457"/>
                <a:gd name="connsiteX4" fmla="*/ 228600 w 228600"/>
                <a:gd name="connsiteY4" fmla="*/ 721895 h 2243457"/>
                <a:gd name="connsiteX5" fmla="*/ 168442 w 228600"/>
                <a:gd name="connsiteY5" fmla="*/ 794084 h 2243457"/>
                <a:gd name="connsiteX6" fmla="*/ 192505 w 228600"/>
                <a:gd name="connsiteY6" fmla="*/ 926431 h 2243457"/>
                <a:gd name="connsiteX7" fmla="*/ 108284 w 228600"/>
                <a:gd name="connsiteY7" fmla="*/ 1058779 h 2243457"/>
                <a:gd name="connsiteX8" fmla="*/ 156410 w 228600"/>
                <a:gd name="connsiteY8" fmla="*/ 1118937 h 2243457"/>
                <a:gd name="connsiteX9" fmla="*/ 60157 w 228600"/>
                <a:gd name="connsiteY9" fmla="*/ 1263316 h 2243457"/>
                <a:gd name="connsiteX10" fmla="*/ 96252 w 228600"/>
                <a:gd name="connsiteY10" fmla="*/ 1419726 h 2243457"/>
                <a:gd name="connsiteX11" fmla="*/ 96252 w 228600"/>
                <a:gd name="connsiteY11" fmla="*/ 1564105 h 2243457"/>
                <a:gd name="connsiteX12" fmla="*/ 132347 w 228600"/>
                <a:gd name="connsiteY12" fmla="*/ 1744579 h 2243457"/>
                <a:gd name="connsiteX13" fmla="*/ 60157 w 228600"/>
                <a:gd name="connsiteY13" fmla="*/ 1840831 h 2243457"/>
                <a:gd name="connsiteX14" fmla="*/ 156410 w 228600"/>
                <a:gd name="connsiteY14" fmla="*/ 2069431 h 2243457"/>
                <a:gd name="connsiteX15" fmla="*/ 144379 w 228600"/>
                <a:gd name="connsiteY15" fmla="*/ 2117558 h 2243457"/>
                <a:gd name="connsiteX16" fmla="*/ 214643 w 228600"/>
                <a:gd name="connsiteY16" fmla="*/ 2243457 h 2243457"/>
                <a:gd name="connsiteX0" fmla="*/ 36094 w 228600"/>
                <a:gd name="connsiteY0" fmla="*/ 0 h 2243457"/>
                <a:gd name="connsiteX1" fmla="*/ 156410 w 228600"/>
                <a:gd name="connsiteY1" fmla="*/ 252663 h 2243457"/>
                <a:gd name="connsiteX2" fmla="*/ 0 w 228600"/>
                <a:gd name="connsiteY2" fmla="*/ 469231 h 2243457"/>
                <a:gd name="connsiteX3" fmla="*/ 108284 w 228600"/>
                <a:gd name="connsiteY3" fmla="*/ 709863 h 2243457"/>
                <a:gd name="connsiteX4" fmla="*/ 228600 w 228600"/>
                <a:gd name="connsiteY4" fmla="*/ 721895 h 2243457"/>
                <a:gd name="connsiteX5" fmla="*/ 168442 w 228600"/>
                <a:gd name="connsiteY5" fmla="*/ 794084 h 2243457"/>
                <a:gd name="connsiteX6" fmla="*/ 192505 w 228600"/>
                <a:gd name="connsiteY6" fmla="*/ 926431 h 2243457"/>
                <a:gd name="connsiteX7" fmla="*/ 108284 w 228600"/>
                <a:gd name="connsiteY7" fmla="*/ 1058779 h 2243457"/>
                <a:gd name="connsiteX8" fmla="*/ 156410 w 228600"/>
                <a:gd name="connsiteY8" fmla="*/ 1118937 h 2243457"/>
                <a:gd name="connsiteX9" fmla="*/ 60157 w 228600"/>
                <a:gd name="connsiteY9" fmla="*/ 1263316 h 2243457"/>
                <a:gd name="connsiteX10" fmla="*/ 96252 w 228600"/>
                <a:gd name="connsiteY10" fmla="*/ 1419726 h 2243457"/>
                <a:gd name="connsiteX11" fmla="*/ 96252 w 228600"/>
                <a:gd name="connsiteY11" fmla="*/ 1564105 h 2243457"/>
                <a:gd name="connsiteX12" fmla="*/ 132347 w 228600"/>
                <a:gd name="connsiteY12" fmla="*/ 1744579 h 2243457"/>
                <a:gd name="connsiteX13" fmla="*/ 60157 w 228600"/>
                <a:gd name="connsiteY13" fmla="*/ 1840831 h 2243457"/>
                <a:gd name="connsiteX14" fmla="*/ 156410 w 228600"/>
                <a:gd name="connsiteY14" fmla="*/ 2069431 h 2243457"/>
                <a:gd name="connsiteX15" fmla="*/ 214643 w 228600"/>
                <a:gd name="connsiteY15" fmla="*/ 2243457 h 2243457"/>
                <a:gd name="connsiteX0" fmla="*/ 36094 w 228600"/>
                <a:gd name="connsiteY0" fmla="*/ 0 h 2184935"/>
                <a:gd name="connsiteX1" fmla="*/ 156410 w 228600"/>
                <a:gd name="connsiteY1" fmla="*/ 252663 h 2184935"/>
                <a:gd name="connsiteX2" fmla="*/ 0 w 228600"/>
                <a:gd name="connsiteY2" fmla="*/ 469231 h 2184935"/>
                <a:gd name="connsiteX3" fmla="*/ 108284 w 228600"/>
                <a:gd name="connsiteY3" fmla="*/ 709863 h 2184935"/>
                <a:gd name="connsiteX4" fmla="*/ 228600 w 228600"/>
                <a:gd name="connsiteY4" fmla="*/ 721895 h 2184935"/>
                <a:gd name="connsiteX5" fmla="*/ 168442 w 228600"/>
                <a:gd name="connsiteY5" fmla="*/ 794084 h 2184935"/>
                <a:gd name="connsiteX6" fmla="*/ 192505 w 228600"/>
                <a:gd name="connsiteY6" fmla="*/ 926431 h 2184935"/>
                <a:gd name="connsiteX7" fmla="*/ 108284 w 228600"/>
                <a:gd name="connsiteY7" fmla="*/ 1058779 h 2184935"/>
                <a:gd name="connsiteX8" fmla="*/ 156410 w 228600"/>
                <a:gd name="connsiteY8" fmla="*/ 1118937 h 2184935"/>
                <a:gd name="connsiteX9" fmla="*/ 60157 w 228600"/>
                <a:gd name="connsiteY9" fmla="*/ 1263316 h 2184935"/>
                <a:gd name="connsiteX10" fmla="*/ 96252 w 228600"/>
                <a:gd name="connsiteY10" fmla="*/ 1419726 h 2184935"/>
                <a:gd name="connsiteX11" fmla="*/ 96252 w 228600"/>
                <a:gd name="connsiteY11" fmla="*/ 1564105 h 2184935"/>
                <a:gd name="connsiteX12" fmla="*/ 132347 w 228600"/>
                <a:gd name="connsiteY12" fmla="*/ 1744579 h 2184935"/>
                <a:gd name="connsiteX13" fmla="*/ 60157 w 228600"/>
                <a:gd name="connsiteY13" fmla="*/ 1840831 h 2184935"/>
                <a:gd name="connsiteX14" fmla="*/ 156410 w 228600"/>
                <a:gd name="connsiteY14" fmla="*/ 2069431 h 2184935"/>
                <a:gd name="connsiteX15" fmla="*/ 156121 w 228600"/>
                <a:gd name="connsiteY15" fmla="*/ 2184935 h 2184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600" h="2184935">
                  <a:moveTo>
                    <a:pt x="36094" y="0"/>
                  </a:moveTo>
                  <a:lnTo>
                    <a:pt x="156410" y="252663"/>
                  </a:lnTo>
                  <a:lnTo>
                    <a:pt x="0" y="469231"/>
                  </a:lnTo>
                  <a:lnTo>
                    <a:pt x="108284" y="709863"/>
                  </a:lnTo>
                  <a:lnTo>
                    <a:pt x="228600" y="721895"/>
                  </a:lnTo>
                  <a:lnTo>
                    <a:pt x="168442" y="794084"/>
                  </a:lnTo>
                  <a:lnTo>
                    <a:pt x="192505" y="926431"/>
                  </a:lnTo>
                  <a:lnTo>
                    <a:pt x="108284" y="1058779"/>
                  </a:lnTo>
                  <a:lnTo>
                    <a:pt x="156410" y="1118937"/>
                  </a:lnTo>
                  <a:lnTo>
                    <a:pt x="60157" y="1263316"/>
                  </a:lnTo>
                  <a:lnTo>
                    <a:pt x="96252" y="1419726"/>
                  </a:lnTo>
                  <a:lnTo>
                    <a:pt x="96252" y="1564105"/>
                  </a:lnTo>
                  <a:lnTo>
                    <a:pt x="132347" y="1744579"/>
                  </a:lnTo>
                  <a:lnTo>
                    <a:pt x="60157" y="1840831"/>
                  </a:lnTo>
                  <a:lnTo>
                    <a:pt x="156410" y="2069431"/>
                  </a:lnTo>
                  <a:cubicBezTo>
                    <a:pt x="156314" y="2107932"/>
                    <a:pt x="156217" y="2146434"/>
                    <a:pt x="156121" y="2184935"/>
                  </a:cubicBez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rgbClr val="FFFF00"/>
                </a:solidFill>
                <a:effectLst/>
                <a:latin typeface="Arial" charset="0"/>
                <a:ea typeface="ＭＳ Ｐゴシック" pitchFamily="32" charset="-128"/>
              </a:endParaRPr>
            </a:p>
          </p:txBody>
        </p:sp>
        <p:sp>
          <p:nvSpPr>
            <p:cNvPr id="16" name="フリーフォーム 15"/>
            <p:cNvSpPr/>
            <p:nvPr/>
          </p:nvSpPr>
          <p:spPr bwMode="auto">
            <a:xfrm>
              <a:off x="1397203" y="4140403"/>
              <a:ext cx="358445" cy="212141"/>
            </a:xfrm>
            <a:custGeom>
              <a:avLst/>
              <a:gdLst>
                <a:gd name="connsiteX0" fmla="*/ 358445 w 358445"/>
                <a:gd name="connsiteY0" fmla="*/ 0 h 212141"/>
                <a:gd name="connsiteX1" fmla="*/ 277978 w 358445"/>
                <a:gd name="connsiteY1" fmla="*/ 80467 h 212141"/>
                <a:gd name="connsiteX2" fmla="*/ 190195 w 358445"/>
                <a:gd name="connsiteY2" fmla="*/ 87783 h 212141"/>
                <a:gd name="connsiteX3" fmla="*/ 146304 w 358445"/>
                <a:gd name="connsiteY3" fmla="*/ 175565 h 212141"/>
                <a:gd name="connsiteX4" fmla="*/ 0 w 358445"/>
                <a:gd name="connsiteY4" fmla="*/ 212141 h 212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445" h="212141">
                  <a:moveTo>
                    <a:pt x="358445" y="0"/>
                  </a:moveTo>
                  <a:lnTo>
                    <a:pt x="277978" y="80467"/>
                  </a:lnTo>
                  <a:lnTo>
                    <a:pt x="190195" y="87783"/>
                  </a:lnTo>
                  <a:lnTo>
                    <a:pt x="146304" y="175565"/>
                  </a:lnTo>
                  <a:lnTo>
                    <a:pt x="0" y="212141"/>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7" name="フリーフォーム 16"/>
            <p:cNvSpPr/>
            <p:nvPr/>
          </p:nvSpPr>
          <p:spPr bwMode="auto">
            <a:xfrm>
              <a:off x="2571135" y="5400368"/>
              <a:ext cx="417871" cy="759542"/>
            </a:xfrm>
            <a:custGeom>
              <a:avLst/>
              <a:gdLst>
                <a:gd name="connsiteX0" fmla="*/ 0 w 417871"/>
                <a:gd name="connsiteY0" fmla="*/ 0 h 759542"/>
                <a:gd name="connsiteX1" fmla="*/ 71284 w 417871"/>
                <a:gd name="connsiteY1" fmla="*/ 88490 h 759542"/>
                <a:gd name="connsiteX2" fmla="*/ 117988 w 417871"/>
                <a:gd name="connsiteY2" fmla="*/ 95864 h 759542"/>
                <a:gd name="connsiteX3" fmla="*/ 164691 w 417871"/>
                <a:gd name="connsiteY3" fmla="*/ 19664 h 759542"/>
                <a:gd name="connsiteX4" fmla="*/ 194188 w 417871"/>
                <a:gd name="connsiteY4" fmla="*/ 24580 h 759542"/>
                <a:gd name="connsiteX5" fmla="*/ 204020 w 417871"/>
                <a:gd name="connsiteY5" fmla="*/ 54077 h 759542"/>
                <a:gd name="connsiteX6" fmla="*/ 186813 w 417871"/>
                <a:gd name="connsiteY6" fmla="*/ 125361 h 759542"/>
                <a:gd name="connsiteX7" fmla="*/ 218768 w 417871"/>
                <a:gd name="connsiteY7" fmla="*/ 169606 h 759542"/>
                <a:gd name="connsiteX8" fmla="*/ 255639 w 417871"/>
                <a:gd name="connsiteY8" fmla="*/ 186813 h 759542"/>
                <a:gd name="connsiteX9" fmla="*/ 322007 w 417871"/>
                <a:gd name="connsiteY9" fmla="*/ 233516 h 759542"/>
                <a:gd name="connsiteX10" fmla="*/ 339213 w 417871"/>
                <a:gd name="connsiteY10" fmla="*/ 272845 h 759542"/>
                <a:gd name="connsiteX11" fmla="*/ 408039 w 417871"/>
                <a:gd name="connsiteY11" fmla="*/ 294967 h 759542"/>
                <a:gd name="connsiteX12" fmla="*/ 417871 w 417871"/>
                <a:gd name="connsiteY12" fmla="*/ 385916 h 759542"/>
                <a:gd name="connsiteX13" fmla="*/ 376084 w 417871"/>
                <a:gd name="connsiteY13" fmla="*/ 489155 h 759542"/>
                <a:gd name="connsiteX14" fmla="*/ 292510 w 417871"/>
                <a:gd name="connsiteY14" fmla="*/ 538316 h 759542"/>
                <a:gd name="connsiteX15" fmla="*/ 204020 w 417871"/>
                <a:gd name="connsiteY15" fmla="*/ 604684 h 759542"/>
                <a:gd name="connsiteX16" fmla="*/ 184355 w 417871"/>
                <a:gd name="connsiteY16" fmla="*/ 656303 h 759542"/>
                <a:gd name="connsiteX17" fmla="*/ 191730 w 417871"/>
                <a:gd name="connsiteY17" fmla="*/ 742335 h 759542"/>
                <a:gd name="connsiteX18" fmla="*/ 208936 w 417871"/>
                <a:gd name="connsiteY18" fmla="*/ 759542 h 75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7871" h="759542">
                  <a:moveTo>
                    <a:pt x="0" y="0"/>
                  </a:moveTo>
                  <a:lnTo>
                    <a:pt x="71284" y="88490"/>
                  </a:lnTo>
                  <a:lnTo>
                    <a:pt x="117988" y="95864"/>
                  </a:lnTo>
                  <a:lnTo>
                    <a:pt x="164691" y="19664"/>
                  </a:lnTo>
                  <a:lnTo>
                    <a:pt x="194188" y="24580"/>
                  </a:lnTo>
                  <a:lnTo>
                    <a:pt x="204020" y="54077"/>
                  </a:lnTo>
                  <a:lnTo>
                    <a:pt x="186813" y="125361"/>
                  </a:lnTo>
                  <a:lnTo>
                    <a:pt x="218768" y="169606"/>
                  </a:lnTo>
                  <a:lnTo>
                    <a:pt x="255639" y="186813"/>
                  </a:lnTo>
                  <a:lnTo>
                    <a:pt x="322007" y="233516"/>
                  </a:lnTo>
                  <a:lnTo>
                    <a:pt x="339213" y="272845"/>
                  </a:lnTo>
                  <a:lnTo>
                    <a:pt x="408039" y="294967"/>
                  </a:lnTo>
                  <a:lnTo>
                    <a:pt x="417871" y="385916"/>
                  </a:lnTo>
                  <a:lnTo>
                    <a:pt x="376084" y="489155"/>
                  </a:lnTo>
                  <a:lnTo>
                    <a:pt x="292510" y="538316"/>
                  </a:lnTo>
                  <a:lnTo>
                    <a:pt x="204020" y="604684"/>
                  </a:lnTo>
                  <a:lnTo>
                    <a:pt x="184355" y="656303"/>
                  </a:lnTo>
                  <a:lnTo>
                    <a:pt x="191730" y="742335"/>
                  </a:lnTo>
                  <a:lnTo>
                    <a:pt x="208936" y="759542"/>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8" name="フリーフォーム 17"/>
            <p:cNvSpPr/>
            <p:nvPr/>
          </p:nvSpPr>
          <p:spPr bwMode="auto">
            <a:xfrm>
              <a:off x="1977242" y="5860473"/>
              <a:ext cx="564077" cy="172192"/>
            </a:xfrm>
            <a:custGeom>
              <a:avLst/>
              <a:gdLst>
                <a:gd name="connsiteX0" fmla="*/ 564077 w 564077"/>
                <a:gd name="connsiteY0" fmla="*/ 172192 h 172192"/>
                <a:gd name="connsiteX1" fmla="*/ 427511 w 564077"/>
                <a:gd name="connsiteY1" fmla="*/ 124691 h 172192"/>
                <a:gd name="connsiteX2" fmla="*/ 320633 w 564077"/>
                <a:gd name="connsiteY2" fmla="*/ 130628 h 172192"/>
                <a:gd name="connsiteX3" fmla="*/ 225631 w 564077"/>
                <a:gd name="connsiteY3" fmla="*/ 124691 h 172192"/>
                <a:gd name="connsiteX4" fmla="*/ 0 w 564077"/>
                <a:gd name="connsiteY4" fmla="*/ 0 h 172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077" h="172192">
                  <a:moveTo>
                    <a:pt x="564077" y="172192"/>
                  </a:moveTo>
                  <a:lnTo>
                    <a:pt x="427511" y="124691"/>
                  </a:lnTo>
                  <a:lnTo>
                    <a:pt x="320633" y="130628"/>
                  </a:lnTo>
                  <a:lnTo>
                    <a:pt x="225631" y="124691"/>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9" name="フリーフォーム 18"/>
            <p:cNvSpPr/>
            <p:nvPr/>
          </p:nvSpPr>
          <p:spPr bwMode="auto">
            <a:xfrm>
              <a:off x="1987366" y="5993813"/>
              <a:ext cx="639552" cy="137424"/>
            </a:xfrm>
            <a:custGeom>
              <a:avLst/>
              <a:gdLst>
                <a:gd name="connsiteX0" fmla="*/ 0 w 639552"/>
                <a:gd name="connsiteY0" fmla="*/ 0 h 137424"/>
                <a:gd name="connsiteX1" fmla="*/ 190280 w 639552"/>
                <a:gd name="connsiteY1" fmla="*/ 68712 h 137424"/>
                <a:gd name="connsiteX2" fmla="*/ 354132 w 639552"/>
                <a:gd name="connsiteY2" fmla="*/ 63426 h 137424"/>
                <a:gd name="connsiteX3" fmla="*/ 428130 w 639552"/>
                <a:gd name="connsiteY3" fmla="*/ 73997 h 137424"/>
                <a:gd name="connsiteX4" fmla="*/ 581411 w 639552"/>
                <a:gd name="connsiteY4" fmla="*/ 95140 h 137424"/>
                <a:gd name="connsiteX5" fmla="*/ 639552 w 639552"/>
                <a:gd name="connsiteY5" fmla="*/ 137424 h 13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552" h="137424">
                  <a:moveTo>
                    <a:pt x="0" y="0"/>
                  </a:moveTo>
                  <a:lnTo>
                    <a:pt x="190280" y="68712"/>
                  </a:lnTo>
                  <a:lnTo>
                    <a:pt x="354132" y="63426"/>
                  </a:lnTo>
                  <a:lnTo>
                    <a:pt x="428130" y="73997"/>
                  </a:lnTo>
                  <a:lnTo>
                    <a:pt x="581411" y="95140"/>
                  </a:lnTo>
                  <a:lnTo>
                    <a:pt x="639552" y="137424"/>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0" name="フリーフォーム 19"/>
            <p:cNvSpPr/>
            <p:nvPr/>
          </p:nvSpPr>
          <p:spPr bwMode="auto">
            <a:xfrm>
              <a:off x="2774913" y="6178807"/>
              <a:ext cx="1088823" cy="332990"/>
            </a:xfrm>
            <a:custGeom>
              <a:avLst/>
              <a:gdLst>
                <a:gd name="connsiteX0" fmla="*/ 0 w 1088823"/>
                <a:gd name="connsiteY0" fmla="*/ 0 h 332990"/>
                <a:gd name="connsiteX1" fmla="*/ 84569 w 1088823"/>
                <a:gd name="connsiteY1" fmla="*/ 142710 h 332990"/>
                <a:gd name="connsiteX2" fmla="*/ 200851 w 1088823"/>
                <a:gd name="connsiteY2" fmla="*/ 274848 h 332990"/>
                <a:gd name="connsiteX3" fmla="*/ 258992 w 1088823"/>
                <a:gd name="connsiteY3" fmla="*/ 332990 h 332990"/>
                <a:gd name="connsiteX4" fmla="*/ 396416 w 1088823"/>
                <a:gd name="connsiteY4" fmla="*/ 295991 h 332990"/>
                <a:gd name="connsiteX5" fmla="*/ 549697 w 1088823"/>
                <a:gd name="connsiteY5" fmla="*/ 232564 h 332990"/>
                <a:gd name="connsiteX6" fmla="*/ 644837 w 1088823"/>
                <a:gd name="connsiteY6" fmla="*/ 153281 h 332990"/>
                <a:gd name="connsiteX7" fmla="*/ 771690 w 1088823"/>
                <a:gd name="connsiteY7" fmla="*/ 110996 h 332990"/>
                <a:gd name="connsiteX8" fmla="*/ 909115 w 1088823"/>
                <a:gd name="connsiteY8" fmla="*/ 79283 h 332990"/>
                <a:gd name="connsiteX9" fmla="*/ 1088823 w 1088823"/>
                <a:gd name="connsiteY9" fmla="*/ 73998 h 332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8823" h="332990">
                  <a:moveTo>
                    <a:pt x="0" y="0"/>
                  </a:moveTo>
                  <a:lnTo>
                    <a:pt x="84569" y="142710"/>
                  </a:lnTo>
                  <a:lnTo>
                    <a:pt x="200851" y="274848"/>
                  </a:lnTo>
                  <a:lnTo>
                    <a:pt x="258992" y="332990"/>
                  </a:lnTo>
                  <a:lnTo>
                    <a:pt x="396416" y="295991"/>
                  </a:lnTo>
                  <a:lnTo>
                    <a:pt x="549697" y="232564"/>
                  </a:lnTo>
                  <a:lnTo>
                    <a:pt x="644837" y="153281"/>
                  </a:lnTo>
                  <a:lnTo>
                    <a:pt x="771690" y="110996"/>
                  </a:lnTo>
                  <a:lnTo>
                    <a:pt x="909115" y="79283"/>
                  </a:lnTo>
                  <a:lnTo>
                    <a:pt x="1088823" y="73998"/>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1" name="フリーフォーム 20"/>
            <p:cNvSpPr/>
            <p:nvPr/>
          </p:nvSpPr>
          <p:spPr bwMode="auto">
            <a:xfrm>
              <a:off x="2801341" y="6178807"/>
              <a:ext cx="1913369" cy="375274"/>
            </a:xfrm>
            <a:custGeom>
              <a:avLst/>
              <a:gdLst>
                <a:gd name="connsiteX0" fmla="*/ 0 w 1913369"/>
                <a:gd name="connsiteY0" fmla="*/ 105711 h 375274"/>
                <a:gd name="connsiteX1" fmla="*/ 132139 w 1913369"/>
                <a:gd name="connsiteY1" fmla="*/ 280134 h 375274"/>
                <a:gd name="connsiteX2" fmla="*/ 195565 w 1913369"/>
                <a:gd name="connsiteY2" fmla="*/ 364703 h 375274"/>
                <a:gd name="connsiteX3" fmla="*/ 274849 w 1913369"/>
                <a:gd name="connsiteY3" fmla="*/ 375274 h 375274"/>
                <a:gd name="connsiteX4" fmla="*/ 523269 w 1913369"/>
                <a:gd name="connsiteY4" fmla="*/ 306562 h 375274"/>
                <a:gd name="connsiteX5" fmla="*/ 739977 w 1913369"/>
                <a:gd name="connsiteY5" fmla="*/ 179709 h 375274"/>
                <a:gd name="connsiteX6" fmla="*/ 887972 w 1913369"/>
                <a:gd name="connsiteY6" fmla="*/ 169138 h 375274"/>
                <a:gd name="connsiteX7" fmla="*/ 1067681 w 1913369"/>
                <a:gd name="connsiteY7" fmla="*/ 232564 h 375274"/>
                <a:gd name="connsiteX8" fmla="*/ 1115251 w 1913369"/>
                <a:gd name="connsiteY8" fmla="*/ 253706 h 375274"/>
                <a:gd name="connsiteX9" fmla="*/ 1220962 w 1913369"/>
                <a:gd name="connsiteY9" fmla="*/ 169138 h 375274"/>
                <a:gd name="connsiteX10" fmla="*/ 1395385 w 1913369"/>
                <a:gd name="connsiteY10" fmla="*/ 42284 h 375274"/>
                <a:gd name="connsiteX11" fmla="*/ 1569808 w 1913369"/>
                <a:gd name="connsiteY11" fmla="*/ 0 h 375274"/>
                <a:gd name="connsiteX12" fmla="*/ 1707232 w 1913369"/>
                <a:gd name="connsiteY12" fmla="*/ 73998 h 375274"/>
                <a:gd name="connsiteX13" fmla="*/ 1807658 w 1913369"/>
                <a:gd name="connsiteY13" fmla="*/ 100425 h 375274"/>
                <a:gd name="connsiteX14" fmla="*/ 1913369 w 1913369"/>
                <a:gd name="connsiteY14" fmla="*/ 126853 h 375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13369" h="375274">
                  <a:moveTo>
                    <a:pt x="0" y="105711"/>
                  </a:moveTo>
                  <a:lnTo>
                    <a:pt x="132139" y="280134"/>
                  </a:lnTo>
                  <a:lnTo>
                    <a:pt x="195565" y="364703"/>
                  </a:lnTo>
                  <a:lnTo>
                    <a:pt x="274849" y="375274"/>
                  </a:lnTo>
                  <a:lnTo>
                    <a:pt x="523269" y="306562"/>
                  </a:lnTo>
                  <a:lnTo>
                    <a:pt x="739977" y="179709"/>
                  </a:lnTo>
                  <a:lnTo>
                    <a:pt x="887972" y="169138"/>
                  </a:lnTo>
                  <a:lnTo>
                    <a:pt x="1067681" y="232564"/>
                  </a:lnTo>
                  <a:lnTo>
                    <a:pt x="1115251" y="253706"/>
                  </a:lnTo>
                  <a:lnTo>
                    <a:pt x="1220962" y="169138"/>
                  </a:lnTo>
                  <a:lnTo>
                    <a:pt x="1395385" y="42284"/>
                  </a:lnTo>
                  <a:lnTo>
                    <a:pt x="1569808" y="0"/>
                  </a:lnTo>
                  <a:lnTo>
                    <a:pt x="1707232" y="73998"/>
                  </a:lnTo>
                  <a:lnTo>
                    <a:pt x="1807658" y="100425"/>
                  </a:lnTo>
                  <a:lnTo>
                    <a:pt x="1913369" y="126853"/>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23" name="直線コネクタ 22"/>
            <p:cNvCxnSpPr/>
            <p:nvPr/>
          </p:nvCxnSpPr>
          <p:spPr bwMode="auto">
            <a:xfrm>
              <a:off x="8472487" y="6321820"/>
              <a:ext cx="228600" cy="232261"/>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26" name="直線コネクタ 25"/>
            <p:cNvCxnSpPr/>
            <p:nvPr/>
          </p:nvCxnSpPr>
          <p:spPr bwMode="auto">
            <a:xfrm>
              <a:off x="8496299" y="6437950"/>
              <a:ext cx="90488" cy="73847"/>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27" name="フリーフォーム 26"/>
            <p:cNvSpPr/>
            <p:nvPr/>
          </p:nvSpPr>
          <p:spPr bwMode="auto">
            <a:xfrm>
              <a:off x="7800975" y="6200775"/>
              <a:ext cx="523875" cy="152400"/>
            </a:xfrm>
            <a:custGeom>
              <a:avLst/>
              <a:gdLst>
                <a:gd name="connsiteX0" fmla="*/ 523875 w 523875"/>
                <a:gd name="connsiteY0" fmla="*/ 152400 h 152400"/>
                <a:gd name="connsiteX1" fmla="*/ 442913 w 523875"/>
                <a:gd name="connsiteY1" fmla="*/ 147638 h 152400"/>
                <a:gd name="connsiteX2" fmla="*/ 290513 w 523875"/>
                <a:gd name="connsiteY2" fmla="*/ 152400 h 152400"/>
                <a:gd name="connsiteX3" fmla="*/ 209550 w 523875"/>
                <a:gd name="connsiteY3" fmla="*/ 128588 h 152400"/>
                <a:gd name="connsiteX4" fmla="*/ 119063 w 523875"/>
                <a:gd name="connsiteY4" fmla="*/ 23813 h 152400"/>
                <a:gd name="connsiteX5" fmla="*/ 0 w 523875"/>
                <a:gd name="connsiteY5" fmla="*/ 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875" h="152400">
                  <a:moveTo>
                    <a:pt x="523875" y="152400"/>
                  </a:moveTo>
                  <a:lnTo>
                    <a:pt x="442913" y="147638"/>
                  </a:lnTo>
                  <a:lnTo>
                    <a:pt x="290513" y="152400"/>
                  </a:lnTo>
                  <a:lnTo>
                    <a:pt x="209550" y="128588"/>
                  </a:lnTo>
                  <a:lnTo>
                    <a:pt x="119063" y="23813"/>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9" name="フリーフォーム 28"/>
            <p:cNvSpPr/>
            <p:nvPr/>
          </p:nvSpPr>
          <p:spPr bwMode="auto">
            <a:xfrm>
              <a:off x="7800974" y="6131237"/>
              <a:ext cx="523875" cy="152400"/>
            </a:xfrm>
            <a:custGeom>
              <a:avLst/>
              <a:gdLst>
                <a:gd name="connsiteX0" fmla="*/ 523875 w 523875"/>
                <a:gd name="connsiteY0" fmla="*/ 152400 h 152400"/>
                <a:gd name="connsiteX1" fmla="*/ 442913 w 523875"/>
                <a:gd name="connsiteY1" fmla="*/ 147638 h 152400"/>
                <a:gd name="connsiteX2" fmla="*/ 290513 w 523875"/>
                <a:gd name="connsiteY2" fmla="*/ 152400 h 152400"/>
                <a:gd name="connsiteX3" fmla="*/ 209550 w 523875"/>
                <a:gd name="connsiteY3" fmla="*/ 128588 h 152400"/>
                <a:gd name="connsiteX4" fmla="*/ 119063 w 523875"/>
                <a:gd name="connsiteY4" fmla="*/ 23813 h 152400"/>
                <a:gd name="connsiteX5" fmla="*/ 0 w 523875"/>
                <a:gd name="connsiteY5" fmla="*/ 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875" h="152400">
                  <a:moveTo>
                    <a:pt x="523875" y="152400"/>
                  </a:moveTo>
                  <a:lnTo>
                    <a:pt x="442913" y="147638"/>
                  </a:lnTo>
                  <a:lnTo>
                    <a:pt x="290513" y="152400"/>
                  </a:lnTo>
                  <a:lnTo>
                    <a:pt x="209550" y="128588"/>
                  </a:lnTo>
                  <a:lnTo>
                    <a:pt x="119063" y="23813"/>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30" name="直線コネクタ 29"/>
            <p:cNvCxnSpPr/>
            <p:nvPr/>
          </p:nvCxnSpPr>
          <p:spPr bwMode="auto">
            <a:xfrm>
              <a:off x="7665244" y="5777974"/>
              <a:ext cx="135730" cy="215839"/>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32" name="直線コネクタ 31"/>
            <p:cNvCxnSpPr/>
            <p:nvPr/>
          </p:nvCxnSpPr>
          <p:spPr bwMode="auto">
            <a:xfrm>
              <a:off x="6858000" y="5334000"/>
              <a:ext cx="228600" cy="152400"/>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34" name="フリーフォーム 33"/>
            <p:cNvSpPr/>
            <p:nvPr/>
          </p:nvSpPr>
          <p:spPr bwMode="auto">
            <a:xfrm>
              <a:off x="7296150" y="5567363"/>
              <a:ext cx="219075" cy="238125"/>
            </a:xfrm>
            <a:custGeom>
              <a:avLst/>
              <a:gdLst>
                <a:gd name="connsiteX0" fmla="*/ 219075 w 219075"/>
                <a:gd name="connsiteY0" fmla="*/ 238125 h 238125"/>
                <a:gd name="connsiteX1" fmla="*/ 147638 w 219075"/>
                <a:gd name="connsiteY1" fmla="*/ 195262 h 238125"/>
                <a:gd name="connsiteX2" fmla="*/ 190500 w 219075"/>
                <a:gd name="connsiteY2" fmla="*/ 138112 h 238125"/>
                <a:gd name="connsiteX3" fmla="*/ 133350 w 219075"/>
                <a:gd name="connsiteY3" fmla="*/ 33337 h 238125"/>
                <a:gd name="connsiteX4" fmla="*/ 0 w 219075"/>
                <a:gd name="connsiteY4" fmla="*/ 0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75" h="238125">
                  <a:moveTo>
                    <a:pt x="219075" y="238125"/>
                  </a:moveTo>
                  <a:lnTo>
                    <a:pt x="147638" y="195262"/>
                  </a:lnTo>
                  <a:lnTo>
                    <a:pt x="190500" y="138112"/>
                  </a:lnTo>
                  <a:lnTo>
                    <a:pt x="133350" y="33337"/>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35" name="フリーフォーム 34"/>
            <p:cNvSpPr/>
            <p:nvPr/>
          </p:nvSpPr>
          <p:spPr bwMode="auto">
            <a:xfrm>
              <a:off x="6819900" y="5200650"/>
              <a:ext cx="561975" cy="342900"/>
            </a:xfrm>
            <a:custGeom>
              <a:avLst/>
              <a:gdLst>
                <a:gd name="connsiteX0" fmla="*/ 561975 w 561975"/>
                <a:gd name="connsiteY0" fmla="*/ 342900 h 342900"/>
                <a:gd name="connsiteX1" fmla="*/ 447675 w 561975"/>
                <a:gd name="connsiteY1" fmla="*/ 304800 h 342900"/>
                <a:gd name="connsiteX2" fmla="*/ 342900 w 561975"/>
                <a:gd name="connsiteY2" fmla="*/ 242888 h 342900"/>
                <a:gd name="connsiteX3" fmla="*/ 166688 w 561975"/>
                <a:gd name="connsiteY3" fmla="*/ 152400 h 342900"/>
                <a:gd name="connsiteX4" fmla="*/ 66675 w 561975"/>
                <a:gd name="connsiteY4" fmla="*/ 85725 h 342900"/>
                <a:gd name="connsiteX5" fmla="*/ 0 w 561975"/>
                <a:gd name="connsiteY5"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1975" h="342900">
                  <a:moveTo>
                    <a:pt x="561975" y="342900"/>
                  </a:moveTo>
                  <a:lnTo>
                    <a:pt x="447675" y="304800"/>
                  </a:lnTo>
                  <a:lnTo>
                    <a:pt x="342900" y="242888"/>
                  </a:lnTo>
                  <a:lnTo>
                    <a:pt x="166688" y="152400"/>
                  </a:lnTo>
                  <a:lnTo>
                    <a:pt x="66675" y="85725"/>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36" name="フリーフォーム 35"/>
            <p:cNvSpPr/>
            <p:nvPr/>
          </p:nvSpPr>
          <p:spPr bwMode="auto">
            <a:xfrm>
              <a:off x="7753350" y="5348288"/>
              <a:ext cx="76200" cy="190500"/>
            </a:xfrm>
            <a:custGeom>
              <a:avLst/>
              <a:gdLst>
                <a:gd name="connsiteX0" fmla="*/ 0 w 76200"/>
                <a:gd name="connsiteY0" fmla="*/ 190500 h 190500"/>
                <a:gd name="connsiteX1" fmla="*/ 0 w 76200"/>
                <a:gd name="connsiteY1" fmla="*/ 85725 h 190500"/>
                <a:gd name="connsiteX2" fmla="*/ 76200 w 76200"/>
                <a:gd name="connsiteY2" fmla="*/ 0 h 190500"/>
              </a:gdLst>
              <a:ahLst/>
              <a:cxnLst>
                <a:cxn ang="0">
                  <a:pos x="connsiteX0" y="connsiteY0"/>
                </a:cxn>
                <a:cxn ang="0">
                  <a:pos x="connsiteX1" y="connsiteY1"/>
                </a:cxn>
                <a:cxn ang="0">
                  <a:pos x="connsiteX2" y="connsiteY2"/>
                </a:cxn>
              </a:cxnLst>
              <a:rect l="l" t="t" r="r" b="b"/>
              <a:pathLst>
                <a:path w="76200" h="190500">
                  <a:moveTo>
                    <a:pt x="0" y="190500"/>
                  </a:moveTo>
                  <a:lnTo>
                    <a:pt x="0" y="85725"/>
                  </a:lnTo>
                  <a:lnTo>
                    <a:pt x="7620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37" name="フリーフォーム 36"/>
            <p:cNvSpPr/>
            <p:nvPr/>
          </p:nvSpPr>
          <p:spPr bwMode="auto">
            <a:xfrm>
              <a:off x="7658100" y="5210175"/>
              <a:ext cx="119063" cy="280988"/>
            </a:xfrm>
            <a:custGeom>
              <a:avLst/>
              <a:gdLst>
                <a:gd name="connsiteX0" fmla="*/ 38100 w 119063"/>
                <a:gd name="connsiteY0" fmla="*/ 280988 h 280988"/>
                <a:gd name="connsiteX1" fmla="*/ 42863 w 119063"/>
                <a:gd name="connsiteY1" fmla="*/ 171450 h 280988"/>
                <a:gd name="connsiteX2" fmla="*/ 119063 w 119063"/>
                <a:gd name="connsiteY2" fmla="*/ 114300 h 280988"/>
                <a:gd name="connsiteX3" fmla="*/ 33338 w 119063"/>
                <a:gd name="connsiteY3" fmla="*/ 61913 h 280988"/>
                <a:gd name="connsiteX4" fmla="*/ 0 w 119063"/>
                <a:gd name="connsiteY4" fmla="*/ 0 h 280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63" h="280988">
                  <a:moveTo>
                    <a:pt x="38100" y="280988"/>
                  </a:moveTo>
                  <a:lnTo>
                    <a:pt x="42863" y="171450"/>
                  </a:lnTo>
                  <a:lnTo>
                    <a:pt x="119063" y="114300"/>
                  </a:lnTo>
                  <a:lnTo>
                    <a:pt x="33338" y="61913"/>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38" name="フリーフォーム 37"/>
            <p:cNvSpPr/>
            <p:nvPr/>
          </p:nvSpPr>
          <p:spPr bwMode="auto">
            <a:xfrm>
              <a:off x="7658100" y="5038725"/>
              <a:ext cx="166688" cy="261938"/>
            </a:xfrm>
            <a:custGeom>
              <a:avLst/>
              <a:gdLst>
                <a:gd name="connsiteX0" fmla="*/ 166688 w 166688"/>
                <a:gd name="connsiteY0" fmla="*/ 261938 h 261938"/>
                <a:gd name="connsiteX1" fmla="*/ 57150 w 166688"/>
                <a:gd name="connsiteY1" fmla="*/ 166688 h 261938"/>
                <a:gd name="connsiteX2" fmla="*/ 57150 w 166688"/>
                <a:gd name="connsiteY2" fmla="*/ 52388 h 261938"/>
                <a:gd name="connsiteX3" fmla="*/ 0 w 166688"/>
                <a:gd name="connsiteY3" fmla="*/ 0 h 261938"/>
              </a:gdLst>
              <a:ahLst/>
              <a:cxnLst>
                <a:cxn ang="0">
                  <a:pos x="connsiteX0" y="connsiteY0"/>
                </a:cxn>
                <a:cxn ang="0">
                  <a:pos x="connsiteX1" y="connsiteY1"/>
                </a:cxn>
                <a:cxn ang="0">
                  <a:pos x="connsiteX2" y="connsiteY2"/>
                </a:cxn>
                <a:cxn ang="0">
                  <a:pos x="connsiteX3" y="connsiteY3"/>
                </a:cxn>
              </a:cxnLst>
              <a:rect l="l" t="t" r="r" b="b"/>
              <a:pathLst>
                <a:path w="166688" h="261938">
                  <a:moveTo>
                    <a:pt x="166688" y="261938"/>
                  </a:moveTo>
                  <a:lnTo>
                    <a:pt x="57150" y="166688"/>
                  </a:lnTo>
                  <a:lnTo>
                    <a:pt x="57150" y="52388"/>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40" name="直線コネクタ 39"/>
            <p:cNvCxnSpPr/>
            <p:nvPr/>
          </p:nvCxnSpPr>
          <p:spPr bwMode="auto">
            <a:xfrm>
              <a:off x="6305550" y="4762500"/>
              <a:ext cx="114300" cy="28575"/>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42" name="直線コネクタ 41"/>
            <p:cNvCxnSpPr/>
            <p:nvPr/>
          </p:nvCxnSpPr>
          <p:spPr bwMode="auto">
            <a:xfrm flipH="1">
              <a:off x="6062663" y="5048250"/>
              <a:ext cx="71437" cy="147638"/>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43" name="フリーフォーム 42"/>
            <p:cNvSpPr/>
            <p:nvPr/>
          </p:nvSpPr>
          <p:spPr bwMode="auto">
            <a:xfrm>
              <a:off x="5934075" y="4848225"/>
              <a:ext cx="104775" cy="71438"/>
            </a:xfrm>
            <a:custGeom>
              <a:avLst/>
              <a:gdLst>
                <a:gd name="connsiteX0" fmla="*/ 0 w 104775"/>
                <a:gd name="connsiteY0" fmla="*/ 0 h 71438"/>
                <a:gd name="connsiteX1" fmla="*/ 104775 w 104775"/>
                <a:gd name="connsiteY1" fmla="*/ 23813 h 71438"/>
                <a:gd name="connsiteX2" fmla="*/ 61913 w 104775"/>
                <a:gd name="connsiteY2" fmla="*/ 71438 h 71438"/>
              </a:gdLst>
              <a:ahLst/>
              <a:cxnLst>
                <a:cxn ang="0">
                  <a:pos x="connsiteX0" y="connsiteY0"/>
                </a:cxn>
                <a:cxn ang="0">
                  <a:pos x="connsiteX1" y="connsiteY1"/>
                </a:cxn>
                <a:cxn ang="0">
                  <a:pos x="connsiteX2" y="connsiteY2"/>
                </a:cxn>
              </a:cxnLst>
              <a:rect l="l" t="t" r="r" b="b"/>
              <a:pathLst>
                <a:path w="104775" h="71438">
                  <a:moveTo>
                    <a:pt x="0" y="0"/>
                  </a:moveTo>
                  <a:lnTo>
                    <a:pt x="104775" y="23813"/>
                  </a:lnTo>
                  <a:lnTo>
                    <a:pt x="61913" y="71438"/>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45" name="直線コネクタ 44"/>
            <p:cNvCxnSpPr/>
            <p:nvPr/>
          </p:nvCxnSpPr>
          <p:spPr bwMode="auto">
            <a:xfrm flipH="1">
              <a:off x="5072063" y="4581525"/>
              <a:ext cx="147638" cy="76200"/>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46" name="フリーフォーム 45"/>
            <p:cNvSpPr/>
            <p:nvPr/>
          </p:nvSpPr>
          <p:spPr bwMode="auto">
            <a:xfrm>
              <a:off x="4829175" y="4195763"/>
              <a:ext cx="147638" cy="23812"/>
            </a:xfrm>
            <a:custGeom>
              <a:avLst/>
              <a:gdLst>
                <a:gd name="connsiteX0" fmla="*/ 147638 w 147638"/>
                <a:gd name="connsiteY0" fmla="*/ 0 h 23812"/>
                <a:gd name="connsiteX1" fmla="*/ 90488 w 147638"/>
                <a:gd name="connsiteY1" fmla="*/ 23812 h 23812"/>
                <a:gd name="connsiteX2" fmla="*/ 0 w 147638"/>
                <a:gd name="connsiteY2" fmla="*/ 19050 h 23812"/>
              </a:gdLst>
              <a:ahLst/>
              <a:cxnLst>
                <a:cxn ang="0">
                  <a:pos x="connsiteX0" y="connsiteY0"/>
                </a:cxn>
                <a:cxn ang="0">
                  <a:pos x="connsiteX1" y="connsiteY1"/>
                </a:cxn>
                <a:cxn ang="0">
                  <a:pos x="connsiteX2" y="connsiteY2"/>
                </a:cxn>
              </a:cxnLst>
              <a:rect l="l" t="t" r="r" b="b"/>
              <a:pathLst>
                <a:path w="147638" h="23812">
                  <a:moveTo>
                    <a:pt x="147638" y="0"/>
                  </a:moveTo>
                  <a:lnTo>
                    <a:pt x="90488" y="23812"/>
                  </a:lnTo>
                  <a:lnTo>
                    <a:pt x="0" y="1905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48" name="直線コネクタ 47"/>
            <p:cNvCxnSpPr/>
            <p:nvPr/>
          </p:nvCxnSpPr>
          <p:spPr bwMode="auto">
            <a:xfrm flipH="1">
              <a:off x="4640891" y="4195763"/>
              <a:ext cx="73819" cy="11906"/>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49" name="フリーフォーム 48"/>
            <p:cNvSpPr/>
            <p:nvPr/>
          </p:nvSpPr>
          <p:spPr bwMode="auto">
            <a:xfrm>
              <a:off x="4081463" y="4143375"/>
              <a:ext cx="142875" cy="9525"/>
            </a:xfrm>
            <a:custGeom>
              <a:avLst/>
              <a:gdLst>
                <a:gd name="connsiteX0" fmla="*/ 0 w 142875"/>
                <a:gd name="connsiteY0" fmla="*/ 0 h 9525"/>
                <a:gd name="connsiteX1" fmla="*/ 66675 w 142875"/>
                <a:gd name="connsiteY1" fmla="*/ 9525 h 9525"/>
                <a:gd name="connsiteX2" fmla="*/ 142875 w 142875"/>
                <a:gd name="connsiteY2" fmla="*/ 4763 h 9525"/>
              </a:gdLst>
              <a:ahLst/>
              <a:cxnLst>
                <a:cxn ang="0">
                  <a:pos x="connsiteX0" y="connsiteY0"/>
                </a:cxn>
                <a:cxn ang="0">
                  <a:pos x="connsiteX1" y="connsiteY1"/>
                </a:cxn>
                <a:cxn ang="0">
                  <a:pos x="connsiteX2" y="connsiteY2"/>
                </a:cxn>
              </a:cxnLst>
              <a:rect l="l" t="t" r="r" b="b"/>
              <a:pathLst>
                <a:path w="142875" h="9525">
                  <a:moveTo>
                    <a:pt x="0" y="0"/>
                  </a:moveTo>
                  <a:lnTo>
                    <a:pt x="66675" y="9525"/>
                  </a:lnTo>
                  <a:lnTo>
                    <a:pt x="142875" y="4763"/>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0" name="フリーフォーム 49"/>
            <p:cNvSpPr/>
            <p:nvPr/>
          </p:nvSpPr>
          <p:spPr bwMode="auto">
            <a:xfrm>
              <a:off x="3905250" y="3629025"/>
              <a:ext cx="119063" cy="95250"/>
            </a:xfrm>
            <a:custGeom>
              <a:avLst/>
              <a:gdLst>
                <a:gd name="connsiteX0" fmla="*/ 0 w 119063"/>
                <a:gd name="connsiteY0" fmla="*/ 0 h 95250"/>
                <a:gd name="connsiteX1" fmla="*/ 42863 w 119063"/>
                <a:gd name="connsiteY1" fmla="*/ 76200 h 95250"/>
                <a:gd name="connsiteX2" fmla="*/ 119063 w 119063"/>
                <a:gd name="connsiteY2" fmla="*/ 95250 h 95250"/>
              </a:gdLst>
              <a:ahLst/>
              <a:cxnLst>
                <a:cxn ang="0">
                  <a:pos x="connsiteX0" y="connsiteY0"/>
                </a:cxn>
                <a:cxn ang="0">
                  <a:pos x="connsiteX1" y="connsiteY1"/>
                </a:cxn>
                <a:cxn ang="0">
                  <a:pos x="connsiteX2" y="connsiteY2"/>
                </a:cxn>
              </a:cxnLst>
              <a:rect l="l" t="t" r="r" b="b"/>
              <a:pathLst>
                <a:path w="119063" h="95250">
                  <a:moveTo>
                    <a:pt x="0" y="0"/>
                  </a:moveTo>
                  <a:lnTo>
                    <a:pt x="42863" y="76200"/>
                  </a:lnTo>
                  <a:lnTo>
                    <a:pt x="119063" y="9525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1" name="フリーフォーム 50"/>
            <p:cNvSpPr/>
            <p:nvPr/>
          </p:nvSpPr>
          <p:spPr bwMode="auto">
            <a:xfrm>
              <a:off x="4567238" y="3724275"/>
              <a:ext cx="600075" cy="100013"/>
            </a:xfrm>
            <a:custGeom>
              <a:avLst/>
              <a:gdLst>
                <a:gd name="connsiteX0" fmla="*/ 0 w 600075"/>
                <a:gd name="connsiteY0" fmla="*/ 0 h 100013"/>
                <a:gd name="connsiteX1" fmla="*/ 109537 w 600075"/>
                <a:gd name="connsiteY1" fmla="*/ 23813 h 100013"/>
                <a:gd name="connsiteX2" fmla="*/ 280987 w 600075"/>
                <a:gd name="connsiteY2" fmla="*/ 100013 h 100013"/>
                <a:gd name="connsiteX3" fmla="*/ 366712 w 600075"/>
                <a:gd name="connsiteY3" fmla="*/ 100013 h 100013"/>
                <a:gd name="connsiteX4" fmla="*/ 433387 w 600075"/>
                <a:gd name="connsiteY4" fmla="*/ 61913 h 100013"/>
                <a:gd name="connsiteX5" fmla="*/ 514350 w 600075"/>
                <a:gd name="connsiteY5" fmla="*/ 61913 h 100013"/>
                <a:gd name="connsiteX6" fmla="*/ 600075 w 600075"/>
                <a:gd name="connsiteY6" fmla="*/ 85725 h 100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075" h="100013">
                  <a:moveTo>
                    <a:pt x="0" y="0"/>
                  </a:moveTo>
                  <a:lnTo>
                    <a:pt x="109537" y="23813"/>
                  </a:lnTo>
                  <a:lnTo>
                    <a:pt x="280987" y="100013"/>
                  </a:lnTo>
                  <a:lnTo>
                    <a:pt x="366712" y="100013"/>
                  </a:lnTo>
                  <a:lnTo>
                    <a:pt x="433387" y="61913"/>
                  </a:lnTo>
                  <a:lnTo>
                    <a:pt x="514350" y="61913"/>
                  </a:lnTo>
                  <a:lnTo>
                    <a:pt x="600075" y="85725"/>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2" name="フリーフォーム 51"/>
            <p:cNvSpPr/>
            <p:nvPr/>
          </p:nvSpPr>
          <p:spPr bwMode="auto">
            <a:xfrm>
              <a:off x="5257800" y="3209925"/>
              <a:ext cx="119063" cy="123825"/>
            </a:xfrm>
            <a:custGeom>
              <a:avLst/>
              <a:gdLst>
                <a:gd name="connsiteX0" fmla="*/ 19050 w 119063"/>
                <a:gd name="connsiteY0" fmla="*/ 123825 h 123825"/>
                <a:gd name="connsiteX1" fmla="*/ 119063 w 119063"/>
                <a:gd name="connsiteY1" fmla="*/ 76200 h 123825"/>
                <a:gd name="connsiteX2" fmla="*/ 0 w 119063"/>
                <a:gd name="connsiteY2" fmla="*/ 0 h 123825"/>
              </a:gdLst>
              <a:ahLst/>
              <a:cxnLst>
                <a:cxn ang="0">
                  <a:pos x="connsiteX0" y="connsiteY0"/>
                </a:cxn>
                <a:cxn ang="0">
                  <a:pos x="connsiteX1" y="connsiteY1"/>
                </a:cxn>
                <a:cxn ang="0">
                  <a:pos x="connsiteX2" y="connsiteY2"/>
                </a:cxn>
              </a:cxnLst>
              <a:rect l="l" t="t" r="r" b="b"/>
              <a:pathLst>
                <a:path w="119063" h="123825">
                  <a:moveTo>
                    <a:pt x="19050" y="123825"/>
                  </a:moveTo>
                  <a:lnTo>
                    <a:pt x="119063" y="76200"/>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3" name="フリーフォーム 52"/>
            <p:cNvSpPr/>
            <p:nvPr/>
          </p:nvSpPr>
          <p:spPr bwMode="auto">
            <a:xfrm>
              <a:off x="4638675" y="2547938"/>
              <a:ext cx="114300" cy="71437"/>
            </a:xfrm>
            <a:custGeom>
              <a:avLst/>
              <a:gdLst>
                <a:gd name="connsiteX0" fmla="*/ 0 w 114300"/>
                <a:gd name="connsiteY0" fmla="*/ 4762 h 71437"/>
                <a:gd name="connsiteX1" fmla="*/ 61913 w 114300"/>
                <a:gd name="connsiteY1" fmla="*/ 0 h 71437"/>
                <a:gd name="connsiteX2" fmla="*/ 114300 w 114300"/>
                <a:gd name="connsiteY2" fmla="*/ 71437 h 71437"/>
              </a:gdLst>
              <a:ahLst/>
              <a:cxnLst>
                <a:cxn ang="0">
                  <a:pos x="connsiteX0" y="connsiteY0"/>
                </a:cxn>
                <a:cxn ang="0">
                  <a:pos x="connsiteX1" y="connsiteY1"/>
                </a:cxn>
                <a:cxn ang="0">
                  <a:pos x="connsiteX2" y="connsiteY2"/>
                </a:cxn>
              </a:cxnLst>
              <a:rect l="l" t="t" r="r" b="b"/>
              <a:pathLst>
                <a:path w="114300" h="71437">
                  <a:moveTo>
                    <a:pt x="0" y="4762"/>
                  </a:moveTo>
                  <a:lnTo>
                    <a:pt x="61913" y="0"/>
                  </a:lnTo>
                  <a:lnTo>
                    <a:pt x="114300" y="71437"/>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4" name="フリーフォーム 53"/>
            <p:cNvSpPr/>
            <p:nvPr/>
          </p:nvSpPr>
          <p:spPr bwMode="auto">
            <a:xfrm>
              <a:off x="5157788" y="2709863"/>
              <a:ext cx="138112" cy="42862"/>
            </a:xfrm>
            <a:custGeom>
              <a:avLst/>
              <a:gdLst>
                <a:gd name="connsiteX0" fmla="*/ 0 w 138112"/>
                <a:gd name="connsiteY0" fmla="*/ 0 h 42862"/>
                <a:gd name="connsiteX1" fmla="*/ 85725 w 138112"/>
                <a:gd name="connsiteY1" fmla="*/ 4762 h 42862"/>
                <a:gd name="connsiteX2" fmla="*/ 138112 w 138112"/>
                <a:gd name="connsiteY2" fmla="*/ 42862 h 42862"/>
              </a:gdLst>
              <a:ahLst/>
              <a:cxnLst>
                <a:cxn ang="0">
                  <a:pos x="connsiteX0" y="connsiteY0"/>
                </a:cxn>
                <a:cxn ang="0">
                  <a:pos x="connsiteX1" y="connsiteY1"/>
                </a:cxn>
                <a:cxn ang="0">
                  <a:pos x="connsiteX2" y="connsiteY2"/>
                </a:cxn>
              </a:cxnLst>
              <a:rect l="l" t="t" r="r" b="b"/>
              <a:pathLst>
                <a:path w="138112" h="42862">
                  <a:moveTo>
                    <a:pt x="0" y="0"/>
                  </a:moveTo>
                  <a:lnTo>
                    <a:pt x="85725" y="4762"/>
                  </a:lnTo>
                  <a:lnTo>
                    <a:pt x="138112" y="42862"/>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56" name="直線コネクタ 55"/>
            <p:cNvCxnSpPr/>
            <p:nvPr/>
          </p:nvCxnSpPr>
          <p:spPr bwMode="auto">
            <a:xfrm>
              <a:off x="5359286" y="2862113"/>
              <a:ext cx="50914" cy="109687"/>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58" name="フリーフォーム 57"/>
            <p:cNvSpPr/>
            <p:nvPr/>
          </p:nvSpPr>
          <p:spPr bwMode="auto">
            <a:xfrm>
              <a:off x="5494601" y="3161446"/>
              <a:ext cx="53306" cy="131214"/>
            </a:xfrm>
            <a:custGeom>
              <a:avLst/>
              <a:gdLst>
                <a:gd name="connsiteX0" fmla="*/ 24603 w 53306"/>
                <a:gd name="connsiteY0" fmla="*/ 0 h 131214"/>
                <a:gd name="connsiteX1" fmla="*/ 0 w 53306"/>
                <a:gd name="connsiteY1" fmla="*/ 77908 h 131214"/>
                <a:gd name="connsiteX2" fmla="*/ 53306 w 53306"/>
                <a:gd name="connsiteY2" fmla="*/ 131214 h 131214"/>
              </a:gdLst>
              <a:ahLst/>
              <a:cxnLst>
                <a:cxn ang="0">
                  <a:pos x="connsiteX0" y="connsiteY0"/>
                </a:cxn>
                <a:cxn ang="0">
                  <a:pos x="connsiteX1" y="connsiteY1"/>
                </a:cxn>
                <a:cxn ang="0">
                  <a:pos x="connsiteX2" y="connsiteY2"/>
                </a:cxn>
              </a:cxnLst>
              <a:rect l="l" t="t" r="r" b="b"/>
              <a:pathLst>
                <a:path w="53306" h="131214">
                  <a:moveTo>
                    <a:pt x="24603" y="0"/>
                  </a:moveTo>
                  <a:lnTo>
                    <a:pt x="0" y="77908"/>
                  </a:lnTo>
                  <a:lnTo>
                    <a:pt x="53306" y="131214"/>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9" name="フリーフォーム 58"/>
            <p:cNvSpPr/>
            <p:nvPr/>
          </p:nvSpPr>
          <p:spPr bwMode="auto">
            <a:xfrm>
              <a:off x="5703724" y="3489482"/>
              <a:ext cx="12301" cy="143515"/>
            </a:xfrm>
            <a:custGeom>
              <a:avLst/>
              <a:gdLst>
                <a:gd name="connsiteX0" fmla="*/ 0 w 12301"/>
                <a:gd name="connsiteY0" fmla="*/ 0 h 143515"/>
                <a:gd name="connsiteX1" fmla="*/ 12301 w 12301"/>
                <a:gd name="connsiteY1" fmla="*/ 86109 h 143515"/>
                <a:gd name="connsiteX2" fmla="*/ 4100 w 12301"/>
                <a:gd name="connsiteY2" fmla="*/ 143515 h 143515"/>
              </a:gdLst>
              <a:ahLst/>
              <a:cxnLst>
                <a:cxn ang="0">
                  <a:pos x="connsiteX0" y="connsiteY0"/>
                </a:cxn>
                <a:cxn ang="0">
                  <a:pos x="connsiteX1" y="connsiteY1"/>
                </a:cxn>
                <a:cxn ang="0">
                  <a:pos x="connsiteX2" y="connsiteY2"/>
                </a:cxn>
              </a:cxnLst>
              <a:rect l="l" t="t" r="r" b="b"/>
              <a:pathLst>
                <a:path w="12301" h="143515">
                  <a:moveTo>
                    <a:pt x="0" y="0"/>
                  </a:moveTo>
                  <a:lnTo>
                    <a:pt x="12301" y="86109"/>
                  </a:lnTo>
                  <a:lnTo>
                    <a:pt x="4100" y="143515"/>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61" name="直線コネクタ 60"/>
            <p:cNvCxnSpPr/>
            <p:nvPr/>
          </p:nvCxnSpPr>
          <p:spPr bwMode="auto">
            <a:xfrm>
              <a:off x="5883161" y="3919828"/>
              <a:ext cx="66590" cy="82210"/>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62" name="フリーフォーム 61"/>
            <p:cNvSpPr/>
            <p:nvPr/>
          </p:nvSpPr>
          <p:spPr bwMode="auto">
            <a:xfrm>
              <a:off x="7265995" y="4038942"/>
              <a:ext cx="364940" cy="852893"/>
            </a:xfrm>
            <a:custGeom>
              <a:avLst/>
              <a:gdLst>
                <a:gd name="connsiteX0" fmla="*/ 299332 w 364940"/>
                <a:gd name="connsiteY0" fmla="*/ 852893 h 852893"/>
                <a:gd name="connsiteX1" fmla="*/ 364940 w 364940"/>
                <a:gd name="connsiteY1" fmla="*/ 713478 h 852893"/>
                <a:gd name="connsiteX2" fmla="*/ 282931 w 364940"/>
                <a:gd name="connsiteY2" fmla="*/ 672473 h 852893"/>
                <a:gd name="connsiteX3" fmla="*/ 287031 w 364940"/>
                <a:gd name="connsiteY3" fmla="*/ 635569 h 852893"/>
                <a:gd name="connsiteX4" fmla="*/ 246027 w 364940"/>
                <a:gd name="connsiteY4" fmla="*/ 561761 h 852893"/>
                <a:gd name="connsiteX5" fmla="*/ 262428 w 364940"/>
                <a:gd name="connsiteY5" fmla="*/ 455149 h 852893"/>
                <a:gd name="connsiteX6" fmla="*/ 184520 w 364940"/>
                <a:gd name="connsiteY6" fmla="*/ 426446 h 852893"/>
                <a:gd name="connsiteX7" fmla="*/ 123013 w 364940"/>
                <a:gd name="connsiteY7" fmla="*/ 426446 h 852893"/>
                <a:gd name="connsiteX8" fmla="*/ 114812 w 364940"/>
                <a:gd name="connsiteY8" fmla="*/ 348538 h 852893"/>
                <a:gd name="connsiteX9" fmla="*/ 77908 w 364940"/>
                <a:gd name="connsiteY9" fmla="*/ 299332 h 852893"/>
                <a:gd name="connsiteX10" fmla="*/ 98410 w 364940"/>
                <a:gd name="connsiteY10" fmla="*/ 270629 h 852893"/>
                <a:gd name="connsiteX11" fmla="*/ 159917 w 364940"/>
                <a:gd name="connsiteY11" fmla="*/ 262428 h 852893"/>
                <a:gd name="connsiteX12" fmla="*/ 135314 w 364940"/>
                <a:gd name="connsiteY12" fmla="*/ 188620 h 852893"/>
                <a:gd name="connsiteX13" fmla="*/ 77908 w 364940"/>
                <a:gd name="connsiteY13" fmla="*/ 213223 h 852893"/>
                <a:gd name="connsiteX14" fmla="*/ 12301 w 364940"/>
                <a:gd name="connsiteY14" fmla="*/ 151716 h 852893"/>
                <a:gd name="connsiteX15" fmla="*/ 69707 w 364940"/>
                <a:gd name="connsiteY15" fmla="*/ 69707 h 852893"/>
                <a:gd name="connsiteX16" fmla="*/ 0 w 364940"/>
                <a:gd name="connsiteY16" fmla="*/ 0 h 85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4940" h="852893">
                  <a:moveTo>
                    <a:pt x="299332" y="852893"/>
                  </a:moveTo>
                  <a:lnTo>
                    <a:pt x="364940" y="713478"/>
                  </a:lnTo>
                  <a:lnTo>
                    <a:pt x="282931" y="672473"/>
                  </a:lnTo>
                  <a:lnTo>
                    <a:pt x="287031" y="635569"/>
                  </a:lnTo>
                  <a:lnTo>
                    <a:pt x="246027" y="561761"/>
                  </a:lnTo>
                  <a:lnTo>
                    <a:pt x="262428" y="455149"/>
                  </a:lnTo>
                  <a:lnTo>
                    <a:pt x="184520" y="426446"/>
                  </a:lnTo>
                  <a:lnTo>
                    <a:pt x="123013" y="426446"/>
                  </a:lnTo>
                  <a:lnTo>
                    <a:pt x="114812" y="348538"/>
                  </a:lnTo>
                  <a:lnTo>
                    <a:pt x="77908" y="299332"/>
                  </a:lnTo>
                  <a:lnTo>
                    <a:pt x="98410" y="270629"/>
                  </a:lnTo>
                  <a:lnTo>
                    <a:pt x="159917" y="262428"/>
                  </a:lnTo>
                  <a:lnTo>
                    <a:pt x="135314" y="188620"/>
                  </a:lnTo>
                  <a:lnTo>
                    <a:pt x="77908" y="213223"/>
                  </a:lnTo>
                  <a:lnTo>
                    <a:pt x="12301" y="151716"/>
                  </a:lnTo>
                  <a:lnTo>
                    <a:pt x="69707" y="69707"/>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63" name="フリーフォーム 62"/>
            <p:cNvSpPr/>
            <p:nvPr/>
          </p:nvSpPr>
          <p:spPr bwMode="auto">
            <a:xfrm>
              <a:off x="6970762" y="3555089"/>
              <a:ext cx="225525" cy="323935"/>
            </a:xfrm>
            <a:custGeom>
              <a:avLst/>
              <a:gdLst>
                <a:gd name="connsiteX0" fmla="*/ 229625 w 229625"/>
                <a:gd name="connsiteY0" fmla="*/ 360839 h 360839"/>
                <a:gd name="connsiteX1" fmla="*/ 164018 w 229625"/>
                <a:gd name="connsiteY1" fmla="*/ 328036 h 360839"/>
                <a:gd name="connsiteX2" fmla="*/ 188621 w 229625"/>
                <a:gd name="connsiteY2" fmla="*/ 278830 h 360839"/>
                <a:gd name="connsiteX3" fmla="*/ 155817 w 229625"/>
                <a:gd name="connsiteY3" fmla="*/ 217324 h 360839"/>
                <a:gd name="connsiteX4" fmla="*/ 159917 w 229625"/>
                <a:gd name="connsiteY4" fmla="*/ 168118 h 360839"/>
                <a:gd name="connsiteX5" fmla="*/ 86109 w 229625"/>
                <a:gd name="connsiteY5" fmla="*/ 147616 h 360839"/>
                <a:gd name="connsiteX6" fmla="*/ 86109 w 229625"/>
                <a:gd name="connsiteY6" fmla="*/ 123013 h 360839"/>
                <a:gd name="connsiteX7" fmla="*/ 4100 w 229625"/>
                <a:gd name="connsiteY7" fmla="*/ 36904 h 360839"/>
                <a:gd name="connsiteX8" fmla="*/ 0 w 229625"/>
                <a:gd name="connsiteY8" fmla="*/ 16402 h 360839"/>
                <a:gd name="connsiteX9" fmla="*/ 12301 w 229625"/>
                <a:gd name="connsiteY9" fmla="*/ 0 h 360839"/>
                <a:gd name="connsiteX0" fmla="*/ 229625 w 229625"/>
                <a:gd name="connsiteY0" fmla="*/ 344437 h 344437"/>
                <a:gd name="connsiteX1" fmla="*/ 164018 w 229625"/>
                <a:gd name="connsiteY1" fmla="*/ 311634 h 344437"/>
                <a:gd name="connsiteX2" fmla="*/ 188621 w 229625"/>
                <a:gd name="connsiteY2" fmla="*/ 262428 h 344437"/>
                <a:gd name="connsiteX3" fmla="*/ 155817 w 229625"/>
                <a:gd name="connsiteY3" fmla="*/ 200922 h 344437"/>
                <a:gd name="connsiteX4" fmla="*/ 159917 w 229625"/>
                <a:gd name="connsiteY4" fmla="*/ 151716 h 344437"/>
                <a:gd name="connsiteX5" fmla="*/ 86109 w 229625"/>
                <a:gd name="connsiteY5" fmla="*/ 131214 h 344437"/>
                <a:gd name="connsiteX6" fmla="*/ 86109 w 229625"/>
                <a:gd name="connsiteY6" fmla="*/ 106611 h 344437"/>
                <a:gd name="connsiteX7" fmla="*/ 4100 w 229625"/>
                <a:gd name="connsiteY7" fmla="*/ 20502 h 344437"/>
                <a:gd name="connsiteX8" fmla="*/ 0 w 229625"/>
                <a:gd name="connsiteY8" fmla="*/ 0 h 344437"/>
                <a:gd name="connsiteX0" fmla="*/ 225525 w 225525"/>
                <a:gd name="connsiteY0" fmla="*/ 323935 h 323935"/>
                <a:gd name="connsiteX1" fmla="*/ 159918 w 225525"/>
                <a:gd name="connsiteY1" fmla="*/ 291132 h 323935"/>
                <a:gd name="connsiteX2" fmla="*/ 184521 w 225525"/>
                <a:gd name="connsiteY2" fmla="*/ 241926 h 323935"/>
                <a:gd name="connsiteX3" fmla="*/ 151717 w 225525"/>
                <a:gd name="connsiteY3" fmla="*/ 180420 h 323935"/>
                <a:gd name="connsiteX4" fmla="*/ 155817 w 225525"/>
                <a:gd name="connsiteY4" fmla="*/ 131214 h 323935"/>
                <a:gd name="connsiteX5" fmla="*/ 82009 w 225525"/>
                <a:gd name="connsiteY5" fmla="*/ 110712 h 323935"/>
                <a:gd name="connsiteX6" fmla="*/ 82009 w 225525"/>
                <a:gd name="connsiteY6" fmla="*/ 86109 h 323935"/>
                <a:gd name="connsiteX7" fmla="*/ 0 w 225525"/>
                <a:gd name="connsiteY7" fmla="*/ 0 h 323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525" h="323935">
                  <a:moveTo>
                    <a:pt x="225525" y="323935"/>
                  </a:moveTo>
                  <a:lnTo>
                    <a:pt x="159918" y="291132"/>
                  </a:lnTo>
                  <a:lnTo>
                    <a:pt x="184521" y="241926"/>
                  </a:lnTo>
                  <a:lnTo>
                    <a:pt x="151717" y="180420"/>
                  </a:lnTo>
                  <a:lnTo>
                    <a:pt x="155817" y="131214"/>
                  </a:lnTo>
                  <a:lnTo>
                    <a:pt x="82009" y="110712"/>
                  </a:lnTo>
                  <a:lnTo>
                    <a:pt x="82009" y="86109"/>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0" name="フリーフォーム 10239"/>
            <p:cNvSpPr/>
            <p:nvPr/>
          </p:nvSpPr>
          <p:spPr bwMode="auto">
            <a:xfrm>
              <a:off x="6876452" y="3325464"/>
              <a:ext cx="98411" cy="135314"/>
            </a:xfrm>
            <a:custGeom>
              <a:avLst/>
              <a:gdLst>
                <a:gd name="connsiteX0" fmla="*/ 98411 w 98411"/>
                <a:gd name="connsiteY0" fmla="*/ 135314 h 135314"/>
                <a:gd name="connsiteX1" fmla="*/ 90210 w 98411"/>
                <a:gd name="connsiteY1" fmla="*/ 77908 h 135314"/>
                <a:gd name="connsiteX2" fmla="*/ 0 w 98411"/>
                <a:gd name="connsiteY2" fmla="*/ 61506 h 135314"/>
                <a:gd name="connsiteX3" fmla="*/ 57406 w 98411"/>
                <a:gd name="connsiteY3" fmla="*/ 0 h 135314"/>
              </a:gdLst>
              <a:ahLst/>
              <a:cxnLst>
                <a:cxn ang="0">
                  <a:pos x="connsiteX0" y="connsiteY0"/>
                </a:cxn>
                <a:cxn ang="0">
                  <a:pos x="connsiteX1" y="connsiteY1"/>
                </a:cxn>
                <a:cxn ang="0">
                  <a:pos x="connsiteX2" y="connsiteY2"/>
                </a:cxn>
                <a:cxn ang="0">
                  <a:pos x="connsiteX3" y="connsiteY3"/>
                </a:cxn>
              </a:cxnLst>
              <a:rect l="l" t="t" r="r" b="b"/>
              <a:pathLst>
                <a:path w="98411" h="135314">
                  <a:moveTo>
                    <a:pt x="98411" y="135314"/>
                  </a:moveTo>
                  <a:lnTo>
                    <a:pt x="90210" y="77908"/>
                  </a:lnTo>
                  <a:lnTo>
                    <a:pt x="0" y="61506"/>
                  </a:lnTo>
                  <a:lnTo>
                    <a:pt x="57406"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1" name="フリーフォーム 10240"/>
            <p:cNvSpPr/>
            <p:nvPr/>
          </p:nvSpPr>
          <p:spPr bwMode="auto">
            <a:xfrm>
              <a:off x="6778041" y="2862113"/>
              <a:ext cx="127114" cy="282931"/>
            </a:xfrm>
            <a:custGeom>
              <a:avLst/>
              <a:gdLst>
                <a:gd name="connsiteX0" fmla="*/ 127114 w 127114"/>
                <a:gd name="connsiteY0" fmla="*/ 282931 h 282931"/>
                <a:gd name="connsiteX1" fmla="*/ 73808 w 127114"/>
                <a:gd name="connsiteY1" fmla="*/ 217324 h 282931"/>
                <a:gd name="connsiteX2" fmla="*/ 98411 w 127114"/>
                <a:gd name="connsiteY2" fmla="*/ 168118 h 282931"/>
                <a:gd name="connsiteX3" fmla="*/ 45105 w 127114"/>
                <a:gd name="connsiteY3" fmla="*/ 155817 h 282931"/>
                <a:gd name="connsiteX4" fmla="*/ 49206 w 127114"/>
                <a:gd name="connsiteY4" fmla="*/ 86109 h 282931"/>
                <a:gd name="connsiteX5" fmla="*/ 32804 w 127114"/>
                <a:gd name="connsiteY5" fmla="*/ 61507 h 282931"/>
                <a:gd name="connsiteX6" fmla="*/ 41005 w 127114"/>
                <a:gd name="connsiteY6" fmla="*/ 36904 h 282931"/>
                <a:gd name="connsiteX7" fmla="*/ 0 w 127114"/>
                <a:gd name="connsiteY7" fmla="*/ 0 h 28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14" h="282931">
                  <a:moveTo>
                    <a:pt x="127114" y="282931"/>
                  </a:moveTo>
                  <a:lnTo>
                    <a:pt x="73808" y="217324"/>
                  </a:lnTo>
                  <a:lnTo>
                    <a:pt x="98411" y="168118"/>
                  </a:lnTo>
                  <a:lnTo>
                    <a:pt x="45105" y="155817"/>
                  </a:lnTo>
                  <a:lnTo>
                    <a:pt x="49206" y="86109"/>
                  </a:lnTo>
                  <a:lnTo>
                    <a:pt x="32804" y="61507"/>
                  </a:lnTo>
                  <a:lnTo>
                    <a:pt x="41005" y="36904"/>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3" name="フリーフォーム 10242"/>
            <p:cNvSpPr/>
            <p:nvPr/>
          </p:nvSpPr>
          <p:spPr bwMode="auto">
            <a:xfrm>
              <a:off x="6745238" y="2899017"/>
              <a:ext cx="24602" cy="151717"/>
            </a:xfrm>
            <a:custGeom>
              <a:avLst/>
              <a:gdLst>
                <a:gd name="connsiteX0" fmla="*/ 0 w 24602"/>
                <a:gd name="connsiteY0" fmla="*/ 0 h 151717"/>
                <a:gd name="connsiteX1" fmla="*/ 0 w 24602"/>
                <a:gd name="connsiteY1" fmla="*/ 65607 h 151717"/>
                <a:gd name="connsiteX2" fmla="*/ 24602 w 24602"/>
                <a:gd name="connsiteY2" fmla="*/ 77909 h 151717"/>
                <a:gd name="connsiteX3" fmla="*/ 8201 w 24602"/>
                <a:gd name="connsiteY3" fmla="*/ 151717 h 151717"/>
              </a:gdLst>
              <a:ahLst/>
              <a:cxnLst>
                <a:cxn ang="0">
                  <a:pos x="connsiteX0" y="connsiteY0"/>
                </a:cxn>
                <a:cxn ang="0">
                  <a:pos x="connsiteX1" y="connsiteY1"/>
                </a:cxn>
                <a:cxn ang="0">
                  <a:pos x="connsiteX2" y="connsiteY2"/>
                </a:cxn>
                <a:cxn ang="0">
                  <a:pos x="connsiteX3" y="connsiteY3"/>
                </a:cxn>
              </a:cxnLst>
              <a:rect l="l" t="t" r="r" b="b"/>
              <a:pathLst>
                <a:path w="24602" h="151717">
                  <a:moveTo>
                    <a:pt x="0" y="0"/>
                  </a:moveTo>
                  <a:lnTo>
                    <a:pt x="0" y="65607"/>
                  </a:lnTo>
                  <a:lnTo>
                    <a:pt x="24602" y="77909"/>
                  </a:lnTo>
                  <a:lnTo>
                    <a:pt x="8201" y="151717"/>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4" name="フリーフォーム 10243"/>
            <p:cNvSpPr/>
            <p:nvPr/>
          </p:nvSpPr>
          <p:spPr bwMode="auto">
            <a:xfrm>
              <a:off x="6769840" y="3169647"/>
              <a:ext cx="86110" cy="217323"/>
            </a:xfrm>
            <a:custGeom>
              <a:avLst/>
              <a:gdLst>
                <a:gd name="connsiteX0" fmla="*/ 20503 w 86110"/>
                <a:gd name="connsiteY0" fmla="*/ 0 h 217323"/>
                <a:gd name="connsiteX1" fmla="*/ 12302 w 86110"/>
                <a:gd name="connsiteY1" fmla="*/ 90210 h 217323"/>
                <a:gd name="connsiteX2" fmla="*/ 86110 w 86110"/>
                <a:gd name="connsiteY2" fmla="*/ 118913 h 217323"/>
                <a:gd name="connsiteX3" fmla="*/ 36904 w 86110"/>
                <a:gd name="connsiteY3" fmla="*/ 151716 h 217323"/>
                <a:gd name="connsiteX4" fmla="*/ 0 w 86110"/>
                <a:gd name="connsiteY4" fmla="*/ 217323 h 21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10" h="217323">
                  <a:moveTo>
                    <a:pt x="20503" y="0"/>
                  </a:moveTo>
                  <a:lnTo>
                    <a:pt x="12302" y="90210"/>
                  </a:lnTo>
                  <a:lnTo>
                    <a:pt x="86110" y="118913"/>
                  </a:lnTo>
                  <a:lnTo>
                    <a:pt x="36904" y="151716"/>
                  </a:lnTo>
                  <a:lnTo>
                    <a:pt x="0" y="217323"/>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5" name="フリーフォーム 10244"/>
            <p:cNvSpPr/>
            <p:nvPr/>
          </p:nvSpPr>
          <p:spPr bwMode="auto">
            <a:xfrm>
              <a:off x="6814945" y="3669901"/>
              <a:ext cx="221425" cy="143516"/>
            </a:xfrm>
            <a:custGeom>
              <a:avLst/>
              <a:gdLst>
                <a:gd name="connsiteX0" fmla="*/ 0 w 221425"/>
                <a:gd name="connsiteY0" fmla="*/ 0 h 143516"/>
                <a:gd name="connsiteX1" fmla="*/ 4101 w 221425"/>
                <a:gd name="connsiteY1" fmla="*/ 69708 h 143516"/>
                <a:gd name="connsiteX2" fmla="*/ 73808 w 221425"/>
                <a:gd name="connsiteY2" fmla="*/ 69708 h 143516"/>
                <a:gd name="connsiteX3" fmla="*/ 135315 w 221425"/>
                <a:gd name="connsiteY3" fmla="*/ 114813 h 143516"/>
                <a:gd name="connsiteX4" fmla="*/ 221425 w 221425"/>
                <a:gd name="connsiteY4" fmla="*/ 143516 h 143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425" h="143516">
                  <a:moveTo>
                    <a:pt x="0" y="0"/>
                  </a:moveTo>
                  <a:lnTo>
                    <a:pt x="4101" y="69708"/>
                  </a:lnTo>
                  <a:lnTo>
                    <a:pt x="73808" y="69708"/>
                  </a:lnTo>
                  <a:lnTo>
                    <a:pt x="135315" y="114813"/>
                  </a:lnTo>
                  <a:lnTo>
                    <a:pt x="221425" y="143516"/>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6" name="フリーフォーム 10245"/>
            <p:cNvSpPr/>
            <p:nvPr/>
          </p:nvSpPr>
          <p:spPr bwMode="auto">
            <a:xfrm>
              <a:off x="6966662" y="3870823"/>
              <a:ext cx="155817" cy="233726"/>
            </a:xfrm>
            <a:custGeom>
              <a:avLst/>
              <a:gdLst>
                <a:gd name="connsiteX0" fmla="*/ 0 w 155817"/>
                <a:gd name="connsiteY0" fmla="*/ 0 h 233726"/>
                <a:gd name="connsiteX1" fmla="*/ 4100 w 155817"/>
                <a:gd name="connsiteY1" fmla="*/ 53306 h 233726"/>
                <a:gd name="connsiteX2" fmla="*/ 65607 w 155817"/>
                <a:gd name="connsiteY2" fmla="*/ 65607 h 233726"/>
                <a:gd name="connsiteX3" fmla="*/ 94310 w 155817"/>
                <a:gd name="connsiteY3" fmla="*/ 106612 h 233726"/>
                <a:gd name="connsiteX4" fmla="*/ 155817 w 155817"/>
                <a:gd name="connsiteY4" fmla="*/ 118913 h 233726"/>
                <a:gd name="connsiteX5" fmla="*/ 106612 w 155817"/>
                <a:gd name="connsiteY5" fmla="*/ 233726 h 233726"/>
                <a:gd name="connsiteX6" fmla="*/ 106612 w 155817"/>
                <a:gd name="connsiteY6" fmla="*/ 233726 h 23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817" h="233726">
                  <a:moveTo>
                    <a:pt x="0" y="0"/>
                  </a:moveTo>
                  <a:lnTo>
                    <a:pt x="4100" y="53306"/>
                  </a:lnTo>
                  <a:lnTo>
                    <a:pt x="65607" y="65607"/>
                  </a:lnTo>
                  <a:lnTo>
                    <a:pt x="94310" y="106612"/>
                  </a:lnTo>
                  <a:lnTo>
                    <a:pt x="155817" y="118913"/>
                  </a:lnTo>
                  <a:lnTo>
                    <a:pt x="106612" y="233726"/>
                  </a:lnTo>
                  <a:lnTo>
                    <a:pt x="106612" y="233726"/>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7" name="フリーフォーム 10246"/>
            <p:cNvSpPr/>
            <p:nvPr/>
          </p:nvSpPr>
          <p:spPr bwMode="auto">
            <a:xfrm>
              <a:off x="6917457" y="4084047"/>
              <a:ext cx="159917" cy="82009"/>
            </a:xfrm>
            <a:custGeom>
              <a:avLst/>
              <a:gdLst>
                <a:gd name="connsiteX0" fmla="*/ 82008 w 159917"/>
                <a:gd name="connsiteY0" fmla="*/ 0 h 82009"/>
                <a:gd name="connsiteX1" fmla="*/ 0 w 159917"/>
                <a:gd name="connsiteY1" fmla="*/ 8201 h 82009"/>
                <a:gd name="connsiteX2" fmla="*/ 65607 w 159917"/>
                <a:gd name="connsiteY2" fmla="*/ 65607 h 82009"/>
                <a:gd name="connsiteX3" fmla="*/ 159917 w 159917"/>
                <a:gd name="connsiteY3" fmla="*/ 82009 h 82009"/>
              </a:gdLst>
              <a:ahLst/>
              <a:cxnLst>
                <a:cxn ang="0">
                  <a:pos x="connsiteX0" y="connsiteY0"/>
                </a:cxn>
                <a:cxn ang="0">
                  <a:pos x="connsiteX1" y="connsiteY1"/>
                </a:cxn>
                <a:cxn ang="0">
                  <a:pos x="connsiteX2" y="connsiteY2"/>
                </a:cxn>
                <a:cxn ang="0">
                  <a:pos x="connsiteX3" y="connsiteY3"/>
                </a:cxn>
              </a:cxnLst>
              <a:rect l="l" t="t" r="r" b="b"/>
              <a:pathLst>
                <a:path w="159917" h="82009">
                  <a:moveTo>
                    <a:pt x="82008" y="0"/>
                  </a:moveTo>
                  <a:lnTo>
                    <a:pt x="0" y="8201"/>
                  </a:lnTo>
                  <a:lnTo>
                    <a:pt x="65607" y="65607"/>
                  </a:lnTo>
                  <a:lnTo>
                    <a:pt x="159917" y="82009"/>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8" name="フリーフォーム 10247"/>
            <p:cNvSpPr/>
            <p:nvPr/>
          </p:nvSpPr>
          <p:spPr bwMode="auto">
            <a:xfrm>
              <a:off x="6901055" y="4334174"/>
              <a:ext cx="200922" cy="139415"/>
            </a:xfrm>
            <a:custGeom>
              <a:avLst/>
              <a:gdLst>
                <a:gd name="connsiteX0" fmla="*/ 200922 w 200922"/>
                <a:gd name="connsiteY0" fmla="*/ 0 h 139415"/>
                <a:gd name="connsiteX1" fmla="*/ 135315 w 200922"/>
                <a:gd name="connsiteY1" fmla="*/ 86109 h 139415"/>
                <a:gd name="connsiteX2" fmla="*/ 77908 w 200922"/>
                <a:gd name="connsiteY2" fmla="*/ 90210 h 139415"/>
                <a:gd name="connsiteX3" fmla="*/ 32803 w 200922"/>
                <a:gd name="connsiteY3" fmla="*/ 41004 h 139415"/>
                <a:gd name="connsiteX4" fmla="*/ 0 w 200922"/>
                <a:gd name="connsiteY4" fmla="*/ 82009 h 139415"/>
                <a:gd name="connsiteX5" fmla="*/ 69707 w 200922"/>
                <a:gd name="connsiteY5" fmla="*/ 139415 h 13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22" h="139415">
                  <a:moveTo>
                    <a:pt x="200922" y="0"/>
                  </a:moveTo>
                  <a:lnTo>
                    <a:pt x="135315" y="86109"/>
                  </a:lnTo>
                  <a:lnTo>
                    <a:pt x="77908" y="90210"/>
                  </a:lnTo>
                  <a:lnTo>
                    <a:pt x="32803" y="41004"/>
                  </a:lnTo>
                  <a:lnTo>
                    <a:pt x="0" y="82009"/>
                  </a:lnTo>
                  <a:lnTo>
                    <a:pt x="69707" y="139415"/>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sp>
        <p:nvSpPr>
          <p:cNvPr id="10250" name="テキスト ボックス 10249"/>
          <p:cNvSpPr txBox="1"/>
          <p:nvPr/>
        </p:nvSpPr>
        <p:spPr>
          <a:xfrm>
            <a:off x="3487184" y="1447800"/>
            <a:ext cx="5036343" cy="461665"/>
          </a:xfrm>
          <a:prstGeom prst="rect">
            <a:avLst/>
          </a:prstGeom>
          <a:noFill/>
        </p:spPr>
        <p:txBody>
          <a:bodyPr wrap="square" rtlCol="0">
            <a:spAutoFit/>
          </a:bodyPr>
          <a:lstStyle/>
          <a:p>
            <a:r>
              <a:rPr kumimoji="1" lang="en-US" altLang="ja-JP" dirty="0" smtClean="0">
                <a:solidFill>
                  <a:srgbClr val="FFFF00"/>
                </a:solidFill>
              </a:rPr>
              <a:t>Survey line length = 160km</a:t>
            </a:r>
            <a:endParaRPr kumimoji="1" lang="ja-JP" altLang="en-US" dirty="0">
              <a:solidFill>
                <a:srgbClr val="FFFF00"/>
              </a:solidFill>
            </a:endParaRPr>
          </a:p>
        </p:txBody>
      </p:sp>
      <p:sp>
        <p:nvSpPr>
          <p:cNvPr id="6" name="日付プレースホルダー 5"/>
          <p:cNvSpPr>
            <a:spLocks noGrp="1"/>
          </p:cNvSpPr>
          <p:nvPr>
            <p:ph type="dt" sz="half" idx="10"/>
          </p:nvPr>
        </p:nvSpPr>
        <p:spPr/>
        <p:txBody>
          <a:bodyPr/>
          <a:lstStyle/>
          <a:p>
            <a:pPr>
              <a:defRPr/>
            </a:pPr>
            <a:r>
              <a:rPr lang="en-US" altLang="ja-JP" smtClean="0"/>
              <a:t>2016/9/15</a:t>
            </a:r>
            <a:endParaRPr lang="ja-JP" altLang="ja-JP"/>
          </a:p>
        </p:txBody>
      </p:sp>
      <p:sp>
        <p:nvSpPr>
          <p:cNvPr id="7" name="フッター プレースホルダー 6"/>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8" name="スライド番号プレースホルダー 7"/>
          <p:cNvSpPr>
            <a:spLocks noGrp="1"/>
          </p:cNvSpPr>
          <p:nvPr>
            <p:ph type="sldNum" sz="quarter" idx="12"/>
          </p:nvPr>
        </p:nvSpPr>
        <p:spPr/>
        <p:txBody>
          <a:bodyPr/>
          <a:lstStyle/>
          <a:p>
            <a:pPr>
              <a:defRPr/>
            </a:pPr>
            <a:fld id="{589587F9-51AB-4F79-A716-B28F65E7F8F1}" type="slidenum">
              <a:rPr lang="en-US" altLang="ja-JP" smtClean="0"/>
              <a:pPr>
                <a:defRPr/>
              </a:pPr>
              <a:t>10</a:t>
            </a:fld>
            <a:endParaRPr lang="en-US" altLang="ja-JP" dirty="0"/>
          </a:p>
        </p:txBody>
      </p:sp>
    </p:spTree>
    <p:extLst>
      <p:ext uri="{BB962C8B-B14F-4D97-AF65-F5344CB8AC3E}">
        <p14:creationId xmlns:p14="http://schemas.microsoft.com/office/powerpoint/2010/main" val="45614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5800" y="20053"/>
            <a:ext cx="7772400" cy="1143000"/>
          </a:xfrm>
        </p:spPr>
        <p:txBody>
          <a:bodyPr/>
          <a:lstStyle/>
          <a:p>
            <a:r>
              <a:rPr kumimoji="1" lang="en-US" altLang="ja-JP" dirty="0" smtClean="0"/>
              <a:t>Data example</a:t>
            </a:r>
            <a:endParaRPr kumimoji="1" lang="ja-JP" altLang="en-US" dirty="0"/>
          </a:p>
        </p:txBody>
      </p:sp>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491"/>
          <a:stretch/>
        </p:blipFill>
        <p:spPr bwMode="auto">
          <a:xfrm>
            <a:off x="1187624" y="712522"/>
            <a:ext cx="7272808" cy="302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テキスト ボックス 3"/>
          <p:cNvSpPr txBox="1"/>
          <p:nvPr/>
        </p:nvSpPr>
        <p:spPr>
          <a:xfrm>
            <a:off x="0" y="712522"/>
            <a:ext cx="2664296" cy="461665"/>
          </a:xfrm>
          <a:prstGeom prst="rect">
            <a:avLst/>
          </a:prstGeom>
          <a:noFill/>
        </p:spPr>
        <p:txBody>
          <a:bodyPr wrap="square" rtlCol="0">
            <a:spAutoFit/>
          </a:bodyPr>
          <a:lstStyle/>
          <a:p>
            <a:r>
              <a:rPr kumimoji="1" lang="en-US" altLang="ja-JP" sz="2400" dirty="0" smtClean="0">
                <a:solidFill>
                  <a:srgbClr val="FF0000"/>
                </a:solidFill>
                <a:effectLst>
                  <a:outerShdw blurRad="38100" dist="38100" dir="2700000" algn="tl">
                    <a:srgbClr val="000000">
                      <a:alpha val="43137"/>
                    </a:srgbClr>
                  </a:outerShdw>
                </a:effectLst>
              </a:rPr>
              <a:t>S-wave velocity</a:t>
            </a:r>
            <a:endParaRPr kumimoji="1" lang="ja-JP" altLang="en-US" sz="2400" dirty="0">
              <a:solidFill>
                <a:srgbClr val="FF0000"/>
              </a:solidFill>
              <a:effectLst>
                <a:outerShdw blurRad="38100" dist="38100" dir="2700000" algn="tl">
                  <a:srgbClr val="000000">
                    <a:alpha val="43137"/>
                  </a:srgbClr>
                </a:outerShdw>
              </a:effectLst>
            </a:endParaRPr>
          </a:p>
        </p:txBody>
      </p:sp>
      <p:sp>
        <p:nvSpPr>
          <p:cNvPr id="6" name="テキスト ボックス 30"/>
          <p:cNvSpPr txBox="1"/>
          <p:nvPr/>
        </p:nvSpPr>
        <p:spPr>
          <a:xfrm>
            <a:off x="3868852" y="2046122"/>
            <a:ext cx="1219835" cy="3511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400" b="1" kern="100" dirty="0">
                <a:effectLst/>
                <a:latin typeface="Century"/>
                <a:ea typeface="ＭＳ 明朝"/>
              </a:rPr>
              <a:t>Levee body</a:t>
            </a:r>
            <a:endParaRPr lang="ja-JP" sz="1200" dirty="0">
              <a:effectLst/>
              <a:latin typeface="Times New Roman"/>
              <a:ea typeface="ＭＳ 明朝"/>
            </a:endParaRPr>
          </a:p>
        </p:txBody>
      </p:sp>
      <p:sp>
        <p:nvSpPr>
          <p:cNvPr id="7" name="テキスト ボックス 30"/>
          <p:cNvSpPr txBox="1"/>
          <p:nvPr/>
        </p:nvSpPr>
        <p:spPr>
          <a:xfrm>
            <a:off x="3868852" y="2750690"/>
            <a:ext cx="1219835" cy="3511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400" b="1" kern="100" dirty="0">
                <a:effectLst/>
                <a:latin typeface="Century"/>
                <a:ea typeface="ＭＳ 明朝"/>
              </a:rPr>
              <a:t>Foundation</a:t>
            </a:r>
            <a:endParaRPr lang="ja-JP" sz="1200" dirty="0">
              <a:effectLst/>
              <a:latin typeface="Times New Roman"/>
              <a:ea typeface="ＭＳ 明朝"/>
            </a:endParaRPr>
          </a:p>
        </p:txBody>
      </p:sp>
      <p:grpSp>
        <p:nvGrpSpPr>
          <p:cNvPr id="11" name="グループ化 10"/>
          <p:cNvGrpSpPr/>
          <p:nvPr/>
        </p:nvGrpSpPr>
        <p:grpSpPr>
          <a:xfrm>
            <a:off x="40850" y="3525012"/>
            <a:ext cx="8419582" cy="2835823"/>
            <a:chOff x="40850" y="3525012"/>
            <a:chExt cx="8419582" cy="2835823"/>
          </a:xfrm>
        </p:grpSpPr>
        <p:sp>
          <p:nvSpPr>
            <p:cNvPr id="5" name="テキスト ボックス 4"/>
            <p:cNvSpPr txBox="1"/>
            <p:nvPr/>
          </p:nvSpPr>
          <p:spPr>
            <a:xfrm>
              <a:off x="40850" y="3525013"/>
              <a:ext cx="2664296" cy="461665"/>
            </a:xfrm>
            <a:prstGeom prst="rect">
              <a:avLst/>
            </a:prstGeom>
            <a:noFill/>
          </p:spPr>
          <p:txBody>
            <a:bodyPr wrap="square" rtlCol="0">
              <a:spAutoFit/>
            </a:bodyPr>
            <a:lstStyle/>
            <a:p>
              <a:r>
                <a:rPr lang="en-US" altLang="ja-JP" sz="2400" dirty="0" smtClean="0">
                  <a:solidFill>
                    <a:srgbClr val="0000FF"/>
                  </a:solidFill>
                  <a:effectLst>
                    <a:outerShdw blurRad="38100" dist="38100" dir="2700000" algn="tl">
                      <a:srgbClr val="000000">
                        <a:alpha val="43137"/>
                      </a:srgbClr>
                    </a:outerShdw>
                  </a:effectLst>
                </a:rPr>
                <a:t>Resistivit</a:t>
              </a:r>
              <a:r>
                <a:rPr kumimoji="1" lang="en-US" altLang="ja-JP" sz="2400" dirty="0" smtClean="0">
                  <a:solidFill>
                    <a:srgbClr val="0000FF"/>
                  </a:solidFill>
                  <a:effectLst>
                    <a:outerShdw blurRad="38100" dist="38100" dir="2700000" algn="tl">
                      <a:srgbClr val="000000">
                        <a:alpha val="43137"/>
                      </a:srgbClr>
                    </a:outerShdw>
                  </a:effectLst>
                </a:rPr>
                <a:t>y</a:t>
              </a:r>
              <a:endParaRPr kumimoji="1" lang="ja-JP" altLang="en-US" sz="3200" dirty="0">
                <a:solidFill>
                  <a:srgbClr val="0000FF"/>
                </a:solidFill>
                <a:effectLst>
                  <a:outerShdw blurRad="38100" dist="38100" dir="2700000" algn="tl">
                    <a:srgbClr val="000000">
                      <a:alpha val="43137"/>
                    </a:srgbClr>
                  </a:outerShdw>
                </a:effectLst>
              </a:endParaRPr>
            </a:p>
          </p:txBody>
        </p:sp>
        <p:pic>
          <p:nvPicPr>
            <p:cNvPr id="8"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b="11115"/>
            <a:stretch/>
          </p:blipFill>
          <p:spPr bwMode="auto">
            <a:xfrm>
              <a:off x="1187624" y="3525012"/>
              <a:ext cx="7272808" cy="2835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30"/>
            <p:cNvSpPr txBox="1"/>
            <p:nvPr/>
          </p:nvSpPr>
          <p:spPr>
            <a:xfrm>
              <a:off x="4069657" y="4767345"/>
              <a:ext cx="1219835" cy="3511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400" b="1" kern="100" dirty="0">
                  <a:effectLst/>
                  <a:latin typeface="Century"/>
                  <a:ea typeface="ＭＳ 明朝"/>
                </a:rPr>
                <a:t>Levee body</a:t>
              </a:r>
              <a:endParaRPr lang="ja-JP" sz="1200" dirty="0">
                <a:effectLst/>
                <a:latin typeface="Times New Roman"/>
                <a:ea typeface="ＭＳ 明朝"/>
              </a:endParaRPr>
            </a:p>
          </p:txBody>
        </p:sp>
        <p:sp>
          <p:nvSpPr>
            <p:cNvPr id="10" name="テキスト ボックス 30"/>
            <p:cNvSpPr txBox="1"/>
            <p:nvPr/>
          </p:nvSpPr>
          <p:spPr>
            <a:xfrm>
              <a:off x="4069657" y="5471914"/>
              <a:ext cx="1219835" cy="3511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400" b="1" kern="100" dirty="0">
                  <a:effectLst/>
                  <a:latin typeface="Century"/>
                  <a:ea typeface="ＭＳ 明朝"/>
                </a:rPr>
                <a:t>Foundation</a:t>
              </a:r>
              <a:endParaRPr lang="ja-JP" sz="1200" dirty="0">
                <a:effectLst/>
                <a:latin typeface="Times New Roman"/>
                <a:ea typeface="ＭＳ 明朝"/>
              </a:endParaRPr>
            </a:p>
          </p:txBody>
        </p:sp>
      </p:grpSp>
      <p:sp>
        <p:nvSpPr>
          <p:cNvPr id="12" name="テキスト ボックス 11"/>
          <p:cNvSpPr txBox="1"/>
          <p:nvPr/>
        </p:nvSpPr>
        <p:spPr>
          <a:xfrm>
            <a:off x="3268683" y="5222904"/>
            <a:ext cx="5875317" cy="1200329"/>
          </a:xfrm>
          <a:prstGeom prst="rect">
            <a:avLst/>
          </a:prstGeom>
          <a:solidFill>
            <a:schemeClr val="bg1"/>
          </a:solidFill>
          <a:ln>
            <a:solidFill>
              <a:schemeClr val="tx1"/>
            </a:solidFill>
          </a:ln>
        </p:spPr>
        <p:txBody>
          <a:bodyPr wrap="square" rtlCol="0">
            <a:spAutoFit/>
          </a:bodyPr>
          <a:lstStyle/>
          <a:p>
            <a:r>
              <a:rPr lang="en-US" altLang="ja-JP" dirty="0"/>
              <a:t>A database of the results from 160km of geophysical sections with boring logs was used for statistical </a:t>
            </a:r>
            <a:r>
              <a:rPr lang="en-US" altLang="ja-JP" dirty="0" smtClean="0"/>
              <a:t>analysis</a:t>
            </a:r>
            <a:endParaRPr kumimoji="1" lang="ja-JP" altLang="en-US" dirty="0"/>
          </a:p>
        </p:txBody>
      </p:sp>
      <p:sp>
        <p:nvSpPr>
          <p:cNvPr id="16" name="日付プレースホルダー 15"/>
          <p:cNvSpPr>
            <a:spLocks noGrp="1"/>
          </p:cNvSpPr>
          <p:nvPr>
            <p:ph type="dt" sz="half" idx="10"/>
          </p:nvPr>
        </p:nvSpPr>
        <p:spPr/>
        <p:txBody>
          <a:bodyPr/>
          <a:lstStyle/>
          <a:p>
            <a:pPr>
              <a:defRPr/>
            </a:pPr>
            <a:r>
              <a:rPr lang="en-US" altLang="ja-JP" smtClean="0"/>
              <a:t>2016/9/15</a:t>
            </a:r>
            <a:endParaRPr lang="ja-JP" altLang="ja-JP"/>
          </a:p>
        </p:txBody>
      </p:sp>
      <p:sp>
        <p:nvSpPr>
          <p:cNvPr id="17" name="フッター プレースホルダー 16"/>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18" name="スライド番号プレースホルダー 17"/>
          <p:cNvSpPr>
            <a:spLocks noGrp="1"/>
          </p:cNvSpPr>
          <p:nvPr>
            <p:ph type="sldNum" sz="quarter" idx="12"/>
          </p:nvPr>
        </p:nvSpPr>
        <p:spPr/>
        <p:txBody>
          <a:bodyPr/>
          <a:lstStyle/>
          <a:p>
            <a:pPr>
              <a:defRPr/>
            </a:pPr>
            <a:fld id="{589587F9-51AB-4F79-A716-B28F65E7F8F1}" type="slidenum">
              <a:rPr lang="en-US" altLang="ja-JP" smtClean="0"/>
              <a:pPr>
                <a:defRPr/>
              </a:pPr>
              <a:t>11</a:t>
            </a:fld>
            <a:endParaRPr lang="en-US" altLang="ja-JP" dirty="0"/>
          </a:p>
        </p:txBody>
      </p:sp>
    </p:spTree>
    <p:extLst>
      <p:ext uri="{BB962C8B-B14F-4D97-AF65-F5344CB8AC3E}">
        <p14:creationId xmlns:p14="http://schemas.microsoft.com/office/powerpoint/2010/main" val="333675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762000" y="8021"/>
            <a:ext cx="7772400" cy="1058779"/>
          </a:xfrm>
        </p:spPr>
        <p:txBody>
          <a:bodyPr/>
          <a:lstStyle/>
          <a:p>
            <a:r>
              <a:rPr lang="en-US" altLang="ja-JP" sz="4000" dirty="0"/>
              <a:t>S-wave velocity and </a:t>
            </a:r>
            <a:r>
              <a:rPr lang="en-US" altLang="ja-JP" sz="4000" dirty="0" smtClean="0"/>
              <a:t>resistivity </a:t>
            </a:r>
            <a:r>
              <a:rPr lang="en-US" altLang="ja-JP" sz="4000" dirty="0"/>
              <a:t>for l</a:t>
            </a:r>
            <a:r>
              <a:rPr lang="en-US" altLang="ja-JP" sz="4000" dirty="0" smtClean="0"/>
              <a:t>evee safety </a:t>
            </a:r>
            <a:endParaRPr kumimoji="1" lang="ja-JP" altLang="en-US" sz="4000" dirty="0"/>
          </a:p>
        </p:txBody>
      </p:sp>
      <p:sp>
        <p:nvSpPr>
          <p:cNvPr id="4" name="コンテンツ プレースホルダー 3"/>
          <p:cNvSpPr>
            <a:spLocks noGrp="1"/>
          </p:cNvSpPr>
          <p:nvPr>
            <p:ph idx="1"/>
          </p:nvPr>
        </p:nvSpPr>
        <p:spPr>
          <a:xfrm>
            <a:off x="0" y="1081464"/>
            <a:ext cx="9144000" cy="2499936"/>
          </a:xfrm>
        </p:spPr>
        <p:txBody>
          <a:bodyPr/>
          <a:lstStyle/>
          <a:p>
            <a:pPr>
              <a:lnSpc>
                <a:spcPct val="90000"/>
              </a:lnSpc>
            </a:pPr>
            <a:r>
              <a:rPr lang="en-US" altLang="ja-JP" sz="2400" dirty="0"/>
              <a:t>From the </a:t>
            </a:r>
            <a:r>
              <a:rPr lang="en-US" altLang="ja-JP" sz="2400" dirty="0" smtClean="0"/>
              <a:t>modified Archie’s </a:t>
            </a:r>
            <a:r>
              <a:rPr lang="en-US" altLang="ja-JP" sz="2400" dirty="0"/>
              <a:t>equation, </a:t>
            </a:r>
            <a:r>
              <a:rPr lang="en-US" altLang="ja-JP" sz="2400" dirty="0" smtClean="0"/>
              <a:t>the resistivity </a:t>
            </a:r>
            <a:r>
              <a:rPr lang="en-US" altLang="ja-JP" sz="2400" dirty="0"/>
              <a:t>of soil mainly indicates </a:t>
            </a:r>
            <a:r>
              <a:rPr lang="en-US" altLang="ja-JP" sz="2400" dirty="0" smtClean="0"/>
              <a:t>the soil </a:t>
            </a:r>
            <a:r>
              <a:rPr lang="en-US" altLang="ja-JP" sz="2400" dirty="0"/>
              <a:t>type.</a:t>
            </a:r>
          </a:p>
          <a:p>
            <a:pPr>
              <a:lnSpc>
                <a:spcPct val="90000"/>
              </a:lnSpc>
            </a:pPr>
            <a:r>
              <a:rPr lang="en-US" altLang="ja-JP" sz="2400" dirty="0"/>
              <a:t>S-wave velocity is mainly affected by </a:t>
            </a:r>
            <a:r>
              <a:rPr lang="en-US" altLang="ja-JP" sz="2400" dirty="0" smtClean="0"/>
              <a:t>the stiffness or </a:t>
            </a:r>
            <a:r>
              <a:rPr lang="en-US" altLang="ja-JP" sz="2400" dirty="0"/>
              <a:t>porosity.</a:t>
            </a:r>
          </a:p>
          <a:p>
            <a:pPr>
              <a:lnSpc>
                <a:spcPct val="90000"/>
              </a:lnSpc>
            </a:pPr>
            <a:r>
              <a:rPr lang="en-US" altLang="ja-JP" sz="2400" dirty="0">
                <a:solidFill>
                  <a:srgbClr val="FF0000"/>
                </a:solidFill>
              </a:rPr>
              <a:t>The safety of levees can be evaluated by the S-wave velocity and </a:t>
            </a:r>
            <a:r>
              <a:rPr lang="en-US" altLang="ja-JP" sz="2400" dirty="0" smtClean="0">
                <a:solidFill>
                  <a:srgbClr val="FF0000"/>
                </a:solidFill>
              </a:rPr>
              <a:t>resistivity.</a:t>
            </a:r>
            <a:endParaRPr kumimoji="1" lang="ja-JP" altLang="en-US" sz="2400" dirty="0"/>
          </a:p>
          <a:p>
            <a:pPr>
              <a:lnSpc>
                <a:spcPct val="90000"/>
              </a:lnSpc>
            </a:pPr>
            <a:endParaRPr kumimoji="1" lang="ja-JP" altLang="en-US" sz="2400" dirty="0"/>
          </a:p>
        </p:txBody>
      </p:sp>
      <p:sp>
        <p:nvSpPr>
          <p:cNvPr id="5" name="Rectangle 10"/>
          <p:cNvSpPr>
            <a:spLocks noChangeArrowheads="1"/>
          </p:cNvSpPr>
          <p:nvPr/>
        </p:nvSpPr>
        <p:spPr bwMode="auto">
          <a:xfrm>
            <a:off x="994226" y="5826552"/>
            <a:ext cx="523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a:solidFill>
                  <a:srgbClr val="000000"/>
                </a:solidFill>
                <a:latin typeface="Century" pitchFamily="18" charset="0"/>
              </a:rPr>
              <a:t> </a:t>
            </a:r>
            <a:endParaRPr lang="en-US" altLang="ja-JP"/>
          </a:p>
        </p:txBody>
      </p:sp>
      <p:sp>
        <p:nvSpPr>
          <p:cNvPr id="111" name="Rectangle 16"/>
          <p:cNvSpPr>
            <a:spLocks noChangeArrowheads="1"/>
          </p:cNvSpPr>
          <p:nvPr/>
        </p:nvSpPr>
        <p:spPr bwMode="auto">
          <a:xfrm>
            <a:off x="3220827" y="6796326"/>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a:solidFill>
                  <a:srgbClr val="000000"/>
                </a:solidFill>
                <a:latin typeface="Century" pitchFamily="18" charset="0"/>
              </a:rPr>
              <a:t> </a:t>
            </a:r>
            <a:endParaRPr lang="en-US" altLang="ja-JP"/>
          </a:p>
        </p:txBody>
      </p:sp>
      <p:sp>
        <p:nvSpPr>
          <p:cNvPr id="112" name="Rectangle 18"/>
          <p:cNvSpPr>
            <a:spLocks noChangeArrowheads="1"/>
          </p:cNvSpPr>
          <p:nvPr/>
        </p:nvSpPr>
        <p:spPr bwMode="auto">
          <a:xfrm>
            <a:off x="1630152" y="3316526"/>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a:solidFill>
                  <a:srgbClr val="000000"/>
                </a:solidFill>
                <a:latin typeface="Century" pitchFamily="18" charset="0"/>
              </a:rPr>
              <a:t> </a:t>
            </a:r>
            <a:endParaRPr lang="en-US" altLang="ja-JP"/>
          </a:p>
        </p:txBody>
      </p:sp>
      <p:sp>
        <p:nvSpPr>
          <p:cNvPr id="113" name="Rectangle 20"/>
          <p:cNvSpPr>
            <a:spLocks noChangeArrowheads="1"/>
          </p:cNvSpPr>
          <p:nvPr/>
        </p:nvSpPr>
        <p:spPr bwMode="auto">
          <a:xfrm>
            <a:off x="1117389" y="3648313"/>
            <a:ext cx="523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14" name="Rectangle 22"/>
          <p:cNvSpPr>
            <a:spLocks noChangeArrowheads="1"/>
          </p:cNvSpPr>
          <p:nvPr/>
        </p:nvSpPr>
        <p:spPr bwMode="auto">
          <a:xfrm>
            <a:off x="1045952" y="6134338"/>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15" name="Rectangle 24"/>
          <p:cNvSpPr>
            <a:spLocks noChangeArrowheads="1"/>
          </p:cNvSpPr>
          <p:nvPr/>
        </p:nvSpPr>
        <p:spPr bwMode="auto">
          <a:xfrm>
            <a:off x="1546014" y="6466126"/>
            <a:ext cx="523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16" name="Rectangle 34"/>
          <p:cNvSpPr>
            <a:spLocks noChangeArrowheads="1"/>
          </p:cNvSpPr>
          <p:nvPr/>
        </p:nvSpPr>
        <p:spPr bwMode="auto">
          <a:xfrm>
            <a:off x="4165389" y="4259501"/>
            <a:ext cx="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ja-JP" altLang="ja-JP"/>
          </a:p>
        </p:txBody>
      </p:sp>
      <p:sp>
        <p:nvSpPr>
          <p:cNvPr id="117" name="Rectangle 39"/>
          <p:cNvSpPr>
            <a:spLocks noChangeArrowheads="1"/>
          </p:cNvSpPr>
          <p:nvPr/>
        </p:nvSpPr>
        <p:spPr bwMode="auto">
          <a:xfrm>
            <a:off x="2742989" y="3678476"/>
            <a:ext cx="523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a:solidFill>
                  <a:srgbClr val="000000"/>
                </a:solidFill>
                <a:latin typeface="Century" pitchFamily="18" charset="0"/>
              </a:rPr>
              <a:t> </a:t>
            </a:r>
            <a:endParaRPr lang="en-US" altLang="ja-JP"/>
          </a:p>
        </p:txBody>
      </p:sp>
      <p:sp>
        <p:nvSpPr>
          <p:cNvPr id="118" name="Rectangle 45"/>
          <p:cNvSpPr>
            <a:spLocks noChangeArrowheads="1"/>
          </p:cNvSpPr>
          <p:nvPr/>
        </p:nvSpPr>
        <p:spPr bwMode="auto">
          <a:xfrm>
            <a:off x="2284202" y="5472351"/>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19" name="Rectangle 47"/>
          <p:cNvSpPr>
            <a:spLocks noChangeArrowheads="1"/>
          </p:cNvSpPr>
          <p:nvPr/>
        </p:nvSpPr>
        <p:spPr bwMode="auto">
          <a:xfrm>
            <a:off x="3277977" y="5966063"/>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20" name="Rectangle 49"/>
          <p:cNvSpPr>
            <a:spLocks noChangeArrowheads="1"/>
          </p:cNvSpPr>
          <p:nvPr/>
        </p:nvSpPr>
        <p:spPr bwMode="auto">
          <a:xfrm>
            <a:off x="3224002" y="3980101"/>
            <a:ext cx="5238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21" name="Rectangle 16"/>
          <p:cNvSpPr>
            <a:spLocks noChangeArrowheads="1"/>
          </p:cNvSpPr>
          <p:nvPr/>
        </p:nvSpPr>
        <p:spPr bwMode="auto">
          <a:xfrm>
            <a:off x="3307982" y="6558476"/>
            <a:ext cx="652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500">
                <a:solidFill>
                  <a:srgbClr val="000000"/>
                </a:solidFill>
                <a:latin typeface="Century" pitchFamily="18" charset="0"/>
              </a:rPr>
              <a:t> </a:t>
            </a:r>
            <a:endParaRPr lang="en-US" altLang="ja-JP"/>
          </a:p>
        </p:txBody>
      </p:sp>
      <p:sp>
        <p:nvSpPr>
          <p:cNvPr id="122" name="Rectangle 18"/>
          <p:cNvSpPr>
            <a:spLocks noChangeArrowheads="1"/>
          </p:cNvSpPr>
          <p:nvPr/>
        </p:nvSpPr>
        <p:spPr bwMode="auto">
          <a:xfrm>
            <a:off x="1963862" y="2853173"/>
            <a:ext cx="652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500">
                <a:solidFill>
                  <a:srgbClr val="000000"/>
                </a:solidFill>
                <a:latin typeface="Century" pitchFamily="18" charset="0"/>
              </a:rPr>
              <a:t> </a:t>
            </a:r>
            <a:endParaRPr lang="en-US" altLang="ja-JP"/>
          </a:p>
        </p:txBody>
      </p:sp>
      <p:sp>
        <p:nvSpPr>
          <p:cNvPr id="123" name="Rectangle 20"/>
          <p:cNvSpPr>
            <a:spLocks noChangeArrowheads="1"/>
          </p:cNvSpPr>
          <p:nvPr/>
        </p:nvSpPr>
        <p:spPr bwMode="auto">
          <a:xfrm>
            <a:off x="1530577" y="3206461"/>
            <a:ext cx="652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500" i="1">
                <a:solidFill>
                  <a:srgbClr val="000000"/>
                </a:solidFill>
                <a:latin typeface="Century" pitchFamily="18" charset="0"/>
              </a:rPr>
              <a:t> </a:t>
            </a:r>
            <a:endParaRPr lang="en-US" altLang="ja-JP"/>
          </a:p>
        </p:txBody>
      </p:sp>
      <p:sp>
        <p:nvSpPr>
          <p:cNvPr id="124" name="Rectangle 22"/>
          <p:cNvSpPr>
            <a:spLocks noChangeArrowheads="1"/>
          </p:cNvSpPr>
          <p:nvPr/>
        </p:nvSpPr>
        <p:spPr bwMode="auto">
          <a:xfrm>
            <a:off x="1470212" y="5853589"/>
            <a:ext cx="652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500" i="1">
                <a:solidFill>
                  <a:srgbClr val="000000"/>
                </a:solidFill>
                <a:latin typeface="Century" pitchFamily="18" charset="0"/>
              </a:rPr>
              <a:t> </a:t>
            </a:r>
            <a:endParaRPr lang="en-US" altLang="ja-JP"/>
          </a:p>
        </p:txBody>
      </p:sp>
      <p:sp>
        <p:nvSpPr>
          <p:cNvPr id="125" name="Rectangle 24"/>
          <p:cNvSpPr>
            <a:spLocks noChangeArrowheads="1"/>
          </p:cNvSpPr>
          <p:nvPr/>
        </p:nvSpPr>
        <p:spPr bwMode="auto">
          <a:xfrm>
            <a:off x="1892766" y="6206878"/>
            <a:ext cx="652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500" i="1">
                <a:solidFill>
                  <a:srgbClr val="000000"/>
                </a:solidFill>
                <a:latin typeface="Century" pitchFamily="18" charset="0"/>
              </a:rPr>
              <a:t> </a:t>
            </a:r>
            <a:endParaRPr lang="en-US" altLang="ja-JP"/>
          </a:p>
        </p:txBody>
      </p:sp>
      <p:grpSp>
        <p:nvGrpSpPr>
          <p:cNvPr id="126" name="Group 80"/>
          <p:cNvGrpSpPr>
            <a:grpSpLocks/>
          </p:cNvGrpSpPr>
          <p:nvPr/>
        </p:nvGrpSpPr>
        <p:grpSpPr bwMode="auto">
          <a:xfrm>
            <a:off x="781931" y="2937692"/>
            <a:ext cx="3900864" cy="3828700"/>
            <a:chOff x="362" y="1747"/>
            <a:chExt cx="2358" cy="2265"/>
          </a:xfrm>
        </p:grpSpPr>
        <p:sp>
          <p:nvSpPr>
            <p:cNvPr id="127" name="Freeform 11"/>
            <p:cNvSpPr>
              <a:spLocks noEditPoints="1"/>
            </p:cNvSpPr>
            <p:nvPr/>
          </p:nvSpPr>
          <p:spPr bwMode="auto">
            <a:xfrm>
              <a:off x="756" y="3636"/>
              <a:ext cx="1879" cy="104"/>
            </a:xfrm>
            <a:custGeom>
              <a:avLst/>
              <a:gdLst>
                <a:gd name="T0" fmla="*/ 0 w 1879"/>
                <a:gd name="T1" fmla="*/ 34 h 104"/>
                <a:gd name="T2" fmla="*/ 1792 w 1879"/>
                <a:gd name="T3" fmla="*/ 35 h 104"/>
                <a:gd name="T4" fmla="*/ 1792 w 1879"/>
                <a:gd name="T5" fmla="*/ 70 h 104"/>
                <a:gd name="T6" fmla="*/ 0 w 1879"/>
                <a:gd name="T7" fmla="*/ 69 h 104"/>
                <a:gd name="T8" fmla="*/ 0 w 1879"/>
                <a:gd name="T9" fmla="*/ 34 h 104"/>
                <a:gd name="T10" fmla="*/ 1774 w 1879"/>
                <a:gd name="T11" fmla="*/ 0 h 104"/>
                <a:gd name="T12" fmla="*/ 1879 w 1879"/>
                <a:gd name="T13" fmla="*/ 52 h 104"/>
                <a:gd name="T14" fmla="*/ 1774 w 1879"/>
                <a:gd name="T15" fmla="*/ 104 h 104"/>
                <a:gd name="T16" fmla="*/ 1774 w 1879"/>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9" h="104">
                  <a:moveTo>
                    <a:pt x="0" y="34"/>
                  </a:moveTo>
                  <a:lnTo>
                    <a:pt x="1792" y="35"/>
                  </a:lnTo>
                  <a:lnTo>
                    <a:pt x="1792" y="70"/>
                  </a:lnTo>
                  <a:lnTo>
                    <a:pt x="0" y="69"/>
                  </a:lnTo>
                  <a:lnTo>
                    <a:pt x="0" y="34"/>
                  </a:lnTo>
                  <a:close/>
                  <a:moveTo>
                    <a:pt x="1774" y="0"/>
                  </a:moveTo>
                  <a:lnTo>
                    <a:pt x="1879" y="52"/>
                  </a:lnTo>
                  <a:lnTo>
                    <a:pt x="1774" y="104"/>
                  </a:lnTo>
                  <a:lnTo>
                    <a:pt x="1774" y="0"/>
                  </a:lnTo>
                  <a:close/>
                </a:path>
              </a:pathLst>
            </a:custGeom>
            <a:solidFill>
              <a:srgbClr val="000000"/>
            </a:solidFill>
            <a:ln w="4763" cap="flat">
              <a:solidFill>
                <a:srgbClr val="000000"/>
              </a:solidFill>
              <a:prstDash val="solid"/>
              <a:bevel/>
              <a:headEnd/>
              <a:tailEnd/>
            </a:ln>
          </p:spPr>
          <p:txBody>
            <a:bodyPr/>
            <a:lstStyle/>
            <a:p>
              <a:endParaRPr lang="ja-JP" altLang="en-US"/>
            </a:p>
          </p:txBody>
        </p:sp>
        <p:sp>
          <p:nvSpPr>
            <p:cNvPr id="128" name="Freeform 12"/>
            <p:cNvSpPr>
              <a:spLocks noEditPoints="1"/>
            </p:cNvSpPr>
            <p:nvPr/>
          </p:nvSpPr>
          <p:spPr bwMode="auto">
            <a:xfrm>
              <a:off x="705" y="1914"/>
              <a:ext cx="104" cy="1774"/>
            </a:xfrm>
            <a:custGeom>
              <a:avLst/>
              <a:gdLst>
                <a:gd name="T0" fmla="*/ 34 w 104"/>
                <a:gd name="T1" fmla="*/ 1774 h 1774"/>
                <a:gd name="T2" fmla="*/ 34 w 104"/>
                <a:gd name="T3" fmla="*/ 87 h 1774"/>
                <a:gd name="T4" fmla="*/ 69 w 104"/>
                <a:gd name="T5" fmla="*/ 87 h 1774"/>
                <a:gd name="T6" fmla="*/ 68 w 104"/>
                <a:gd name="T7" fmla="*/ 1774 h 1774"/>
                <a:gd name="T8" fmla="*/ 34 w 104"/>
                <a:gd name="T9" fmla="*/ 1774 h 1774"/>
                <a:gd name="T10" fmla="*/ 0 w 104"/>
                <a:gd name="T11" fmla="*/ 105 h 1774"/>
                <a:gd name="T12" fmla="*/ 52 w 104"/>
                <a:gd name="T13" fmla="*/ 0 h 1774"/>
                <a:gd name="T14" fmla="*/ 104 w 104"/>
                <a:gd name="T15" fmla="*/ 105 h 1774"/>
                <a:gd name="T16" fmla="*/ 0 w 104"/>
                <a:gd name="T17" fmla="*/ 105 h 1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1774">
                  <a:moveTo>
                    <a:pt x="34" y="1774"/>
                  </a:moveTo>
                  <a:lnTo>
                    <a:pt x="34" y="87"/>
                  </a:lnTo>
                  <a:lnTo>
                    <a:pt x="69" y="87"/>
                  </a:lnTo>
                  <a:lnTo>
                    <a:pt x="68" y="1774"/>
                  </a:lnTo>
                  <a:lnTo>
                    <a:pt x="34" y="1774"/>
                  </a:lnTo>
                  <a:close/>
                  <a:moveTo>
                    <a:pt x="0" y="105"/>
                  </a:moveTo>
                  <a:lnTo>
                    <a:pt x="52" y="0"/>
                  </a:lnTo>
                  <a:lnTo>
                    <a:pt x="104" y="105"/>
                  </a:lnTo>
                  <a:lnTo>
                    <a:pt x="0" y="105"/>
                  </a:lnTo>
                  <a:close/>
                </a:path>
              </a:pathLst>
            </a:custGeom>
            <a:solidFill>
              <a:srgbClr val="000000"/>
            </a:solidFill>
            <a:ln w="4763" cap="flat">
              <a:solidFill>
                <a:srgbClr val="000000"/>
              </a:solidFill>
              <a:prstDash val="solid"/>
              <a:bevel/>
              <a:headEnd/>
              <a:tailEnd/>
            </a:ln>
          </p:spPr>
          <p:txBody>
            <a:bodyPr/>
            <a:lstStyle/>
            <a:p>
              <a:endParaRPr lang="ja-JP" altLang="en-US"/>
            </a:p>
          </p:txBody>
        </p:sp>
        <p:sp>
          <p:nvSpPr>
            <p:cNvPr id="129" name="Rectangle 15"/>
            <p:cNvSpPr>
              <a:spLocks noChangeArrowheads="1"/>
            </p:cNvSpPr>
            <p:nvPr/>
          </p:nvSpPr>
          <p:spPr bwMode="auto">
            <a:xfrm>
              <a:off x="1172" y="3875"/>
              <a:ext cx="1024"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dirty="0">
                  <a:solidFill>
                    <a:srgbClr val="000000"/>
                  </a:solidFill>
                  <a:latin typeface="Century" pitchFamily="18" charset="0"/>
                </a:rPr>
                <a:t>S-wave velocity</a:t>
              </a:r>
              <a:endParaRPr lang="en-US" altLang="ja-JP" dirty="0"/>
            </a:p>
          </p:txBody>
        </p:sp>
        <p:sp>
          <p:nvSpPr>
            <p:cNvPr id="130" name="Rectangle 17"/>
            <p:cNvSpPr>
              <a:spLocks noChangeArrowheads="1"/>
            </p:cNvSpPr>
            <p:nvPr/>
          </p:nvSpPr>
          <p:spPr bwMode="auto">
            <a:xfrm>
              <a:off x="407" y="1747"/>
              <a:ext cx="711"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dirty="0">
                  <a:solidFill>
                    <a:srgbClr val="000000"/>
                  </a:solidFill>
                  <a:latin typeface="Century" pitchFamily="18" charset="0"/>
                </a:rPr>
                <a:t>Resistivity</a:t>
              </a:r>
              <a:endParaRPr lang="en-US" altLang="ja-JP" dirty="0"/>
            </a:p>
          </p:txBody>
        </p:sp>
        <p:sp>
          <p:nvSpPr>
            <p:cNvPr id="131" name="Rectangle 19"/>
            <p:cNvSpPr>
              <a:spLocks noChangeArrowheads="1"/>
            </p:cNvSpPr>
            <p:nvPr/>
          </p:nvSpPr>
          <p:spPr bwMode="auto">
            <a:xfrm>
              <a:off x="362" y="1956"/>
              <a:ext cx="32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dirty="0">
                  <a:solidFill>
                    <a:srgbClr val="000000"/>
                  </a:solidFill>
                  <a:latin typeface="Century" pitchFamily="18" charset="0"/>
                </a:rPr>
                <a:t>High</a:t>
              </a:r>
              <a:endParaRPr lang="en-US" altLang="ja-JP" dirty="0"/>
            </a:p>
          </p:txBody>
        </p:sp>
        <p:sp>
          <p:nvSpPr>
            <p:cNvPr id="132" name="Rectangle 21"/>
            <p:cNvSpPr>
              <a:spLocks noChangeArrowheads="1"/>
            </p:cNvSpPr>
            <p:nvPr/>
          </p:nvSpPr>
          <p:spPr bwMode="auto">
            <a:xfrm>
              <a:off x="407" y="3522"/>
              <a:ext cx="27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Low</a:t>
              </a:r>
              <a:endParaRPr lang="en-US" altLang="ja-JP"/>
            </a:p>
          </p:txBody>
        </p:sp>
        <p:sp>
          <p:nvSpPr>
            <p:cNvPr id="133" name="Rectangle 23"/>
            <p:cNvSpPr>
              <a:spLocks noChangeArrowheads="1"/>
            </p:cNvSpPr>
            <p:nvPr/>
          </p:nvSpPr>
          <p:spPr bwMode="auto">
            <a:xfrm>
              <a:off x="721" y="3731"/>
              <a:ext cx="27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Low</a:t>
              </a:r>
              <a:endParaRPr lang="en-US" altLang="ja-JP"/>
            </a:p>
          </p:txBody>
        </p:sp>
        <p:sp>
          <p:nvSpPr>
            <p:cNvPr id="134" name="Rectangle 25"/>
            <p:cNvSpPr>
              <a:spLocks noChangeArrowheads="1"/>
            </p:cNvSpPr>
            <p:nvPr/>
          </p:nvSpPr>
          <p:spPr bwMode="auto">
            <a:xfrm>
              <a:off x="2391" y="3731"/>
              <a:ext cx="32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High</a:t>
              </a:r>
              <a:endParaRPr lang="en-US" altLang="ja-JP"/>
            </a:p>
          </p:txBody>
        </p:sp>
      </p:grpSp>
      <p:sp>
        <p:nvSpPr>
          <p:cNvPr id="135" name="Rectangle 34"/>
          <p:cNvSpPr>
            <a:spLocks noChangeArrowheads="1"/>
          </p:cNvSpPr>
          <p:nvPr/>
        </p:nvSpPr>
        <p:spPr bwMode="auto">
          <a:xfrm>
            <a:off x="4107308" y="3857256"/>
            <a:ext cx="4934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endParaRPr lang="ja-JP" altLang="ja-JP"/>
          </a:p>
        </p:txBody>
      </p:sp>
      <p:sp>
        <p:nvSpPr>
          <p:cNvPr id="136" name="Rectangle 39"/>
          <p:cNvSpPr>
            <a:spLocks noChangeArrowheads="1"/>
          </p:cNvSpPr>
          <p:nvPr/>
        </p:nvSpPr>
        <p:spPr bwMode="auto">
          <a:xfrm>
            <a:off x="2904210" y="3238580"/>
            <a:ext cx="652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500">
                <a:solidFill>
                  <a:srgbClr val="000000"/>
                </a:solidFill>
                <a:latin typeface="Century" pitchFamily="18" charset="0"/>
              </a:rPr>
              <a:t> </a:t>
            </a:r>
            <a:endParaRPr lang="en-US" altLang="ja-JP"/>
          </a:p>
        </p:txBody>
      </p:sp>
      <p:sp>
        <p:nvSpPr>
          <p:cNvPr id="137" name="Rectangle 45"/>
          <p:cNvSpPr>
            <a:spLocks noChangeArrowheads="1"/>
          </p:cNvSpPr>
          <p:nvPr/>
        </p:nvSpPr>
        <p:spPr bwMode="auto">
          <a:xfrm>
            <a:off x="2516535" y="5148704"/>
            <a:ext cx="652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500" i="1">
                <a:solidFill>
                  <a:srgbClr val="000000"/>
                </a:solidFill>
                <a:latin typeface="Century" pitchFamily="18" charset="0"/>
              </a:rPr>
              <a:t> </a:t>
            </a:r>
            <a:endParaRPr lang="en-US" altLang="ja-JP"/>
          </a:p>
        </p:txBody>
      </p:sp>
      <p:sp>
        <p:nvSpPr>
          <p:cNvPr id="138" name="Rectangle 47"/>
          <p:cNvSpPr>
            <a:spLocks noChangeArrowheads="1"/>
          </p:cNvSpPr>
          <p:nvPr/>
        </p:nvSpPr>
        <p:spPr bwMode="auto">
          <a:xfrm>
            <a:off x="3356275" y="5674409"/>
            <a:ext cx="652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500" i="1">
                <a:solidFill>
                  <a:srgbClr val="000000"/>
                </a:solidFill>
                <a:latin typeface="Century" pitchFamily="18" charset="0"/>
              </a:rPr>
              <a:t> </a:t>
            </a:r>
            <a:endParaRPr lang="en-US" altLang="ja-JP"/>
          </a:p>
        </p:txBody>
      </p:sp>
      <p:grpSp>
        <p:nvGrpSpPr>
          <p:cNvPr id="139" name="Group 81"/>
          <p:cNvGrpSpPr>
            <a:grpSpLocks/>
          </p:cNvGrpSpPr>
          <p:nvPr/>
        </p:nvGrpSpPr>
        <p:grpSpPr bwMode="auto">
          <a:xfrm>
            <a:off x="2136083" y="3181107"/>
            <a:ext cx="1894186" cy="2775597"/>
            <a:chOff x="1217" y="1941"/>
            <a:chExt cx="1145" cy="1642"/>
          </a:xfrm>
        </p:grpSpPr>
        <p:grpSp>
          <p:nvGrpSpPr>
            <p:cNvPr id="140" name="Group 32"/>
            <p:cNvGrpSpPr>
              <a:grpSpLocks/>
            </p:cNvGrpSpPr>
            <p:nvPr/>
          </p:nvGrpSpPr>
          <p:grpSpPr bwMode="auto">
            <a:xfrm>
              <a:off x="1382" y="2123"/>
              <a:ext cx="314" cy="1460"/>
              <a:chOff x="1382" y="2123"/>
              <a:chExt cx="314" cy="1460"/>
            </a:xfrm>
          </p:grpSpPr>
          <p:sp>
            <p:nvSpPr>
              <p:cNvPr id="144" name="Freeform 30"/>
              <p:cNvSpPr>
                <a:spLocks/>
              </p:cNvSpPr>
              <p:nvPr/>
            </p:nvSpPr>
            <p:spPr bwMode="auto">
              <a:xfrm>
                <a:off x="1382" y="2123"/>
                <a:ext cx="314" cy="1460"/>
              </a:xfrm>
              <a:custGeom>
                <a:avLst/>
                <a:gdLst>
                  <a:gd name="T0" fmla="*/ 157 w 314"/>
                  <a:gd name="T1" fmla="*/ 1460 h 1460"/>
                  <a:gd name="T2" fmla="*/ 314 w 314"/>
                  <a:gd name="T3" fmla="*/ 1168 h 1460"/>
                  <a:gd name="T4" fmla="*/ 236 w 314"/>
                  <a:gd name="T5" fmla="*/ 1168 h 1460"/>
                  <a:gd name="T6" fmla="*/ 236 w 314"/>
                  <a:gd name="T7" fmla="*/ 292 h 1460"/>
                  <a:gd name="T8" fmla="*/ 314 w 314"/>
                  <a:gd name="T9" fmla="*/ 292 h 1460"/>
                  <a:gd name="T10" fmla="*/ 157 w 314"/>
                  <a:gd name="T11" fmla="*/ 0 h 1460"/>
                  <a:gd name="T12" fmla="*/ 0 w 314"/>
                  <a:gd name="T13" fmla="*/ 292 h 1460"/>
                  <a:gd name="T14" fmla="*/ 79 w 314"/>
                  <a:gd name="T15" fmla="*/ 292 h 1460"/>
                  <a:gd name="T16" fmla="*/ 79 w 314"/>
                  <a:gd name="T17" fmla="*/ 1168 h 1460"/>
                  <a:gd name="T18" fmla="*/ 0 w 314"/>
                  <a:gd name="T19" fmla="*/ 1168 h 1460"/>
                  <a:gd name="T20" fmla="*/ 157 w 314"/>
                  <a:gd name="T21" fmla="*/ 1460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4" h="1460">
                    <a:moveTo>
                      <a:pt x="157" y="1460"/>
                    </a:moveTo>
                    <a:lnTo>
                      <a:pt x="314" y="1168"/>
                    </a:lnTo>
                    <a:lnTo>
                      <a:pt x="236" y="1168"/>
                    </a:lnTo>
                    <a:lnTo>
                      <a:pt x="236" y="292"/>
                    </a:lnTo>
                    <a:lnTo>
                      <a:pt x="314" y="292"/>
                    </a:lnTo>
                    <a:lnTo>
                      <a:pt x="157" y="0"/>
                    </a:lnTo>
                    <a:lnTo>
                      <a:pt x="0" y="292"/>
                    </a:lnTo>
                    <a:lnTo>
                      <a:pt x="79" y="292"/>
                    </a:lnTo>
                    <a:lnTo>
                      <a:pt x="79" y="1168"/>
                    </a:lnTo>
                    <a:lnTo>
                      <a:pt x="0" y="1168"/>
                    </a:lnTo>
                    <a:lnTo>
                      <a:pt x="157" y="14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45" name="Freeform 31"/>
              <p:cNvSpPr>
                <a:spLocks/>
              </p:cNvSpPr>
              <p:nvPr/>
            </p:nvSpPr>
            <p:spPr bwMode="auto">
              <a:xfrm>
                <a:off x="1382" y="2123"/>
                <a:ext cx="314" cy="1460"/>
              </a:xfrm>
              <a:custGeom>
                <a:avLst/>
                <a:gdLst>
                  <a:gd name="T0" fmla="*/ 157 w 314"/>
                  <a:gd name="T1" fmla="*/ 1460 h 1460"/>
                  <a:gd name="T2" fmla="*/ 314 w 314"/>
                  <a:gd name="T3" fmla="*/ 1168 h 1460"/>
                  <a:gd name="T4" fmla="*/ 236 w 314"/>
                  <a:gd name="T5" fmla="*/ 1168 h 1460"/>
                  <a:gd name="T6" fmla="*/ 236 w 314"/>
                  <a:gd name="T7" fmla="*/ 292 h 1460"/>
                  <a:gd name="T8" fmla="*/ 314 w 314"/>
                  <a:gd name="T9" fmla="*/ 292 h 1460"/>
                  <a:gd name="T10" fmla="*/ 157 w 314"/>
                  <a:gd name="T11" fmla="*/ 0 h 1460"/>
                  <a:gd name="T12" fmla="*/ 0 w 314"/>
                  <a:gd name="T13" fmla="*/ 292 h 1460"/>
                  <a:gd name="T14" fmla="*/ 79 w 314"/>
                  <a:gd name="T15" fmla="*/ 292 h 1460"/>
                  <a:gd name="T16" fmla="*/ 79 w 314"/>
                  <a:gd name="T17" fmla="*/ 1168 h 1460"/>
                  <a:gd name="T18" fmla="*/ 0 w 314"/>
                  <a:gd name="T19" fmla="*/ 1168 h 1460"/>
                  <a:gd name="T20" fmla="*/ 157 w 314"/>
                  <a:gd name="T21" fmla="*/ 1460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4" h="1460">
                    <a:moveTo>
                      <a:pt x="157" y="1460"/>
                    </a:moveTo>
                    <a:lnTo>
                      <a:pt x="314" y="1168"/>
                    </a:lnTo>
                    <a:lnTo>
                      <a:pt x="236" y="1168"/>
                    </a:lnTo>
                    <a:lnTo>
                      <a:pt x="236" y="292"/>
                    </a:lnTo>
                    <a:lnTo>
                      <a:pt x="314" y="292"/>
                    </a:lnTo>
                    <a:lnTo>
                      <a:pt x="157" y="0"/>
                    </a:lnTo>
                    <a:lnTo>
                      <a:pt x="0" y="292"/>
                    </a:lnTo>
                    <a:lnTo>
                      <a:pt x="79" y="292"/>
                    </a:lnTo>
                    <a:lnTo>
                      <a:pt x="79" y="1168"/>
                    </a:lnTo>
                    <a:lnTo>
                      <a:pt x="0" y="1168"/>
                    </a:lnTo>
                    <a:lnTo>
                      <a:pt x="157" y="1460"/>
                    </a:lnTo>
                    <a:close/>
                  </a:path>
                </a:pathLst>
              </a:custGeom>
              <a:gradFill>
                <a:gsLst>
                  <a:gs pos="0">
                    <a:srgbClr val="FFC000"/>
                  </a:gs>
                  <a:gs pos="50000">
                    <a:srgbClr val="FFFF00"/>
                  </a:gs>
                  <a:gs pos="100000">
                    <a:srgbClr val="00B0F0"/>
                  </a:gs>
                </a:gsLst>
                <a:lin ang="5400000" scaled="0"/>
              </a:gradFill>
              <a:ln w="14288" cap="rnd">
                <a:solidFill>
                  <a:srgbClr val="000000"/>
                </a:solidFill>
                <a:prstDash val="solid"/>
                <a:round/>
                <a:headEnd/>
                <a:tailEnd/>
              </a:ln>
              <a:extLst/>
            </p:spPr>
            <p:txBody>
              <a:bodyPr/>
              <a:lstStyle/>
              <a:p>
                <a:endParaRPr lang="ja-JP" altLang="en-US"/>
              </a:p>
            </p:txBody>
          </p:sp>
        </p:grpSp>
        <p:sp>
          <p:nvSpPr>
            <p:cNvPr id="141" name="Rectangle 38"/>
            <p:cNvSpPr>
              <a:spLocks noChangeArrowheads="1"/>
            </p:cNvSpPr>
            <p:nvPr/>
          </p:nvSpPr>
          <p:spPr bwMode="auto">
            <a:xfrm>
              <a:off x="1217" y="1941"/>
              <a:ext cx="634"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600" dirty="0">
                  <a:solidFill>
                    <a:srgbClr val="000000"/>
                  </a:solidFill>
                  <a:latin typeface="Times New Roman" pitchFamily="18" charset="0"/>
                </a:rPr>
                <a:t>Soil type</a:t>
              </a:r>
              <a:endParaRPr lang="en-US" altLang="ja-JP" sz="1600" dirty="0">
                <a:latin typeface="Times New Roman" pitchFamily="18" charset="0"/>
              </a:endParaRPr>
            </a:p>
          </p:txBody>
        </p:sp>
        <p:sp>
          <p:nvSpPr>
            <p:cNvPr id="142" name="Rectangle 46"/>
            <p:cNvSpPr>
              <a:spLocks noChangeArrowheads="1"/>
            </p:cNvSpPr>
            <p:nvPr/>
          </p:nvSpPr>
          <p:spPr bwMode="auto">
            <a:xfrm>
              <a:off x="1659" y="3416"/>
              <a:ext cx="63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500" i="1" dirty="0" smtClean="0">
                  <a:solidFill>
                    <a:srgbClr val="000000"/>
                  </a:solidFill>
                  <a:latin typeface="Century" pitchFamily="18" charset="0"/>
                </a:rPr>
                <a:t>Clay, Silt</a:t>
              </a:r>
              <a:endParaRPr lang="en-US" altLang="ja-JP" dirty="0"/>
            </a:p>
          </p:txBody>
        </p:sp>
        <p:sp>
          <p:nvSpPr>
            <p:cNvPr id="143" name="Rectangle 48"/>
            <p:cNvSpPr>
              <a:spLocks noChangeArrowheads="1"/>
            </p:cNvSpPr>
            <p:nvPr/>
          </p:nvSpPr>
          <p:spPr bwMode="auto">
            <a:xfrm>
              <a:off x="1659" y="2165"/>
              <a:ext cx="703"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dirty="0" smtClean="0">
                  <a:solidFill>
                    <a:srgbClr val="000000"/>
                  </a:solidFill>
                  <a:latin typeface="Century" pitchFamily="18" charset="0"/>
                </a:rPr>
                <a:t>Sand, Gravel</a:t>
              </a:r>
              <a:endParaRPr lang="en-US" altLang="ja-JP" dirty="0"/>
            </a:p>
          </p:txBody>
        </p:sp>
      </p:grpSp>
      <p:sp>
        <p:nvSpPr>
          <p:cNvPr id="146" name="Rectangle 49"/>
          <p:cNvSpPr>
            <a:spLocks noChangeArrowheads="1"/>
          </p:cNvSpPr>
          <p:nvPr/>
        </p:nvSpPr>
        <p:spPr bwMode="auto">
          <a:xfrm>
            <a:off x="3310666" y="3559750"/>
            <a:ext cx="6523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500" i="1">
                <a:solidFill>
                  <a:srgbClr val="000000"/>
                </a:solidFill>
                <a:latin typeface="Century" pitchFamily="18" charset="0"/>
              </a:rPr>
              <a:t> </a:t>
            </a:r>
            <a:endParaRPr lang="en-US" altLang="ja-JP"/>
          </a:p>
        </p:txBody>
      </p:sp>
      <p:grpSp>
        <p:nvGrpSpPr>
          <p:cNvPr id="147" name="Group 84"/>
          <p:cNvGrpSpPr>
            <a:grpSpLocks/>
          </p:cNvGrpSpPr>
          <p:nvPr/>
        </p:nvGrpSpPr>
        <p:grpSpPr bwMode="auto">
          <a:xfrm>
            <a:off x="4193402" y="2821783"/>
            <a:ext cx="4653577" cy="4067043"/>
            <a:chOff x="2672" y="1747"/>
            <a:chExt cx="2813" cy="2406"/>
          </a:xfrm>
        </p:grpSpPr>
        <p:sp>
          <p:nvSpPr>
            <p:cNvPr id="148" name="Rectangle 26"/>
            <p:cNvSpPr>
              <a:spLocks noChangeArrowheads="1"/>
            </p:cNvSpPr>
            <p:nvPr/>
          </p:nvSpPr>
          <p:spPr bwMode="auto">
            <a:xfrm>
              <a:off x="2672" y="3731"/>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49" name="Rectangle 35"/>
            <p:cNvSpPr>
              <a:spLocks noChangeArrowheads="1"/>
            </p:cNvSpPr>
            <p:nvPr/>
          </p:nvSpPr>
          <p:spPr bwMode="auto">
            <a:xfrm>
              <a:off x="2675" y="2437"/>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a:solidFill>
                    <a:srgbClr val="000000"/>
                  </a:solidFill>
                  <a:latin typeface="Century" pitchFamily="18" charset="0"/>
                </a:rPr>
                <a:t> </a:t>
              </a:r>
              <a:endParaRPr lang="en-US" altLang="ja-JP"/>
            </a:p>
          </p:txBody>
        </p:sp>
        <p:sp>
          <p:nvSpPr>
            <p:cNvPr id="150" name="Rectangle 42"/>
            <p:cNvSpPr>
              <a:spLocks noChangeArrowheads="1"/>
            </p:cNvSpPr>
            <p:nvPr/>
          </p:nvSpPr>
          <p:spPr bwMode="auto">
            <a:xfrm>
              <a:off x="2714" y="3105"/>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51" name="Rectangle 52"/>
            <p:cNvSpPr>
              <a:spLocks noChangeArrowheads="1"/>
            </p:cNvSpPr>
            <p:nvPr/>
          </p:nvSpPr>
          <p:spPr bwMode="auto">
            <a:xfrm>
              <a:off x="3538" y="3939"/>
              <a:ext cx="1066"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altLang="ja-JP" sz="1600">
                  <a:solidFill>
                    <a:srgbClr val="000000"/>
                  </a:solidFill>
                  <a:latin typeface="Times New Roman" pitchFamily="18" charset="0"/>
                </a:rPr>
                <a:t>S-wave velocity</a:t>
              </a:r>
              <a:endParaRPr lang="en-US" altLang="ja-JP" sz="1600">
                <a:latin typeface="Times New Roman" pitchFamily="18" charset="0"/>
              </a:endParaRPr>
            </a:p>
          </p:txBody>
        </p:sp>
        <p:sp>
          <p:nvSpPr>
            <p:cNvPr id="152" name="Rectangle 55"/>
            <p:cNvSpPr>
              <a:spLocks noChangeArrowheads="1"/>
            </p:cNvSpPr>
            <p:nvPr/>
          </p:nvSpPr>
          <p:spPr bwMode="auto">
            <a:xfrm>
              <a:off x="4411" y="3939"/>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a:solidFill>
                    <a:srgbClr val="000000"/>
                  </a:solidFill>
                  <a:latin typeface="Century" pitchFamily="18" charset="0"/>
                </a:rPr>
                <a:t> </a:t>
              </a:r>
              <a:endParaRPr lang="en-US" altLang="ja-JP"/>
            </a:p>
          </p:txBody>
        </p:sp>
        <p:sp>
          <p:nvSpPr>
            <p:cNvPr id="153" name="Rectangle 57"/>
            <p:cNvSpPr>
              <a:spLocks noChangeArrowheads="1"/>
            </p:cNvSpPr>
            <p:nvPr/>
          </p:nvSpPr>
          <p:spPr bwMode="auto">
            <a:xfrm>
              <a:off x="3412" y="1747"/>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a:solidFill>
                    <a:srgbClr val="000000"/>
                  </a:solidFill>
                  <a:latin typeface="Century" pitchFamily="18" charset="0"/>
                </a:rPr>
                <a:t> </a:t>
              </a:r>
              <a:endParaRPr lang="en-US" altLang="ja-JP"/>
            </a:p>
          </p:txBody>
        </p:sp>
        <p:sp>
          <p:nvSpPr>
            <p:cNvPr id="154" name="Rectangle 59"/>
            <p:cNvSpPr>
              <a:spLocks noChangeArrowheads="1"/>
            </p:cNvSpPr>
            <p:nvPr/>
          </p:nvSpPr>
          <p:spPr bwMode="auto">
            <a:xfrm>
              <a:off x="3090" y="1956"/>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55" name="Rectangle 61"/>
            <p:cNvSpPr>
              <a:spLocks noChangeArrowheads="1"/>
            </p:cNvSpPr>
            <p:nvPr/>
          </p:nvSpPr>
          <p:spPr bwMode="auto">
            <a:xfrm>
              <a:off x="3045" y="3522"/>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56" name="Rectangle 63"/>
            <p:cNvSpPr>
              <a:spLocks noChangeArrowheads="1"/>
            </p:cNvSpPr>
            <p:nvPr/>
          </p:nvSpPr>
          <p:spPr bwMode="auto">
            <a:xfrm>
              <a:off x="3357" y="3731"/>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grpSp>
          <p:nvGrpSpPr>
            <p:cNvPr id="157" name="Group 83"/>
            <p:cNvGrpSpPr>
              <a:grpSpLocks/>
            </p:cNvGrpSpPr>
            <p:nvPr/>
          </p:nvGrpSpPr>
          <p:grpSpPr bwMode="auto">
            <a:xfrm>
              <a:off x="2747" y="1797"/>
              <a:ext cx="2353" cy="2356"/>
              <a:chOff x="2766" y="1747"/>
              <a:chExt cx="2353" cy="2356"/>
            </a:xfrm>
          </p:grpSpPr>
          <p:sp>
            <p:nvSpPr>
              <p:cNvPr id="168" name="Freeform 50"/>
              <p:cNvSpPr>
                <a:spLocks noEditPoints="1"/>
              </p:cNvSpPr>
              <p:nvPr/>
            </p:nvSpPr>
            <p:spPr bwMode="auto">
              <a:xfrm>
                <a:off x="3156" y="3636"/>
                <a:ext cx="1879" cy="104"/>
              </a:xfrm>
              <a:custGeom>
                <a:avLst/>
                <a:gdLst>
                  <a:gd name="T0" fmla="*/ 1 w 1879"/>
                  <a:gd name="T1" fmla="*/ 34 h 104"/>
                  <a:gd name="T2" fmla="*/ 1792 w 1879"/>
                  <a:gd name="T3" fmla="*/ 35 h 104"/>
                  <a:gd name="T4" fmla="*/ 1792 w 1879"/>
                  <a:gd name="T5" fmla="*/ 70 h 104"/>
                  <a:gd name="T6" fmla="*/ 0 w 1879"/>
                  <a:gd name="T7" fmla="*/ 69 h 104"/>
                  <a:gd name="T8" fmla="*/ 1 w 1879"/>
                  <a:gd name="T9" fmla="*/ 34 h 104"/>
                  <a:gd name="T10" fmla="*/ 1775 w 1879"/>
                  <a:gd name="T11" fmla="*/ 0 h 104"/>
                  <a:gd name="T12" fmla="*/ 1879 w 1879"/>
                  <a:gd name="T13" fmla="*/ 52 h 104"/>
                  <a:gd name="T14" fmla="*/ 1775 w 1879"/>
                  <a:gd name="T15" fmla="*/ 104 h 104"/>
                  <a:gd name="T16" fmla="*/ 1775 w 1879"/>
                  <a:gd name="T1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9" h="104">
                    <a:moveTo>
                      <a:pt x="1" y="34"/>
                    </a:moveTo>
                    <a:lnTo>
                      <a:pt x="1792" y="35"/>
                    </a:lnTo>
                    <a:lnTo>
                      <a:pt x="1792" y="70"/>
                    </a:lnTo>
                    <a:lnTo>
                      <a:pt x="0" y="69"/>
                    </a:lnTo>
                    <a:lnTo>
                      <a:pt x="1" y="34"/>
                    </a:lnTo>
                    <a:close/>
                    <a:moveTo>
                      <a:pt x="1775" y="0"/>
                    </a:moveTo>
                    <a:lnTo>
                      <a:pt x="1879" y="52"/>
                    </a:lnTo>
                    <a:lnTo>
                      <a:pt x="1775" y="104"/>
                    </a:lnTo>
                    <a:lnTo>
                      <a:pt x="1775" y="0"/>
                    </a:lnTo>
                    <a:close/>
                  </a:path>
                </a:pathLst>
              </a:custGeom>
              <a:solidFill>
                <a:srgbClr val="000000"/>
              </a:solidFill>
              <a:ln w="4763" cap="flat">
                <a:solidFill>
                  <a:srgbClr val="000000"/>
                </a:solidFill>
                <a:prstDash val="solid"/>
                <a:bevel/>
                <a:headEnd/>
                <a:tailEnd/>
              </a:ln>
            </p:spPr>
            <p:txBody>
              <a:bodyPr/>
              <a:lstStyle/>
              <a:p>
                <a:endParaRPr lang="ja-JP" altLang="en-US"/>
              </a:p>
            </p:txBody>
          </p:sp>
          <p:sp>
            <p:nvSpPr>
              <p:cNvPr id="169" name="Freeform 51"/>
              <p:cNvSpPr>
                <a:spLocks noEditPoints="1"/>
              </p:cNvSpPr>
              <p:nvPr/>
            </p:nvSpPr>
            <p:spPr bwMode="auto">
              <a:xfrm>
                <a:off x="3105" y="1913"/>
                <a:ext cx="104" cy="1774"/>
              </a:xfrm>
              <a:custGeom>
                <a:avLst/>
                <a:gdLst>
                  <a:gd name="T0" fmla="*/ 34 w 104"/>
                  <a:gd name="T1" fmla="*/ 1774 h 1774"/>
                  <a:gd name="T2" fmla="*/ 35 w 104"/>
                  <a:gd name="T3" fmla="*/ 87 h 1774"/>
                  <a:gd name="T4" fmla="*/ 69 w 104"/>
                  <a:gd name="T5" fmla="*/ 87 h 1774"/>
                  <a:gd name="T6" fmla="*/ 69 w 104"/>
                  <a:gd name="T7" fmla="*/ 1774 h 1774"/>
                  <a:gd name="T8" fmla="*/ 34 w 104"/>
                  <a:gd name="T9" fmla="*/ 1774 h 1774"/>
                  <a:gd name="T10" fmla="*/ 0 w 104"/>
                  <a:gd name="T11" fmla="*/ 105 h 1774"/>
                  <a:gd name="T12" fmla="*/ 52 w 104"/>
                  <a:gd name="T13" fmla="*/ 0 h 1774"/>
                  <a:gd name="T14" fmla="*/ 104 w 104"/>
                  <a:gd name="T15" fmla="*/ 105 h 1774"/>
                  <a:gd name="T16" fmla="*/ 0 w 104"/>
                  <a:gd name="T17" fmla="*/ 105 h 1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1774">
                    <a:moveTo>
                      <a:pt x="34" y="1774"/>
                    </a:moveTo>
                    <a:lnTo>
                      <a:pt x="35" y="87"/>
                    </a:lnTo>
                    <a:lnTo>
                      <a:pt x="69" y="87"/>
                    </a:lnTo>
                    <a:lnTo>
                      <a:pt x="69" y="1774"/>
                    </a:lnTo>
                    <a:lnTo>
                      <a:pt x="34" y="1774"/>
                    </a:lnTo>
                    <a:close/>
                    <a:moveTo>
                      <a:pt x="0" y="105"/>
                    </a:moveTo>
                    <a:lnTo>
                      <a:pt x="52" y="0"/>
                    </a:lnTo>
                    <a:lnTo>
                      <a:pt x="104" y="105"/>
                    </a:lnTo>
                    <a:lnTo>
                      <a:pt x="0" y="105"/>
                    </a:lnTo>
                    <a:close/>
                  </a:path>
                </a:pathLst>
              </a:custGeom>
              <a:solidFill>
                <a:srgbClr val="000000"/>
              </a:solidFill>
              <a:ln w="4763" cap="flat">
                <a:solidFill>
                  <a:srgbClr val="000000"/>
                </a:solidFill>
                <a:prstDash val="solid"/>
                <a:bevel/>
                <a:headEnd/>
                <a:tailEnd/>
              </a:ln>
            </p:spPr>
            <p:txBody>
              <a:bodyPr/>
              <a:lstStyle/>
              <a:p>
                <a:endParaRPr lang="ja-JP" altLang="en-US"/>
              </a:p>
            </p:txBody>
          </p:sp>
          <p:sp>
            <p:nvSpPr>
              <p:cNvPr id="170" name="Rectangle 54"/>
              <p:cNvSpPr>
                <a:spLocks noChangeArrowheads="1"/>
              </p:cNvSpPr>
              <p:nvPr/>
            </p:nvSpPr>
            <p:spPr bwMode="auto">
              <a:xfrm>
                <a:off x="3657" y="3939"/>
                <a:ext cx="0"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ja-JP" altLang="ja-JP"/>
              </a:p>
            </p:txBody>
          </p:sp>
          <p:sp>
            <p:nvSpPr>
              <p:cNvPr id="171" name="Rectangle 56"/>
              <p:cNvSpPr>
                <a:spLocks noChangeArrowheads="1"/>
              </p:cNvSpPr>
              <p:nvPr/>
            </p:nvSpPr>
            <p:spPr bwMode="auto">
              <a:xfrm>
                <a:off x="2808" y="1747"/>
                <a:ext cx="711"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dirty="0">
                    <a:solidFill>
                      <a:srgbClr val="000000"/>
                    </a:solidFill>
                    <a:latin typeface="Century" pitchFamily="18" charset="0"/>
                  </a:rPr>
                  <a:t>Resistivity</a:t>
                </a:r>
                <a:endParaRPr lang="en-US" altLang="ja-JP" dirty="0"/>
              </a:p>
            </p:txBody>
          </p:sp>
          <p:sp>
            <p:nvSpPr>
              <p:cNvPr id="172" name="Rectangle 58"/>
              <p:cNvSpPr>
                <a:spLocks noChangeArrowheads="1"/>
              </p:cNvSpPr>
              <p:nvPr/>
            </p:nvSpPr>
            <p:spPr bwMode="auto">
              <a:xfrm>
                <a:off x="2766" y="1958"/>
                <a:ext cx="32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dirty="0">
                    <a:solidFill>
                      <a:srgbClr val="000000"/>
                    </a:solidFill>
                    <a:latin typeface="Century" pitchFamily="18" charset="0"/>
                  </a:rPr>
                  <a:t>High</a:t>
                </a:r>
                <a:endParaRPr lang="en-US" altLang="ja-JP" dirty="0"/>
              </a:p>
            </p:txBody>
          </p:sp>
          <p:sp>
            <p:nvSpPr>
              <p:cNvPr id="173" name="Rectangle 60"/>
              <p:cNvSpPr>
                <a:spLocks noChangeArrowheads="1"/>
              </p:cNvSpPr>
              <p:nvPr/>
            </p:nvSpPr>
            <p:spPr bwMode="auto">
              <a:xfrm>
                <a:off x="2808" y="3522"/>
                <a:ext cx="27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Low</a:t>
                </a:r>
                <a:endParaRPr lang="en-US" altLang="ja-JP"/>
              </a:p>
            </p:txBody>
          </p:sp>
          <p:sp>
            <p:nvSpPr>
              <p:cNvPr id="174" name="Rectangle 62"/>
              <p:cNvSpPr>
                <a:spLocks noChangeArrowheads="1"/>
              </p:cNvSpPr>
              <p:nvPr/>
            </p:nvSpPr>
            <p:spPr bwMode="auto">
              <a:xfrm>
                <a:off x="3120" y="3731"/>
                <a:ext cx="278"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Low</a:t>
                </a:r>
                <a:endParaRPr lang="en-US" altLang="ja-JP"/>
              </a:p>
            </p:txBody>
          </p:sp>
          <p:sp>
            <p:nvSpPr>
              <p:cNvPr id="175" name="Rectangle 64"/>
              <p:cNvSpPr>
                <a:spLocks noChangeArrowheads="1"/>
              </p:cNvSpPr>
              <p:nvPr/>
            </p:nvSpPr>
            <p:spPr bwMode="auto">
              <a:xfrm>
                <a:off x="4790" y="3731"/>
                <a:ext cx="32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High</a:t>
                </a:r>
                <a:endParaRPr lang="en-US" altLang="ja-JP"/>
              </a:p>
            </p:txBody>
          </p:sp>
        </p:grpSp>
        <p:sp>
          <p:nvSpPr>
            <p:cNvPr id="158" name="Rectangle 65"/>
            <p:cNvSpPr>
              <a:spLocks noChangeArrowheads="1"/>
            </p:cNvSpPr>
            <p:nvPr/>
          </p:nvSpPr>
          <p:spPr bwMode="auto">
            <a:xfrm>
              <a:off x="5071" y="3731"/>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grpSp>
          <p:nvGrpSpPr>
            <p:cNvPr id="159" name="Group 68"/>
            <p:cNvGrpSpPr>
              <a:grpSpLocks/>
            </p:cNvGrpSpPr>
            <p:nvPr/>
          </p:nvGrpSpPr>
          <p:grpSpPr bwMode="auto">
            <a:xfrm>
              <a:off x="3517" y="2349"/>
              <a:ext cx="913" cy="1072"/>
              <a:chOff x="3517" y="2349"/>
              <a:chExt cx="913" cy="1072"/>
            </a:xfrm>
          </p:grpSpPr>
          <p:sp>
            <p:nvSpPr>
              <p:cNvPr id="166" name="Freeform 66"/>
              <p:cNvSpPr>
                <a:spLocks/>
              </p:cNvSpPr>
              <p:nvPr/>
            </p:nvSpPr>
            <p:spPr bwMode="auto">
              <a:xfrm>
                <a:off x="3517" y="2349"/>
                <a:ext cx="913" cy="1072"/>
              </a:xfrm>
              <a:custGeom>
                <a:avLst/>
                <a:gdLst>
                  <a:gd name="T0" fmla="*/ 0 w 913"/>
                  <a:gd name="T1" fmla="*/ 0 h 1072"/>
                  <a:gd name="T2" fmla="*/ 63 w 913"/>
                  <a:gd name="T3" fmla="*/ 316 h 1072"/>
                  <a:gd name="T4" fmla="*/ 123 w 913"/>
                  <a:gd name="T5" fmla="*/ 265 h 1072"/>
                  <a:gd name="T6" fmla="*/ 671 w 913"/>
                  <a:gd name="T7" fmla="*/ 909 h 1072"/>
                  <a:gd name="T8" fmla="*/ 611 w 913"/>
                  <a:gd name="T9" fmla="*/ 959 h 1072"/>
                  <a:gd name="T10" fmla="*/ 913 w 913"/>
                  <a:gd name="T11" fmla="*/ 1072 h 1072"/>
                  <a:gd name="T12" fmla="*/ 850 w 913"/>
                  <a:gd name="T13" fmla="*/ 756 h 1072"/>
                  <a:gd name="T14" fmla="*/ 790 w 913"/>
                  <a:gd name="T15" fmla="*/ 807 h 1072"/>
                  <a:gd name="T16" fmla="*/ 242 w 913"/>
                  <a:gd name="T17" fmla="*/ 164 h 1072"/>
                  <a:gd name="T18" fmla="*/ 302 w 913"/>
                  <a:gd name="T19" fmla="*/ 113 h 1072"/>
                  <a:gd name="T20" fmla="*/ 0 w 913"/>
                  <a:gd name="T21" fmla="*/ 0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3" h="1072">
                    <a:moveTo>
                      <a:pt x="0" y="0"/>
                    </a:moveTo>
                    <a:lnTo>
                      <a:pt x="63" y="316"/>
                    </a:lnTo>
                    <a:lnTo>
                      <a:pt x="123" y="265"/>
                    </a:lnTo>
                    <a:lnTo>
                      <a:pt x="671" y="909"/>
                    </a:lnTo>
                    <a:lnTo>
                      <a:pt x="611" y="959"/>
                    </a:lnTo>
                    <a:lnTo>
                      <a:pt x="913" y="1072"/>
                    </a:lnTo>
                    <a:lnTo>
                      <a:pt x="850" y="756"/>
                    </a:lnTo>
                    <a:lnTo>
                      <a:pt x="790" y="807"/>
                    </a:lnTo>
                    <a:lnTo>
                      <a:pt x="242" y="164"/>
                    </a:lnTo>
                    <a:lnTo>
                      <a:pt x="302" y="113"/>
                    </a:lnTo>
                    <a:lnTo>
                      <a:pt x="0" y="0"/>
                    </a:lnTo>
                    <a:close/>
                  </a:path>
                </a:pathLst>
              </a:custGeom>
              <a:gradFill>
                <a:gsLst>
                  <a:gs pos="99000">
                    <a:srgbClr val="3333FF"/>
                  </a:gs>
                  <a:gs pos="0">
                    <a:srgbClr val="FF0000"/>
                  </a:gs>
                </a:gsLst>
                <a:lin ang="5400000" scaled="0"/>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67" name="Freeform 67"/>
              <p:cNvSpPr>
                <a:spLocks/>
              </p:cNvSpPr>
              <p:nvPr/>
            </p:nvSpPr>
            <p:spPr bwMode="auto">
              <a:xfrm>
                <a:off x="3517" y="2349"/>
                <a:ext cx="913" cy="1072"/>
              </a:xfrm>
              <a:custGeom>
                <a:avLst/>
                <a:gdLst>
                  <a:gd name="T0" fmla="*/ 0 w 913"/>
                  <a:gd name="T1" fmla="*/ 0 h 1072"/>
                  <a:gd name="T2" fmla="*/ 63 w 913"/>
                  <a:gd name="T3" fmla="*/ 316 h 1072"/>
                  <a:gd name="T4" fmla="*/ 123 w 913"/>
                  <a:gd name="T5" fmla="*/ 265 h 1072"/>
                  <a:gd name="T6" fmla="*/ 671 w 913"/>
                  <a:gd name="T7" fmla="*/ 909 h 1072"/>
                  <a:gd name="T8" fmla="*/ 611 w 913"/>
                  <a:gd name="T9" fmla="*/ 959 h 1072"/>
                  <a:gd name="T10" fmla="*/ 913 w 913"/>
                  <a:gd name="T11" fmla="*/ 1072 h 1072"/>
                  <a:gd name="T12" fmla="*/ 850 w 913"/>
                  <a:gd name="T13" fmla="*/ 756 h 1072"/>
                  <a:gd name="T14" fmla="*/ 790 w 913"/>
                  <a:gd name="T15" fmla="*/ 807 h 1072"/>
                  <a:gd name="T16" fmla="*/ 242 w 913"/>
                  <a:gd name="T17" fmla="*/ 164 h 1072"/>
                  <a:gd name="T18" fmla="*/ 302 w 913"/>
                  <a:gd name="T19" fmla="*/ 113 h 1072"/>
                  <a:gd name="T20" fmla="*/ 0 w 913"/>
                  <a:gd name="T21" fmla="*/ 0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3" h="1072">
                    <a:moveTo>
                      <a:pt x="0" y="0"/>
                    </a:moveTo>
                    <a:lnTo>
                      <a:pt x="63" y="316"/>
                    </a:lnTo>
                    <a:lnTo>
                      <a:pt x="123" y="265"/>
                    </a:lnTo>
                    <a:lnTo>
                      <a:pt x="671" y="909"/>
                    </a:lnTo>
                    <a:lnTo>
                      <a:pt x="611" y="959"/>
                    </a:lnTo>
                    <a:lnTo>
                      <a:pt x="913" y="1072"/>
                    </a:lnTo>
                    <a:lnTo>
                      <a:pt x="850" y="756"/>
                    </a:lnTo>
                    <a:lnTo>
                      <a:pt x="790" y="807"/>
                    </a:lnTo>
                    <a:lnTo>
                      <a:pt x="242" y="164"/>
                    </a:lnTo>
                    <a:lnTo>
                      <a:pt x="302" y="113"/>
                    </a:lnTo>
                    <a:lnTo>
                      <a:pt x="0" y="0"/>
                    </a:ln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grpSp>
        <p:sp>
          <p:nvSpPr>
            <p:cNvPr id="160" name="Rectangle 69"/>
            <p:cNvSpPr>
              <a:spLocks noChangeArrowheads="1"/>
            </p:cNvSpPr>
            <p:nvPr/>
          </p:nvSpPr>
          <p:spPr bwMode="auto">
            <a:xfrm>
              <a:off x="4090" y="2628"/>
              <a:ext cx="507"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dirty="0" smtClean="0">
                  <a:solidFill>
                    <a:srgbClr val="000000"/>
                  </a:solidFill>
                  <a:latin typeface="Century" pitchFamily="18" charset="0"/>
                </a:rPr>
                <a:t>Safety</a:t>
              </a:r>
              <a:endParaRPr lang="en-US" altLang="ja-JP" sz="2400" dirty="0"/>
            </a:p>
          </p:txBody>
        </p:sp>
        <p:sp>
          <p:nvSpPr>
            <p:cNvPr id="161" name="Rectangle 70"/>
            <p:cNvSpPr>
              <a:spLocks noChangeArrowheads="1"/>
            </p:cNvSpPr>
            <p:nvPr/>
          </p:nvSpPr>
          <p:spPr bwMode="auto">
            <a:xfrm>
              <a:off x="4807" y="2688"/>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a:solidFill>
                    <a:srgbClr val="000000"/>
                  </a:solidFill>
                  <a:latin typeface="Century" pitchFamily="18" charset="0"/>
                </a:rPr>
                <a:t> </a:t>
              </a:r>
              <a:endParaRPr lang="en-US" altLang="ja-JP"/>
            </a:p>
          </p:txBody>
        </p:sp>
        <p:sp>
          <p:nvSpPr>
            <p:cNvPr id="162" name="Rectangle 71"/>
            <p:cNvSpPr>
              <a:spLocks noChangeArrowheads="1"/>
            </p:cNvSpPr>
            <p:nvPr/>
          </p:nvSpPr>
          <p:spPr bwMode="auto">
            <a:xfrm>
              <a:off x="3708" y="3430"/>
              <a:ext cx="1777"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i="1" dirty="0">
                  <a:solidFill>
                    <a:srgbClr val="0033CC"/>
                  </a:solidFill>
                  <a:latin typeface="Times New Roman" pitchFamily="18" charset="0"/>
                </a:rPr>
                <a:t>Safe</a:t>
              </a:r>
              <a:r>
                <a:rPr lang="en-US" altLang="ja-JP" sz="1600" i="1" dirty="0">
                  <a:solidFill>
                    <a:srgbClr val="000000"/>
                  </a:solidFill>
                  <a:latin typeface="Times New Roman" pitchFamily="18" charset="0"/>
                </a:rPr>
                <a:t> </a:t>
              </a:r>
              <a:r>
                <a:rPr lang="en-US" altLang="ja-JP" sz="1600" i="1" dirty="0" smtClean="0">
                  <a:solidFill>
                    <a:srgbClr val="000000"/>
                  </a:solidFill>
                  <a:latin typeface="Times New Roman" pitchFamily="18" charset="0"/>
                </a:rPr>
                <a:t>(hard, tight</a:t>
              </a:r>
              <a:r>
                <a:rPr lang="en-US" altLang="ja-JP" sz="1600" i="1" dirty="0">
                  <a:solidFill>
                    <a:srgbClr val="000000"/>
                  </a:solidFill>
                  <a:latin typeface="Times New Roman" pitchFamily="18" charset="0"/>
                </a:rPr>
                <a:t>, </a:t>
              </a:r>
              <a:r>
                <a:rPr lang="en-US" altLang="ja-JP" sz="1600" i="1" dirty="0" smtClean="0">
                  <a:solidFill>
                    <a:srgbClr val="000000"/>
                  </a:solidFill>
                  <a:latin typeface="Times New Roman" pitchFamily="18" charset="0"/>
                </a:rPr>
                <a:t>silty, clayey </a:t>
              </a:r>
              <a:r>
                <a:rPr lang="en-US" altLang="ja-JP" sz="1600" i="1" dirty="0">
                  <a:solidFill>
                    <a:srgbClr val="000000"/>
                  </a:solidFill>
                  <a:latin typeface="Times New Roman" pitchFamily="18" charset="0"/>
                </a:rPr>
                <a:t>)</a:t>
              </a:r>
              <a:endParaRPr lang="en-US" altLang="ja-JP" sz="1600" dirty="0">
                <a:latin typeface="Times New Roman" pitchFamily="18" charset="0"/>
              </a:endParaRPr>
            </a:p>
          </p:txBody>
        </p:sp>
        <p:sp>
          <p:nvSpPr>
            <p:cNvPr id="163" name="Rectangle 74"/>
            <p:cNvSpPr>
              <a:spLocks noChangeArrowheads="1"/>
            </p:cNvSpPr>
            <p:nvPr/>
          </p:nvSpPr>
          <p:spPr bwMode="auto">
            <a:xfrm>
              <a:off x="4834" y="3511"/>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sp>
          <p:nvSpPr>
            <p:cNvPr id="164" name="Rectangle 75"/>
            <p:cNvSpPr>
              <a:spLocks noChangeArrowheads="1"/>
            </p:cNvSpPr>
            <p:nvPr/>
          </p:nvSpPr>
          <p:spPr bwMode="auto">
            <a:xfrm>
              <a:off x="3232" y="1991"/>
              <a:ext cx="2079"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i="1" dirty="0">
                  <a:solidFill>
                    <a:srgbClr val="FF0000"/>
                  </a:solidFill>
                  <a:latin typeface="Times New Roman" pitchFamily="18" charset="0"/>
                </a:rPr>
                <a:t>Danger</a:t>
              </a:r>
              <a:r>
                <a:rPr lang="en-US" altLang="ja-JP" sz="1600" i="1" dirty="0">
                  <a:solidFill>
                    <a:srgbClr val="000000"/>
                  </a:solidFill>
                  <a:latin typeface="Times New Roman" pitchFamily="18" charset="0"/>
                </a:rPr>
                <a:t> </a:t>
              </a:r>
              <a:r>
                <a:rPr lang="en-US" altLang="ja-JP" sz="1600" i="1" dirty="0" smtClean="0">
                  <a:solidFill>
                    <a:srgbClr val="000000"/>
                  </a:solidFill>
                  <a:latin typeface="Times New Roman" pitchFamily="18" charset="0"/>
                </a:rPr>
                <a:t>(soft, loose</a:t>
              </a:r>
              <a:r>
                <a:rPr lang="en-US" altLang="ja-JP" sz="1600" i="1" dirty="0">
                  <a:solidFill>
                    <a:srgbClr val="000000"/>
                  </a:solidFill>
                  <a:latin typeface="Times New Roman" pitchFamily="18" charset="0"/>
                </a:rPr>
                <a:t>, </a:t>
              </a:r>
              <a:r>
                <a:rPr lang="en-US" altLang="ja-JP" sz="1600" i="1" dirty="0" smtClean="0">
                  <a:solidFill>
                    <a:srgbClr val="000000"/>
                  </a:solidFill>
                  <a:latin typeface="Times New Roman" pitchFamily="18" charset="0"/>
                </a:rPr>
                <a:t>sandy, gravel)</a:t>
              </a:r>
              <a:endParaRPr lang="en-US" altLang="ja-JP" sz="1600" i="1" dirty="0">
                <a:solidFill>
                  <a:srgbClr val="000000"/>
                </a:solidFill>
                <a:latin typeface="Times New Roman" pitchFamily="18" charset="0"/>
              </a:endParaRPr>
            </a:p>
          </p:txBody>
        </p:sp>
        <p:sp>
          <p:nvSpPr>
            <p:cNvPr id="165" name="Rectangle 79"/>
            <p:cNvSpPr>
              <a:spLocks noChangeArrowheads="1"/>
            </p:cNvSpPr>
            <p:nvPr/>
          </p:nvSpPr>
          <p:spPr bwMode="auto">
            <a:xfrm>
              <a:off x="4439" y="2059"/>
              <a:ext cx="39" cy="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500" i="1">
                  <a:solidFill>
                    <a:srgbClr val="000000"/>
                  </a:solidFill>
                  <a:latin typeface="Century" pitchFamily="18" charset="0"/>
                </a:rPr>
                <a:t> </a:t>
              </a:r>
              <a:endParaRPr lang="en-US" altLang="ja-JP"/>
            </a:p>
          </p:txBody>
        </p:sp>
      </p:grpSp>
      <p:sp>
        <p:nvSpPr>
          <p:cNvPr id="176" name="AutoShape 8"/>
          <p:cNvSpPr>
            <a:spLocks noChangeAspect="1" noChangeArrowheads="1" noTextEdit="1"/>
          </p:cNvSpPr>
          <p:nvPr/>
        </p:nvSpPr>
        <p:spPr bwMode="auto">
          <a:xfrm>
            <a:off x="473067" y="2783868"/>
            <a:ext cx="8104470" cy="405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p>
        </p:txBody>
      </p:sp>
      <p:grpSp>
        <p:nvGrpSpPr>
          <p:cNvPr id="177" name="グループ化 176"/>
          <p:cNvGrpSpPr/>
          <p:nvPr/>
        </p:nvGrpSpPr>
        <p:grpSpPr>
          <a:xfrm>
            <a:off x="1470211" y="3992488"/>
            <a:ext cx="3779820" cy="1575976"/>
            <a:chOff x="1710458" y="2614118"/>
            <a:chExt cx="3064959" cy="1181980"/>
          </a:xfrm>
        </p:grpSpPr>
        <p:sp>
          <p:nvSpPr>
            <p:cNvPr id="178" name="Rectangle 33"/>
            <p:cNvSpPr>
              <a:spLocks noChangeArrowheads="1"/>
            </p:cNvSpPr>
            <p:nvPr/>
          </p:nvSpPr>
          <p:spPr bwMode="auto">
            <a:xfrm>
              <a:off x="2953745" y="2614118"/>
              <a:ext cx="1191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altLang="ja-JP" sz="1600" dirty="0" smtClean="0">
                  <a:solidFill>
                    <a:srgbClr val="000000"/>
                  </a:solidFill>
                  <a:latin typeface="Times New Roman" pitchFamily="18" charset="0"/>
                </a:rPr>
                <a:t>Stiffness </a:t>
              </a:r>
              <a:endParaRPr lang="en-US" altLang="ja-JP" sz="1600" dirty="0">
                <a:latin typeface="Times New Roman" pitchFamily="18" charset="0"/>
              </a:endParaRPr>
            </a:p>
            <a:p>
              <a:endParaRPr lang="en-US" altLang="ja-JP" sz="1600" dirty="0">
                <a:latin typeface="Times New Roman" pitchFamily="18" charset="0"/>
              </a:endParaRPr>
            </a:p>
          </p:txBody>
        </p:sp>
        <p:sp>
          <p:nvSpPr>
            <p:cNvPr id="179" name="Rectangle 36"/>
            <p:cNvSpPr>
              <a:spLocks noChangeArrowheads="1"/>
            </p:cNvSpPr>
            <p:nvPr/>
          </p:nvSpPr>
          <p:spPr bwMode="auto">
            <a:xfrm>
              <a:off x="2863867" y="2838396"/>
              <a:ext cx="19115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600" dirty="0">
                  <a:solidFill>
                    <a:srgbClr val="000000"/>
                  </a:solidFill>
                  <a:latin typeface="Times New Roman" pitchFamily="18" charset="0"/>
                </a:rPr>
                <a:t>(degree of compaction)</a:t>
              </a:r>
              <a:endParaRPr lang="en-US" altLang="ja-JP" sz="1600" dirty="0">
                <a:latin typeface="Times New Roman" pitchFamily="18" charset="0"/>
              </a:endParaRPr>
            </a:p>
          </p:txBody>
        </p:sp>
        <p:sp>
          <p:nvSpPr>
            <p:cNvPr id="180" name="Rectangle 40"/>
            <p:cNvSpPr>
              <a:spLocks noChangeArrowheads="1"/>
            </p:cNvSpPr>
            <p:nvPr/>
          </p:nvSpPr>
          <p:spPr bwMode="auto">
            <a:xfrm>
              <a:off x="3209696" y="3424183"/>
              <a:ext cx="9423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ja-JP" sz="1600" i="1" dirty="0" smtClean="0">
                  <a:solidFill>
                    <a:srgbClr val="000000"/>
                  </a:solidFill>
                  <a:latin typeface="Century" pitchFamily="18" charset="0"/>
                </a:rPr>
                <a:t>High</a:t>
              </a:r>
              <a:br>
                <a:rPr lang="en-US" altLang="ja-JP" sz="1600" i="1" dirty="0" smtClean="0">
                  <a:solidFill>
                    <a:srgbClr val="000000"/>
                  </a:solidFill>
                  <a:latin typeface="Century" pitchFamily="18" charset="0"/>
                </a:rPr>
              </a:br>
              <a:r>
                <a:rPr lang="en-US" altLang="ja-JP" sz="1600" i="1" dirty="0" smtClean="0">
                  <a:solidFill>
                    <a:srgbClr val="000000"/>
                  </a:solidFill>
                  <a:latin typeface="Century" pitchFamily="18" charset="0"/>
                </a:rPr>
                <a:t>(hard, tight)</a:t>
              </a:r>
              <a:endParaRPr lang="en-US" altLang="ja-JP" sz="1600" dirty="0"/>
            </a:p>
          </p:txBody>
        </p:sp>
        <p:sp>
          <p:nvSpPr>
            <p:cNvPr id="181" name="Rectangle 43"/>
            <p:cNvSpPr>
              <a:spLocks noChangeArrowheads="1"/>
            </p:cNvSpPr>
            <p:nvPr/>
          </p:nvSpPr>
          <p:spPr bwMode="auto">
            <a:xfrm>
              <a:off x="1710458" y="3426766"/>
              <a:ext cx="11453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altLang="ja-JP" sz="1600" i="1" dirty="0" smtClean="0">
                  <a:solidFill>
                    <a:srgbClr val="000000"/>
                  </a:solidFill>
                  <a:latin typeface="Century" pitchFamily="18" charset="0"/>
                </a:rPr>
                <a:t>Low</a:t>
              </a:r>
              <a:br>
                <a:rPr lang="en-US" altLang="ja-JP" sz="1600" i="1" dirty="0" smtClean="0">
                  <a:solidFill>
                    <a:srgbClr val="000000"/>
                  </a:solidFill>
                  <a:latin typeface="Century" pitchFamily="18" charset="0"/>
                </a:rPr>
              </a:br>
              <a:r>
                <a:rPr lang="en-US" altLang="ja-JP" sz="1600" i="1" dirty="0" smtClean="0">
                  <a:solidFill>
                    <a:srgbClr val="000000"/>
                  </a:solidFill>
                  <a:latin typeface="Century" pitchFamily="18" charset="0"/>
                </a:rPr>
                <a:t>(soft, loose)</a:t>
              </a:r>
              <a:endParaRPr lang="en-US" altLang="ja-JP" sz="1600" dirty="0"/>
            </a:p>
          </p:txBody>
        </p:sp>
        <p:grpSp>
          <p:nvGrpSpPr>
            <p:cNvPr id="182" name="Group 29"/>
            <p:cNvGrpSpPr>
              <a:grpSpLocks/>
            </p:cNvGrpSpPr>
            <p:nvPr/>
          </p:nvGrpSpPr>
          <p:grpSpPr bwMode="auto">
            <a:xfrm>
              <a:off x="1739743" y="3028683"/>
              <a:ext cx="1959841" cy="398083"/>
              <a:chOff x="860" y="2748"/>
              <a:chExt cx="1461" cy="314"/>
            </a:xfrm>
          </p:grpSpPr>
          <p:sp>
            <p:nvSpPr>
              <p:cNvPr id="183" name="Freeform 27"/>
              <p:cNvSpPr>
                <a:spLocks/>
              </p:cNvSpPr>
              <p:nvPr/>
            </p:nvSpPr>
            <p:spPr bwMode="auto">
              <a:xfrm>
                <a:off x="860" y="2748"/>
                <a:ext cx="1461" cy="314"/>
              </a:xfrm>
              <a:custGeom>
                <a:avLst/>
                <a:gdLst>
                  <a:gd name="T0" fmla="*/ 0 w 1461"/>
                  <a:gd name="T1" fmla="*/ 157 h 314"/>
                  <a:gd name="T2" fmla="*/ 293 w 1461"/>
                  <a:gd name="T3" fmla="*/ 314 h 314"/>
                  <a:gd name="T4" fmla="*/ 293 w 1461"/>
                  <a:gd name="T5" fmla="*/ 235 h 314"/>
                  <a:gd name="T6" fmla="*/ 1169 w 1461"/>
                  <a:gd name="T7" fmla="*/ 235 h 314"/>
                  <a:gd name="T8" fmla="*/ 1169 w 1461"/>
                  <a:gd name="T9" fmla="*/ 314 h 314"/>
                  <a:gd name="T10" fmla="*/ 1461 w 1461"/>
                  <a:gd name="T11" fmla="*/ 157 h 314"/>
                  <a:gd name="T12" fmla="*/ 1169 w 1461"/>
                  <a:gd name="T13" fmla="*/ 0 h 314"/>
                  <a:gd name="T14" fmla="*/ 1169 w 1461"/>
                  <a:gd name="T15" fmla="*/ 79 h 314"/>
                  <a:gd name="T16" fmla="*/ 293 w 1461"/>
                  <a:gd name="T17" fmla="*/ 79 h 314"/>
                  <a:gd name="T18" fmla="*/ 293 w 1461"/>
                  <a:gd name="T19" fmla="*/ 0 h 314"/>
                  <a:gd name="T20" fmla="*/ 0 w 1461"/>
                  <a:gd name="T21" fmla="*/ 157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61" h="314">
                    <a:moveTo>
                      <a:pt x="0" y="157"/>
                    </a:moveTo>
                    <a:lnTo>
                      <a:pt x="293" y="314"/>
                    </a:lnTo>
                    <a:lnTo>
                      <a:pt x="293" y="235"/>
                    </a:lnTo>
                    <a:lnTo>
                      <a:pt x="1169" y="235"/>
                    </a:lnTo>
                    <a:lnTo>
                      <a:pt x="1169" y="314"/>
                    </a:lnTo>
                    <a:lnTo>
                      <a:pt x="1461" y="157"/>
                    </a:lnTo>
                    <a:lnTo>
                      <a:pt x="1169" y="0"/>
                    </a:lnTo>
                    <a:lnTo>
                      <a:pt x="1169" y="79"/>
                    </a:lnTo>
                    <a:lnTo>
                      <a:pt x="293" y="79"/>
                    </a:lnTo>
                    <a:lnTo>
                      <a:pt x="293" y="0"/>
                    </a:lnTo>
                    <a:lnTo>
                      <a:pt x="0" y="157"/>
                    </a:lnTo>
                    <a:close/>
                  </a:path>
                </a:pathLst>
              </a:custGeom>
              <a:gradFill flip="none" rotWithShape="1">
                <a:gsLst>
                  <a:gs pos="0">
                    <a:srgbClr val="FF0000"/>
                  </a:gs>
                  <a:gs pos="50000">
                    <a:srgbClr val="FFFF00"/>
                  </a:gs>
                  <a:gs pos="100000">
                    <a:srgbClr val="00B0F0"/>
                  </a:gs>
                </a:gsLst>
                <a:lin ang="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184" name="Freeform 28"/>
              <p:cNvSpPr>
                <a:spLocks/>
              </p:cNvSpPr>
              <p:nvPr/>
            </p:nvSpPr>
            <p:spPr bwMode="auto">
              <a:xfrm>
                <a:off x="860" y="2748"/>
                <a:ext cx="1461" cy="314"/>
              </a:xfrm>
              <a:custGeom>
                <a:avLst/>
                <a:gdLst>
                  <a:gd name="T0" fmla="*/ 0 w 1461"/>
                  <a:gd name="T1" fmla="*/ 157 h 314"/>
                  <a:gd name="T2" fmla="*/ 293 w 1461"/>
                  <a:gd name="T3" fmla="*/ 314 h 314"/>
                  <a:gd name="T4" fmla="*/ 293 w 1461"/>
                  <a:gd name="T5" fmla="*/ 235 h 314"/>
                  <a:gd name="T6" fmla="*/ 1169 w 1461"/>
                  <a:gd name="T7" fmla="*/ 235 h 314"/>
                  <a:gd name="T8" fmla="*/ 1169 w 1461"/>
                  <a:gd name="T9" fmla="*/ 314 h 314"/>
                  <a:gd name="T10" fmla="*/ 1461 w 1461"/>
                  <a:gd name="T11" fmla="*/ 157 h 314"/>
                  <a:gd name="T12" fmla="*/ 1169 w 1461"/>
                  <a:gd name="T13" fmla="*/ 0 h 314"/>
                  <a:gd name="T14" fmla="*/ 1169 w 1461"/>
                  <a:gd name="T15" fmla="*/ 79 h 314"/>
                  <a:gd name="T16" fmla="*/ 293 w 1461"/>
                  <a:gd name="T17" fmla="*/ 79 h 314"/>
                  <a:gd name="T18" fmla="*/ 293 w 1461"/>
                  <a:gd name="T19" fmla="*/ 0 h 314"/>
                  <a:gd name="T20" fmla="*/ 0 w 1461"/>
                  <a:gd name="T21" fmla="*/ 157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61" h="314">
                    <a:moveTo>
                      <a:pt x="0" y="157"/>
                    </a:moveTo>
                    <a:lnTo>
                      <a:pt x="293" y="314"/>
                    </a:lnTo>
                    <a:lnTo>
                      <a:pt x="293" y="235"/>
                    </a:lnTo>
                    <a:lnTo>
                      <a:pt x="1169" y="235"/>
                    </a:lnTo>
                    <a:lnTo>
                      <a:pt x="1169" y="314"/>
                    </a:lnTo>
                    <a:lnTo>
                      <a:pt x="1461" y="157"/>
                    </a:lnTo>
                    <a:lnTo>
                      <a:pt x="1169" y="0"/>
                    </a:lnTo>
                    <a:lnTo>
                      <a:pt x="1169" y="79"/>
                    </a:lnTo>
                    <a:lnTo>
                      <a:pt x="293" y="79"/>
                    </a:lnTo>
                    <a:lnTo>
                      <a:pt x="293" y="0"/>
                    </a:lnTo>
                    <a:lnTo>
                      <a:pt x="0" y="157"/>
                    </a:lnTo>
                    <a:close/>
                  </a:path>
                </a:pathLst>
              </a:custGeom>
              <a:noFill/>
              <a:ln w="1428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grpSp>
      </p:grpSp>
      <p:grpSp>
        <p:nvGrpSpPr>
          <p:cNvPr id="7" name="グループ化 6"/>
          <p:cNvGrpSpPr/>
          <p:nvPr/>
        </p:nvGrpSpPr>
        <p:grpSpPr>
          <a:xfrm>
            <a:off x="6267045" y="3668066"/>
            <a:ext cx="3007227" cy="2066229"/>
            <a:chOff x="6267045" y="3668066"/>
            <a:chExt cx="3007227" cy="2066229"/>
          </a:xfrm>
        </p:grpSpPr>
        <p:sp>
          <p:nvSpPr>
            <p:cNvPr id="6" name="テキスト ボックス 5"/>
            <p:cNvSpPr txBox="1"/>
            <p:nvPr/>
          </p:nvSpPr>
          <p:spPr>
            <a:xfrm>
              <a:off x="6267045" y="3668066"/>
              <a:ext cx="2797512" cy="461665"/>
            </a:xfrm>
            <a:prstGeom prst="rect">
              <a:avLst/>
            </a:prstGeom>
            <a:noFill/>
          </p:spPr>
          <p:txBody>
            <a:bodyPr wrap="square" rtlCol="0">
              <a:spAutoFit/>
            </a:bodyPr>
            <a:lstStyle/>
            <a:p>
              <a:r>
                <a:rPr kumimoji="1" lang="en-US" altLang="ja-JP" i="1" dirty="0" smtClean="0">
                  <a:solidFill>
                    <a:srgbClr val="FF0000"/>
                  </a:solidFill>
                  <a:latin typeface="Times New Roman" panose="02020603050405020304" pitchFamily="18" charset="0"/>
                  <a:cs typeface="Times New Roman" panose="02020603050405020304" pitchFamily="18" charset="0"/>
                </a:rPr>
                <a:t>Large permeability</a:t>
              </a:r>
              <a:endParaRPr kumimoji="1" lang="ja-JP" altLang="en-US" i="1" dirty="0">
                <a:solidFill>
                  <a:srgbClr val="FF0000"/>
                </a:solidFill>
                <a:latin typeface="Times New Roman" panose="02020603050405020304" pitchFamily="18" charset="0"/>
                <a:cs typeface="Times New Roman" panose="02020603050405020304" pitchFamily="18" charset="0"/>
              </a:endParaRPr>
            </a:p>
          </p:txBody>
        </p:sp>
        <p:sp>
          <p:nvSpPr>
            <p:cNvPr id="81" name="テキスト ボックス 80"/>
            <p:cNvSpPr txBox="1"/>
            <p:nvPr/>
          </p:nvSpPr>
          <p:spPr>
            <a:xfrm>
              <a:off x="7181088" y="4903298"/>
              <a:ext cx="2093184" cy="830997"/>
            </a:xfrm>
            <a:prstGeom prst="rect">
              <a:avLst/>
            </a:prstGeom>
            <a:noFill/>
          </p:spPr>
          <p:txBody>
            <a:bodyPr wrap="square" rtlCol="0">
              <a:spAutoFit/>
            </a:bodyPr>
            <a:lstStyle/>
            <a:p>
              <a:r>
                <a:rPr kumimoji="1" lang="en-US" altLang="ja-JP" i="1" dirty="0" smtClean="0">
                  <a:solidFill>
                    <a:srgbClr val="0033CC"/>
                  </a:solidFill>
                  <a:latin typeface="Times New Roman" panose="02020603050405020304" pitchFamily="18" charset="0"/>
                  <a:cs typeface="Times New Roman" panose="02020603050405020304" pitchFamily="18" charset="0"/>
                </a:rPr>
                <a:t>Small </a:t>
              </a:r>
              <a:br>
                <a:rPr kumimoji="1" lang="en-US" altLang="ja-JP" i="1" dirty="0" smtClean="0">
                  <a:solidFill>
                    <a:srgbClr val="0033CC"/>
                  </a:solidFill>
                  <a:latin typeface="Times New Roman" panose="02020603050405020304" pitchFamily="18" charset="0"/>
                  <a:cs typeface="Times New Roman" panose="02020603050405020304" pitchFamily="18" charset="0"/>
                </a:rPr>
              </a:br>
              <a:r>
                <a:rPr kumimoji="1" lang="en-US" altLang="ja-JP" i="1" dirty="0" smtClean="0">
                  <a:solidFill>
                    <a:srgbClr val="0033CC"/>
                  </a:solidFill>
                  <a:latin typeface="Times New Roman" panose="02020603050405020304" pitchFamily="18" charset="0"/>
                  <a:cs typeface="Times New Roman" panose="02020603050405020304" pitchFamily="18" charset="0"/>
                </a:rPr>
                <a:t>permeability</a:t>
              </a:r>
              <a:endParaRPr kumimoji="1" lang="ja-JP" altLang="en-US" i="1" dirty="0">
                <a:solidFill>
                  <a:srgbClr val="0033CC"/>
                </a:solidFill>
                <a:latin typeface="Times New Roman" panose="02020603050405020304" pitchFamily="18" charset="0"/>
                <a:cs typeface="Times New Roman" panose="02020603050405020304" pitchFamily="18" charset="0"/>
              </a:endParaRPr>
            </a:p>
          </p:txBody>
        </p:sp>
      </p:grpSp>
      <p:sp>
        <p:nvSpPr>
          <p:cNvPr id="10" name="日付プレースホルダー 9"/>
          <p:cNvSpPr>
            <a:spLocks noGrp="1"/>
          </p:cNvSpPr>
          <p:nvPr>
            <p:ph type="dt" sz="half" idx="10"/>
          </p:nvPr>
        </p:nvSpPr>
        <p:spPr/>
        <p:txBody>
          <a:bodyPr/>
          <a:lstStyle/>
          <a:p>
            <a:pPr>
              <a:defRPr/>
            </a:pPr>
            <a:r>
              <a:rPr lang="en-US" altLang="ja-JP" smtClean="0"/>
              <a:t>2016/9/15</a:t>
            </a:r>
            <a:endParaRPr lang="ja-JP" altLang="ja-JP"/>
          </a:p>
        </p:txBody>
      </p:sp>
      <p:sp>
        <p:nvSpPr>
          <p:cNvPr id="11" name="フッター プレースホルダー 10"/>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12" name="スライド番号プレースホルダー 11"/>
          <p:cNvSpPr>
            <a:spLocks noGrp="1"/>
          </p:cNvSpPr>
          <p:nvPr>
            <p:ph type="sldNum" sz="quarter" idx="12"/>
          </p:nvPr>
        </p:nvSpPr>
        <p:spPr/>
        <p:txBody>
          <a:bodyPr/>
          <a:lstStyle/>
          <a:p>
            <a:pPr>
              <a:defRPr/>
            </a:pPr>
            <a:fld id="{BEF26017-4666-44FB-8BCA-648B14F246DB}" type="slidenum">
              <a:rPr lang="en-US" altLang="ja-JP" smtClean="0"/>
              <a:pPr>
                <a:defRPr/>
              </a:pPr>
              <a:t>12</a:t>
            </a:fld>
            <a:endParaRPr lang="en-US" altLang="ja-JP"/>
          </a:p>
        </p:txBody>
      </p:sp>
    </p:spTree>
    <p:extLst>
      <p:ext uri="{BB962C8B-B14F-4D97-AF65-F5344CB8AC3E}">
        <p14:creationId xmlns:p14="http://schemas.microsoft.com/office/powerpoint/2010/main" val="150931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p:cNvGrpSpPr/>
          <p:nvPr/>
        </p:nvGrpSpPr>
        <p:grpSpPr>
          <a:xfrm>
            <a:off x="-4011" y="1905000"/>
            <a:ext cx="4363453" cy="4343400"/>
            <a:chOff x="-4011" y="1905000"/>
            <a:chExt cx="4363453" cy="4343400"/>
          </a:xfrm>
        </p:grpSpPr>
        <p:pic>
          <p:nvPicPr>
            <p:cNvPr id="5" name="Picture 3"/>
            <p:cNvPicPr>
              <a:picLocks noChangeAspect="1" noChangeArrowheads="1"/>
            </p:cNvPicPr>
            <p:nvPr/>
          </p:nvPicPr>
          <p:blipFill>
            <a:blip r:embed="rId3" cstate="print"/>
            <a:srcRect/>
            <a:stretch>
              <a:fillRect/>
            </a:stretch>
          </p:blipFill>
          <p:spPr bwMode="auto">
            <a:xfrm>
              <a:off x="-4011" y="1905000"/>
              <a:ext cx="4363453" cy="4343400"/>
            </a:xfrm>
            <a:prstGeom prst="rect">
              <a:avLst/>
            </a:prstGeom>
            <a:noFill/>
            <a:ln w="9525">
              <a:noFill/>
              <a:miter lim="800000"/>
              <a:headEnd/>
              <a:tailEnd/>
            </a:ln>
            <a:effectLst/>
          </p:spPr>
        </p:pic>
        <p:sp>
          <p:nvSpPr>
            <p:cNvPr id="16" name="テキスト ボックス 15"/>
            <p:cNvSpPr txBox="1"/>
            <p:nvPr/>
          </p:nvSpPr>
          <p:spPr>
            <a:xfrm>
              <a:off x="1354738" y="5864849"/>
              <a:ext cx="2547504" cy="369332"/>
            </a:xfrm>
            <a:prstGeom prst="rect">
              <a:avLst/>
            </a:prstGeom>
            <a:solidFill>
              <a:schemeClr val="bg1"/>
            </a:solidFill>
          </p:spPr>
          <p:txBody>
            <a:bodyPr wrap="square" rtlCol="0">
              <a:spAutoFit/>
            </a:bodyPr>
            <a:lstStyle/>
            <a:p>
              <a:pPr algn="ctr"/>
              <a:r>
                <a:rPr kumimoji="1" lang="en-US" altLang="ja-JP" sz="1800" dirty="0" smtClean="0"/>
                <a:t>S-wave velocity (m/s)</a:t>
              </a:r>
              <a:endParaRPr kumimoji="1" lang="ja-JP" altLang="en-US" sz="1800" dirty="0"/>
            </a:p>
          </p:txBody>
        </p:sp>
      </p:grpSp>
      <p:sp>
        <p:nvSpPr>
          <p:cNvPr id="4" name="タイトル 3"/>
          <p:cNvSpPr>
            <a:spLocks noGrp="1"/>
          </p:cNvSpPr>
          <p:nvPr>
            <p:ph type="title"/>
          </p:nvPr>
        </p:nvSpPr>
        <p:spPr>
          <a:xfrm>
            <a:off x="711869" y="381000"/>
            <a:ext cx="7772400" cy="1143000"/>
          </a:xfrm>
        </p:spPr>
        <p:txBody>
          <a:bodyPr/>
          <a:lstStyle/>
          <a:p>
            <a:r>
              <a:rPr kumimoji="1" lang="en-US" altLang="ja-JP" dirty="0" smtClean="0"/>
              <a:t>Vs, resistivity, in-situ and laboratory </a:t>
            </a:r>
            <a:r>
              <a:rPr kumimoji="1" lang="en-US" altLang="ja-JP" dirty="0"/>
              <a:t>t</a:t>
            </a:r>
            <a:r>
              <a:rPr kumimoji="1" lang="en-US" altLang="ja-JP" dirty="0" smtClean="0"/>
              <a:t>ests</a:t>
            </a:r>
            <a:endParaRPr kumimoji="1" lang="ja-JP" altLang="en-US" dirty="0"/>
          </a:p>
        </p:txBody>
      </p:sp>
      <p:graphicFrame>
        <p:nvGraphicFramePr>
          <p:cNvPr id="7" name="Chart 1"/>
          <p:cNvGraphicFramePr>
            <a:graphicFrameLocks/>
          </p:cNvGraphicFramePr>
          <p:nvPr>
            <p:extLst>
              <p:ext uri="{D42A27DB-BD31-4B8C-83A1-F6EECF244321}">
                <p14:modId xmlns:p14="http://schemas.microsoft.com/office/powerpoint/2010/main" val="1503551841"/>
              </p:ext>
            </p:extLst>
          </p:nvPr>
        </p:nvGraphicFramePr>
        <p:xfrm>
          <a:off x="4359442" y="1905000"/>
          <a:ext cx="4784558" cy="4343400"/>
        </p:xfrm>
        <a:graphic>
          <a:graphicData uri="http://schemas.openxmlformats.org/drawingml/2006/chart">
            <c:chart xmlns:c="http://schemas.openxmlformats.org/drawingml/2006/chart" xmlns:r="http://schemas.openxmlformats.org/officeDocument/2006/relationships" r:id="rId4"/>
          </a:graphicData>
        </a:graphic>
      </p:graphicFrame>
      <p:sp>
        <p:nvSpPr>
          <p:cNvPr id="8" name="テキスト ボックス 7"/>
          <p:cNvSpPr txBox="1"/>
          <p:nvPr/>
        </p:nvSpPr>
        <p:spPr>
          <a:xfrm rot="16200000">
            <a:off x="-841025" y="3892034"/>
            <a:ext cx="2043363" cy="369332"/>
          </a:xfrm>
          <a:prstGeom prst="rect">
            <a:avLst/>
          </a:prstGeom>
          <a:solidFill>
            <a:schemeClr val="bg1"/>
          </a:solidFill>
        </p:spPr>
        <p:txBody>
          <a:bodyPr wrap="square" rtlCol="0">
            <a:spAutoFit/>
          </a:bodyPr>
          <a:lstStyle/>
          <a:p>
            <a:pPr algn="ctr"/>
            <a:r>
              <a:rPr kumimoji="1" lang="en-US" altLang="ja-JP" sz="1800" dirty="0" smtClean="0"/>
              <a:t>N-Value (SPT)</a:t>
            </a:r>
            <a:endParaRPr kumimoji="1" lang="ja-JP" altLang="en-US" sz="1800" dirty="0"/>
          </a:p>
        </p:txBody>
      </p:sp>
      <p:grpSp>
        <p:nvGrpSpPr>
          <p:cNvPr id="9" name="グループ化 8"/>
          <p:cNvGrpSpPr/>
          <p:nvPr/>
        </p:nvGrpSpPr>
        <p:grpSpPr>
          <a:xfrm>
            <a:off x="625642" y="3615035"/>
            <a:ext cx="3581400" cy="1871365"/>
            <a:chOff x="625642" y="3615035"/>
            <a:chExt cx="3581400" cy="1871365"/>
          </a:xfrm>
        </p:grpSpPr>
        <p:grpSp>
          <p:nvGrpSpPr>
            <p:cNvPr id="12" name="グループ化 11"/>
            <p:cNvGrpSpPr/>
            <p:nvPr/>
          </p:nvGrpSpPr>
          <p:grpSpPr>
            <a:xfrm>
              <a:off x="625642" y="3615035"/>
              <a:ext cx="3581400" cy="575965"/>
              <a:chOff x="609600" y="3081635"/>
              <a:chExt cx="3581400" cy="575965"/>
            </a:xfrm>
          </p:grpSpPr>
          <p:cxnSp>
            <p:nvCxnSpPr>
              <p:cNvPr id="10" name="直線コネクタ 9"/>
              <p:cNvCxnSpPr/>
              <p:nvPr/>
            </p:nvCxnSpPr>
            <p:spPr bwMode="auto">
              <a:xfrm>
                <a:off x="609600" y="3657600"/>
                <a:ext cx="3581400" cy="0"/>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
            <p:nvSpPr>
              <p:cNvPr id="11" name="テキスト ボックス 10"/>
              <p:cNvSpPr txBox="1"/>
              <p:nvPr/>
            </p:nvSpPr>
            <p:spPr>
              <a:xfrm>
                <a:off x="3320716" y="3081635"/>
                <a:ext cx="838200" cy="461665"/>
              </a:xfrm>
              <a:prstGeom prst="rect">
                <a:avLst/>
              </a:prstGeom>
              <a:solidFill>
                <a:schemeClr val="bg1"/>
              </a:solidFill>
              <a:ln>
                <a:solidFill>
                  <a:schemeClr val="tx1"/>
                </a:solidFill>
              </a:ln>
            </p:spPr>
            <p:txBody>
              <a:bodyPr wrap="square" rtlCol="0">
                <a:spAutoFit/>
              </a:bodyPr>
              <a:lstStyle/>
              <a:p>
                <a:pPr algn="ctr"/>
                <a:r>
                  <a:rPr kumimoji="1" lang="en-US" altLang="ja-JP" dirty="0" smtClean="0"/>
                  <a:t>N&lt;3</a:t>
                </a:r>
                <a:endParaRPr kumimoji="1" lang="ja-JP" altLang="en-US" dirty="0"/>
              </a:p>
            </p:txBody>
          </p:sp>
        </p:grpSp>
        <p:grpSp>
          <p:nvGrpSpPr>
            <p:cNvPr id="15" name="グループ化 14"/>
            <p:cNvGrpSpPr/>
            <p:nvPr/>
          </p:nvGrpSpPr>
          <p:grpSpPr>
            <a:xfrm>
              <a:off x="1509963" y="4203032"/>
              <a:ext cx="2032927" cy="1283368"/>
              <a:chOff x="1493921" y="3669632"/>
              <a:chExt cx="2032927" cy="1283368"/>
            </a:xfrm>
          </p:grpSpPr>
          <p:sp>
            <p:nvSpPr>
              <p:cNvPr id="13" name="下矢印 12"/>
              <p:cNvSpPr/>
              <p:nvPr/>
            </p:nvSpPr>
            <p:spPr bwMode="auto">
              <a:xfrm>
                <a:off x="1493921" y="3669632"/>
                <a:ext cx="228600" cy="1283368"/>
              </a:xfrm>
              <a:prstGeom prst="down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4" name="テキスト ボックス 13"/>
              <p:cNvSpPr txBox="1"/>
              <p:nvPr/>
            </p:nvSpPr>
            <p:spPr>
              <a:xfrm>
                <a:off x="1698048" y="4471617"/>
                <a:ext cx="1828800" cy="461665"/>
              </a:xfrm>
              <a:prstGeom prst="rect">
                <a:avLst/>
              </a:prstGeom>
              <a:solidFill>
                <a:schemeClr val="bg1"/>
              </a:solidFill>
              <a:ln>
                <a:solidFill>
                  <a:schemeClr val="tx1"/>
                </a:solidFill>
              </a:ln>
            </p:spPr>
            <p:txBody>
              <a:bodyPr wrap="square" rtlCol="0">
                <a:spAutoFit/>
              </a:bodyPr>
              <a:lstStyle/>
              <a:p>
                <a:pPr algn="ctr"/>
                <a:r>
                  <a:rPr kumimoji="1" lang="en-US" altLang="ja-JP" smtClean="0"/>
                  <a:t>135m/s</a:t>
                </a:r>
                <a:endParaRPr kumimoji="1" lang="ja-JP" altLang="en-US" dirty="0"/>
              </a:p>
            </p:txBody>
          </p:sp>
        </p:grpSp>
      </p:grpSp>
      <p:grpSp>
        <p:nvGrpSpPr>
          <p:cNvPr id="3" name="グループ化 2"/>
          <p:cNvGrpSpPr/>
          <p:nvPr/>
        </p:nvGrpSpPr>
        <p:grpSpPr>
          <a:xfrm>
            <a:off x="5121442" y="3767435"/>
            <a:ext cx="3685674" cy="2365114"/>
            <a:chOff x="5121442" y="3767435"/>
            <a:chExt cx="3685674" cy="2365114"/>
          </a:xfrm>
        </p:grpSpPr>
        <p:grpSp>
          <p:nvGrpSpPr>
            <p:cNvPr id="22" name="グループ化 21"/>
            <p:cNvGrpSpPr/>
            <p:nvPr/>
          </p:nvGrpSpPr>
          <p:grpSpPr>
            <a:xfrm>
              <a:off x="5121442" y="3767435"/>
              <a:ext cx="3685674" cy="575965"/>
              <a:chOff x="5105400" y="3234035"/>
              <a:chExt cx="3685674" cy="575965"/>
            </a:xfrm>
          </p:grpSpPr>
          <p:cxnSp>
            <p:nvCxnSpPr>
              <p:cNvPr id="17" name="直線コネクタ 16"/>
              <p:cNvCxnSpPr/>
              <p:nvPr/>
            </p:nvCxnSpPr>
            <p:spPr bwMode="auto">
              <a:xfrm>
                <a:off x="5105400" y="3810000"/>
                <a:ext cx="3352800" cy="0"/>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
            <p:nvSpPr>
              <p:cNvPr id="19" name="テキスト ボックス 18"/>
              <p:cNvSpPr txBox="1"/>
              <p:nvPr/>
            </p:nvSpPr>
            <p:spPr>
              <a:xfrm>
                <a:off x="6124074" y="3234035"/>
                <a:ext cx="2667000" cy="461665"/>
              </a:xfrm>
              <a:prstGeom prst="rect">
                <a:avLst/>
              </a:prstGeom>
              <a:solidFill>
                <a:schemeClr val="bg1"/>
              </a:solidFill>
              <a:ln>
                <a:solidFill>
                  <a:schemeClr val="tx1"/>
                </a:solidFill>
              </a:ln>
            </p:spPr>
            <p:txBody>
              <a:bodyPr wrap="square" rtlCol="0">
                <a:spAutoFit/>
              </a:bodyPr>
              <a:lstStyle/>
              <a:p>
                <a:pPr algn="ctr"/>
                <a:r>
                  <a:rPr kumimoji="1" lang="en-US" altLang="ja-JP" dirty="0" smtClean="0"/>
                  <a:t>Sand and gravel</a:t>
                </a:r>
                <a:endParaRPr kumimoji="1" lang="ja-JP" altLang="en-US" dirty="0"/>
              </a:p>
            </p:txBody>
          </p:sp>
        </p:grpSp>
        <p:grpSp>
          <p:nvGrpSpPr>
            <p:cNvPr id="23" name="グループ化 22"/>
            <p:cNvGrpSpPr/>
            <p:nvPr/>
          </p:nvGrpSpPr>
          <p:grpSpPr>
            <a:xfrm>
              <a:off x="6035842" y="4391527"/>
              <a:ext cx="2133600" cy="1741022"/>
              <a:chOff x="6019800" y="3858127"/>
              <a:chExt cx="2133600" cy="1741022"/>
            </a:xfrm>
          </p:grpSpPr>
          <p:sp>
            <p:nvSpPr>
              <p:cNvPr id="20" name="下矢印 19"/>
              <p:cNvSpPr/>
              <p:nvPr/>
            </p:nvSpPr>
            <p:spPr bwMode="auto">
              <a:xfrm>
                <a:off x="6458953" y="3858127"/>
                <a:ext cx="228600" cy="1283368"/>
              </a:xfrm>
              <a:prstGeom prst="down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1" name="テキスト ボックス 20"/>
              <p:cNvSpPr txBox="1"/>
              <p:nvPr/>
            </p:nvSpPr>
            <p:spPr>
              <a:xfrm>
                <a:off x="6019800" y="5137484"/>
                <a:ext cx="2133600" cy="461665"/>
              </a:xfrm>
              <a:prstGeom prst="rect">
                <a:avLst/>
              </a:prstGeom>
              <a:solidFill>
                <a:schemeClr val="bg1"/>
              </a:solidFill>
              <a:ln>
                <a:solidFill>
                  <a:schemeClr val="tx1"/>
                </a:solidFill>
              </a:ln>
            </p:spPr>
            <p:txBody>
              <a:bodyPr wrap="square" rtlCol="0">
                <a:spAutoFit/>
              </a:bodyPr>
              <a:lstStyle/>
              <a:p>
                <a:pPr algn="ctr"/>
                <a:r>
                  <a:rPr kumimoji="1" lang="en-US" altLang="ja-JP" dirty="0" smtClean="0">
                    <a:latin typeface="Symbol" panose="05050102010706020507" pitchFamily="18" charset="2"/>
                  </a:rPr>
                  <a:t>r</a:t>
                </a:r>
                <a:r>
                  <a:rPr kumimoji="1" lang="en-US" altLang="ja-JP" dirty="0" smtClean="0"/>
                  <a:t>&gt;200 ohm-m</a:t>
                </a:r>
                <a:endParaRPr kumimoji="1" lang="ja-JP" altLang="en-US" dirty="0"/>
              </a:p>
            </p:txBody>
          </p:sp>
        </p:grpSp>
      </p:grpSp>
      <p:grpSp>
        <p:nvGrpSpPr>
          <p:cNvPr id="18" name="グループ化 17"/>
          <p:cNvGrpSpPr/>
          <p:nvPr/>
        </p:nvGrpSpPr>
        <p:grpSpPr>
          <a:xfrm>
            <a:off x="4724400" y="1905000"/>
            <a:ext cx="3749842" cy="3424214"/>
            <a:chOff x="4724400" y="1905000"/>
            <a:chExt cx="3749842" cy="3424214"/>
          </a:xfrm>
        </p:grpSpPr>
        <p:sp>
          <p:nvSpPr>
            <p:cNvPr id="2" name="テキスト ボックス 1"/>
            <p:cNvSpPr txBox="1"/>
            <p:nvPr/>
          </p:nvSpPr>
          <p:spPr>
            <a:xfrm>
              <a:off x="7102642" y="1905000"/>
              <a:ext cx="1371600" cy="461665"/>
            </a:xfrm>
            <a:prstGeom prst="rect">
              <a:avLst/>
            </a:prstGeom>
            <a:solidFill>
              <a:srgbClr val="FFC000"/>
            </a:solidFill>
            <a:ln>
              <a:solidFill>
                <a:schemeClr val="tx1"/>
              </a:solidFill>
            </a:ln>
          </p:spPr>
          <p:txBody>
            <a:bodyPr wrap="square" rtlCol="0">
              <a:spAutoFit/>
            </a:bodyPr>
            <a:lstStyle/>
            <a:p>
              <a:pPr algn="ctr"/>
              <a:r>
                <a:rPr kumimoji="1" lang="en-US" altLang="ja-JP" dirty="0" smtClean="0"/>
                <a:t>Gravel</a:t>
              </a:r>
              <a:endParaRPr kumimoji="1" lang="ja-JP" altLang="en-US" dirty="0"/>
            </a:p>
          </p:txBody>
        </p:sp>
        <p:sp>
          <p:nvSpPr>
            <p:cNvPr id="24" name="テキスト ボックス 23"/>
            <p:cNvSpPr txBox="1"/>
            <p:nvPr/>
          </p:nvSpPr>
          <p:spPr>
            <a:xfrm>
              <a:off x="5354990" y="3291650"/>
              <a:ext cx="1371600" cy="461665"/>
            </a:xfrm>
            <a:prstGeom prst="rect">
              <a:avLst/>
            </a:prstGeom>
            <a:solidFill>
              <a:srgbClr val="FFFF00"/>
            </a:solidFill>
            <a:ln>
              <a:solidFill>
                <a:schemeClr val="tx1"/>
              </a:solidFill>
            </a:ln>
          </p:spPr>
          <p:txBody>
            <a:bodyPr wrap="square" rtlCol="0">
              <a:spAutoFit/>
            </a:bodyPr>
            <a:lstStyle/>
            <a:p>
              <a:pPr algn="ctr"/>
              <a:r>
                <a:rPr kumimoji="1" lang="en-US" altLang="ja-JP" dirty="0" smtClean="0"/>
                <a:t>Sand</a:t>
              </a:r>
              <a:endParaRPr kumimoji="1" lang="ja-JP" altLang="en-US" dirty="0"/>
            </a:p>
          </p:txBody>
        </p:sp>
        <p:sp>
          <p:nvSpPr>
            <p:cNvPr id="25" name="テキスト ボックス 24"/>
            <p:cNvSpPr txBox="1"/>
            <p:nvPr/>
          </p:nvSpPr>
          <p:spPr>
            <a:xfrm>
              <a:off x="4724400" y="4867549"/>
              <a:ext cx="1082842" cy="461665"/>
            </a:xfrm>
            <a:prstGeom prst="rect">
              <a:avLst/>
            </a:prstGeom>
            <a:solidFill>
              <a:srgbClr val="66CCFF"/>
            </a:solidFill>
            <a:ln>
              <a:solidFill>
                <a:schemeClr val="tx1"/>
              </a:solidFill>
            </a:ln>
          </p:spPr>
          <p:txBody>
            <a:bodyPr wrap="square" rtlCol="0">
              <a:spAutoFit/>
            </a:bodyPr>
            <a:lstStyle/>
            <a:p>
              <a:pPr algn="ctr"/>
              <a:r>
                <a:rPr kumimoji="1" lang="en-US" altLang="ja-JP" dirty="0" smtClean="0"/>
                <a:t>Clay</a:t>
              </a:r>
              <a:endParaRPr kumimoji="1" lang="ja-JP" altLang="en-US" dirty="0"/>
            </a:p>
          </p:txBody>
        </p:sp>
      </p:grpSp>
      <p:sp>
        <p:nvSpPr>
          <p:cNvPr id="29" name="日付プレースホルダー 28"/>
          <p:cNvSpPr>
            <a:spLocks noGrp="1"/>
          </p:cNvSpPr>
          <p:nvPr>
            <p:ph type="dt" sz="half" idx="10"/>
          </p:nvPr>
        </p:nvSpPr>
        <p:spPr/>
        <p:txBody>
          <a:bodyPr/>
          <a:lstStyle/>
          <a:p>
            <a:pPr>
              <a:defRPr/>
            </a:pPr>
            <a:r>
              <a:rPr lang="en-US" altLang="ja-JP" smtClean="0"/>
              <a:t>2015/10/23</a:t>
            </a:r>
            <a:endParaRPr lang="ja-JP" altLang="ja-JP"/>
          </a:p>
        </p:txBody>
      </p:sp>
      <p:sp>
        <p:nvSpPr>
          <p:cNvPr id="30" name="フッター プレースホルダー 29"/>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31" name="スライド番号プレースホルダー 30"/>
          <p:cNvSpPr>
            <a:spLocks noGrp="1"/>
          </p:cNvSpPr>
          <p:nvPr>
            <p:ph type="sldNum" sz="quarter" idx="12"/>
          </p:nvPr>
        </p:nvSpPr>
        <p:spPr/>
        <p:txBody>
          <a:bodyPr/>
          <a:lstStyle/>
          <a:p>
            <a:pPr>
              <a:defRPr/>
            </a:pPr>
            <a:fld id="{589587F9-51AB-4F79-A716-B28F65E7F8F1}" type="slidenum">
              <a:rPr lang="en-US" altLang="ja-JP" smtClean="0"/>
              <a:pPr>
                <a:defRPr/>
              </a:pPr>
              <a:t>13</a:t>
            </a:fld>
            <a:endParaRPr lang="en-US" altLang="ja-JP" dirty="0"/>
          </a:p>
        </p:txBody>
      </p:sp>
    </p:spTree>
    <p:extLst>
      <p:ext uri="{BB962C8B-B14F-4D97-AF65-F5344CB8AC3E}">
        <p14:creationId xmlns:p14="http://schemas.microsoft.com/office/powerpoint/2010/main" val="231888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5800" y="0"/>
            <a:ext cx="7772400" cy="1143000"/>
          </a:xfrm>
        </p:spPr>
        <p:txBody>
          <a:bodyPr/>
          <a:lstStyle/>
          <a:p>
            <a:r>
              <a:rPr kumimoji="1" lang="en-US" altLang="ja-JP" dirty="0" smtClean="0"/>
              <a:t>Cross-plot analysis</a:t>
            </a:r>
            <a:endParaRPr kumimoji="1" lang="ja-JP" altLang="en-US"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89758"/>
            <a:ext cx="5486400" cy="1753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2" y="2743200"/>
            <a:ext cx="5474368" cy="1579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4" name="グループ化 13"/>
          <p:cNvGrpSpPr/>
          <p:nvPr/>
        </p:nvGrpSpPr>
        <p:grpSpPr>
          <a:xfrm>
            <a:off x="4780756" y="1318807"/>
            <a:ext cx="4363244" cy="5153078"/>
            <a:chOff x="4780756" y="1318807"/>
            <a:chExt cx="4363244" cy="5153078"/>
          </a:xfrm>
        </p:grpSpPr>
        <p:grpSp>
          <p:nvGrpSpPr>
            <p:cNvPr id="10" name="グループ化 9"/>
            <p:cNvGrpSpPr/>
            <p:nvPr/>
          </p:nvGrpSpPr>
          <p:grpSpPr>
            <a:xfrm>
              <a:off x="5621703" y="1318807"/>
              <a:ext cx="3522297" cy="5153078"/>
              <a:chOff x="5621703" y="1318807"/>
              <a:chExt cx="3522297" cy="5153078"/>
            </a:xfrm>
          </p:grpSpPr>
          <p:pic>
            <p:nvPicPr>
              <p:cNvPr id="1229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1703" y="1318807"/>
                <a:ext cx="3132221" cy="2567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0699" y="3886200"/>
                <a:ext cx="3094227" cy="2585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テキスト ボックス 2"/>
              <p:cNvSpPr txBox="1"/>
              <p:nvPr/>
            </p:nvSpPr>
            <p:spPr>
              <a:xfrm>
                <a:off x="7391400" y="1512536"/>
                <a:ext cx="1752600" cy="707886"/>
              </a:xfrm>
              <a:prstGeom prst="rect">
                <a:avLst/>
              </a:prstGeom>
              <a:solidFill>
                <a:schemeClr val="bg1"/>
              </a:solidFill>
              <a:ln>
                <a:solidFill>
                  <a:schemeClr val="tx1"/>
                </a:solidFill>
              </a:ln>
            </p:spPr>
            <p:txBody>
              <a:bodyPr wrap="square" rtlCol="0">
                <a:spAutoFit/>
              </a:bodyPr>
              <a:lstStyle/>
              <a:p>
                <a:pPr algn="ctr"/>
                <a:r>
                  <a:rPr kumimoji="1" lang="en-US" altLang="ja-JP" sz="2000" dirty="0" smtClean="0"/>
                  <a:t>Above groundwater</a:t>
                </a:r>
                <a:endParaRPr kumimoji="1" lang="ja-JP" altLang="en-US" sz="2000" dirty="0"/>
              </a:p>
            </p:txBody>
          </p:sp>
          <p:sp>
            <p:nvSpPr>
              <p:cNvPr id="9" name="テキスト ボックス 8"/>
              <p:cNvSpPr txBox="1"/>
              <p:nvPr/>
            </p:nvSpPr>
            <p:spPr>
              <a:xfrm>
                <a:off x="7391400" y="4191000"/>
                <a:ext cx="1752600" cy="707886"/>
              </a:xfrm>
              <a:prstGeom prst="rect">
                <a:avLst/>
              </a:prstGeom>
              <a:solidFill>
                <a:schemeClr val="bg1"/>
              </a:solidFill>
              <a:ln>
                <a:solidFill>
                  <a:schemeClr val="tx1"/>
                </a:solidFill>
              </a:ln>
            </p:spPr>
            <p:txBody>
              <a:bodyPr wrap="square" rtlCol="0">
                <a:spAutoFit/>
              </a:bodyPr>
              <a:lstStyle/>
              <a:p>
                <a:pPr algn="ctr"/>
                <a:r>
                  <a:rPr kumimoji="1" lang="en-US" altLang="ja-JP" sz="2000" dirty="0" smtClean="0"/>
                  <a:t>Below groundwater</a:t>
                </a:r>
                <a:endParaRPr kumimoji="1" lang="ja-JP" altLang="en-US" sz="2000" dirty="0"/>
              </a:p>
            </p:txBody>
          </p:sp>
          <p:grpSp>
            <p:nvGrpSpPr>
              <p:cNvPr id="8" name="グループ化 7"/>
              <p:cNvGrpSpPr/>
              <p:nvPr/>
            </p:nvGrpSpPr>
            <p:grpSpPr>
              <a:xfrm>
                <a:off x="6113721" y="1447800"/>
                <a:ext cx="2445488" cy="2020608"/>
                <a:chOff x="6113721" y="1447800"/>
                <a:chExt cx="2445488" cy="2020608"/>
              </a:xfrm>
            </p:grpSpPr>
            <p:cxnSp>
              <p:nvCxnSpPr>
                <p:cNvPr id="5" name="直線コネクタ 4"/>
                <p:cNvCxnSpPr/>
                <p:nvPr/>
              </p:nvCxnSpPr>
              <p:spPr bwMode="auto">
                <a:xfrm>
                  <a:off x="7187811" y="1447800"/>
                  <a:ext cx="1" cy="2020608"/>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12" name="直線コネクタ 11"/>
                <p:cNvCxnSpPr/>
                <p:nvPr/>
              </p:nvCxnSpPr>
              <p:spPr bwMode="auto">
                <a:xfrm flipV="1">
                  <a:off x="6113721" y="2583712"/>
                  <a:ext cx="2445488" cy="10632"/>
                </a:xfrm>
                <a:prstGeom prst="line">
                  <a:avLst/>
                </a:prstGeom>
                <a:solidFill>
                  <a:schemeClr val="accent1"/>
                </a:solidFill>
                <a:ln w="38100" cap="flat" cmpd="sng" algn="ctr">
                  <a:solidFill>
                    <a:srgbClr val="FF0000"/>
                  </a:solidFill>
                  <a:prstDash val="solid"/>
                  <a:round/>
                  <a:headEnd type="none" w="med" len="med"/>
                  <a:tailEnd type="none" w="med" len="med"/>
                </a:ln>
                <a:effectLst/>
              </p:spPr>
            </p:cxnSp>
          </p:grpSp>
          <p:grpSp>
            <p:nvGrpSpPr>
              <p:cNvPr id="16" name="グループ化 15"/>
              <p:cNvGrpSpPr/>
              <p:nvPr/>
            </p:nvGrpSpPr>
            <p:grpSpPr>
              <a:xfrm>
                <a:off x="6149163" y="4013790"/>
                <a:ext cx="2445488" cy="2020608"/>
                <a:chOff x="6113721" y="1447800"/>
                <a:chExt cx="2445488" cy="2020608"/>
              </a:xfrm>
            </p:grpSpPr>
            <p:cxnSp>
              <p:nvCxnSpPr>
                <p:cNvPr id="17" name="直線コネクタ 16"/>
                <p:cNvCxnSpPr/>
                <p:nvPr/>
              </p:nvCxnSpPr>
              <p:spPr bwMode="auto">
                <a:xfrm>
                  <a:off x="7187811" y="1447800"/>
                  <a:ext cx="1" cy="2020608"/>
                </a:xfrm>
                <a:prstGeom prst="line">
                  <a:avLst/>
                </a:prstGeom>
                <a:solidFill>
                  <a:schemeClr val="accent1"/>
                </a:solidFill>
                <a:ln w="38100" cap="flat" cmpd="sng" algn="ctr">
                  <a:solidFill>
                    <a:srgbClr val="FF0000"/>
                  </a:solidFill>
                  <a:prstDash val="solid"/>
                  <a:round/>
                  <a:headEnd type="none" w="med" len="med"/>
                  <a:tailEnd type="none" w="med" len="med"/>
                </a:ln>
                <a:effectLst/>
              </p:spPr>
            </p:cxnSp>
            <p:cxnSp>
              <p:nvCxnSpPr>
                <p:cNvPr id="18" name="直線コネクタ 17"/>
                <p:cNvCxnSpPr/>
                <p:nvPr/>
              </p:nvCxnSpPr>
              <p:spPr bwMode="auto">
                <a:xfrm flipV="1">
                  <a:off x="6113721" y="2583712"/>
                  <a:ext cx="2445488" cy="10632"/>
                </a:xfrm>
                <a:prstGeom prst="line">
                  <a:avLst/>
                </a:prstGeom>
                <a:solidFill>
                  <a:schemeClr val="accent1"/>
                </a:solidFill>
                <a:ln w="38100" cap="flat" cmpd="sng" algn="ctr">
                  <a:solidFill>
                    <a:srgbClr val="FF0000"/>
                  </a:solidFill>
                  <a:prstDash val="solid"/>
                  <a:round/>
                  <a:headEnd type="none" w="med" len="med"/>
                  <a:tailEnd type="none" w="med" len="med"/>
                </a:ln>
                <a:effectLst/>
              </p:spPr>
            </p:cxnSp>
          </p:grpSp>
        </p:grpSp>
        <p:sp>
          <p:nvSpPr>
            <p:cNvPr id="11" name="下矢印 10"/>
            <p:cNvSpPr/>
            <p:nvPr/>
          </p:nvSpPr>
          <p:spPr bwMode="auto">
            <a:xfrm rot="17628917">
              <a:off x="5029199" y="2124300"/>
              <a:ext cx="914400" cy="1411286"/>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sp>
        <p:nvSpPr>
          <p:cNvPr id="13" name="テキスト ボックス 12"/>
          <p:cNvSpPr txBox="1"/>
          <p:nvPr/>
        </p:nvSpPr>
        <p:spPr>
          <a:xfrm>
            <a:off x="13804" y="857142"/>
            <a:ext cx="2424596" cy="461665"/>
          </a:xfrm>
          <a:prstGeom prst="rect">
            <a:avLst/>
          </a:prstGeom>
          <a:noFill/>
        </p:spPr>
        <p:txBody>
          <a:bodyPr wrap="square" rtlCol="0">
            <a:spAutoFit/>
          </a:bodyPr>
          <a:lstStyle/>
          <a:p>
            <a:r>
              <a:rPr kumimoji="1" lang="en-US" altLang="ja-JP" dirty="0" smtClean="0"/>
              <a:t>S-wave velocity</a:t>
            </a:r>
            <a:endParaRPr kumimoji="1" lang="ja-JP" altLang="en-US" dirty="0"/>
          </a:p>
        </p:txBody>
      </p:sp>
      <p:grpSp>
        <p:nvGrpSpPr>
          <p:cNvPr id="21" name="グループ化 20"/>
          <p:cNvGrpSpPr/>
          <p:nvPr/>
        </p:nvGrpSpPr>
        <p:grpSpPr>
          <a:xfrm>
            <a:off x="0" y="4641213"/>
            <a:ext cx="6221523" cy="2216787"/>
            <a:chOff x="0" y="4641213"/>
            <a:chExt cx="6221523" cy="2216787"/>
          </a:xfrm>
        </p:grpSpPr>
        <p:pic>
          <p:nvPicPr>
            <p:cNvPr id="1229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5125137"/>
              <a:ext cx="5486399" cy="1732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下矢印 14"/>
            <p:cNvSpPr/>
            <p:nvPr/>
          </p:nvSpPr>
          <p:spPr bwMode="auto">
            <a:xfrm rot="3125142">
              <a:off x="5089566" y="4423656"/>
              <a:ext cx="914400" cy="134951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grpSp>
        <p:nvGrpSpPr>
          <p:cNvPr id="20" name="グループ化 19"/>
          <p:cNvGrpSpPr/>
          <p:nvPr/>
        </p:nvGrpSpPr>
        <p:grpSpPr>
          <a:xfrm>
            <a:off x="6113721" y="1447800"/>
            <a:ext cx="1109532" cy="3731242"/>
            <a:chOff x="6113721" y="1447800"/>
            <a:chExt cx="1109532" cy="3731242"/>
          </a:xfrm>
        </p:grpSpPr>
        <p:sp>
          <p:nvSpPr>
            <p:cNvPr id="19" name="正方形/長方形 18"/>
            <p:cNvSpPr/>
            <p:nvPr/>
          </p:nvSpPr>
          <p:spPr bwMode="auto">
            <a:xfrm>
              <a:off x="6113721" y="1447800"/>
              <a:ext cx="1074090" cy="1135912"/>
            </a:xfrm>
            <a:prstGeom prst="rect">
              <a:avLst/>
            </a:prstGeom>
            <a:solidFill>
              <a:srgbClr val="FF00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5" name="正方形/長方形 24"/>
            <p:cNvSpPr/>
            <p:nvPr/>
          </p:nvSpPr>
          <p:spPr bwMode="auto">
            <a:xfrm>
              <a:off x="6149163" y="4043130"/>
              <a:ext cx="1074090" cy="1135912"/>
            </a:xfrm>
            <a:prstGeom prst="rect">
              <a:avLst/>
            </a:prstGeom>
            <a:solidFill>
              <a:srgbClr val="FF00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sp>
        <p:nvSpPr>
          <p:cNvPr id="26" name="テキスト ボックス 25"/>
          <p:cNvSpPr txBox="1"/>
          <p:nvPr/>
        </p:nvSpPr>
        <p:spPr>
          <a:xfrm>
            <a:off x="0" y="2512367"/>
            <a:ext cx="2424596" cy="461665"/>
          </a:xfrm>
          <a:prstGeom prst="rect">
            <a:avLst/>
          </a:prstGeom>
          <a:noFill/>
        </p:spPr>
        <p:txBody>
          <a:bodyPr wrap="square" rtlCol="0">
            <a:spAutoFit/>
          </a:bodyPr>
          <a:lstStyle/>
          <a:p>
            <a:r>
              <a:rPr kumimoji="1" lang="en-US" altLang="ja-JP" dirty="0" smtClean="0"/>
              <a:t>Resistivity</a:t>
            </a:r>
            <a:endParaRPr kumimoji="1" lang="ja-JP" altLang="en-US" dirty="0"/>
          </a:p>
        </p:txBody>
      </p:sp>
      <p:grpSp>
        <p:nvGrpSpPr>
          <p:cNvPr id="7" name="グループ化 6"/>
          <p:cNvGrpSpPr/>
          <p:nvPr/>
        </p:nvGrpSpPr>
        <p:grpSpPr>
          <a:xfrm>
            <a:off x="2209800" y="4898886"/>
            <a:ext cx="2743200" cy="974853"/>
            <a:chOff x="2209800" y="4898886"/>
            <a:chExt cx="2743200" cy="974853"/>
          </a:xfrm>
        </p:grpSpPr>
        <p:sp>
          <p:nvSpPr>
            <p:cNvPr id="4" name="円/楕円 3"/>
            <p:cNvSpPr/>
            <p:nvPr/>
          </p:nvSpPr>
          <p:spPr bwMode="auto">
            <a:xfrm>
              <a:off x="2209800" y="5410201"/>
              <a:ext cx="685800" cy="381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7" name="円/楕円 26"/>
            <p:cNvSpPr/>
            <p:nvPr/>
          </p:nvSpPr>
          <p:spPr bwMode="auto">
            <a:xfrm>
              <a:off x="3048000" y="5410201"/>
              <a:ext cx="1905000" cy="463538"/>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6" name="テキスト ボックス 5"/>
            <p:cNvSpPr txBox="1"/>
            <p:nvPr/>
          </p:nvSpPr>
          <p:spPr>
            <a:xfrm>
              <a:off x="2552700" y="4898886"/>
              <a:ext cx="1714500" cy="461665"/>
            </a:xfrm>
            <a:prstGeom prst="rect">
              <a:avLst/>
            </a:prstGeom>
            <a:solidFill>
              <a:schemeClr val="bg1"/>
            </a:solidFill>
            <a:ln w="38100">
              <a:solidFill>
                <a:srgbClr val="FF0000"/>
              </a:solidFill>
            </a:ln>
          </p:spPr>
          <p:txBody>
            <a:bodyPr wrap="square" rtlCol="0">
              <a:spAutoFit/>
            </a:bodyPr>
            <a:lstStyle/>
            <a:p>
              <a:pPr algn="ctr"/>
              <a:r>
                <a:rPr kumimoji="1" lang="en-US" altLang="ja-JP" dirty="0" smtClean="0"/>
                <a:t>Dangerous</a:t>
              </a:r>
              <a:endParaRPr kumimoji="1" lang="ja-JP" altLang="en-US" dirty="0"/>
            </a:p>
          </p:txBody>
        </p:sp>
      </p:grpSp>
      <p:sp>
        <p:nvSpPr>
          <p:cNvPr id="28" name="日付プレースホルダー 27"/>
          <p:cNvSpPr>
            <a:spLocks noGrp="1"/>
          </p:cNvSpPr>
          <p:nvPr>
            <p:ph type="dt" sz="half" idx="10"/>
          </p:nvPr>
        </p:nvSpPr>
        <p:spPr/>
        <p:txBody>
          <a:bodyPr/>
          <a:lstStyle/>
          <a:p>
            <a:pPr>
              <a:defRPr/>
            </a:pPr>
            <a:r>
              <a:rPr lang="en-US" altLang="ja-JP" smtClean="0"/>
              <a:t>2016/9/15</a:t>
            </a:r>
            <a:endParaRPr lang="ja-JP" altLang="ja-JP"/>
          </a:p>
        </p:txBody>
      </p:sp>
      <p:sp>
        <p:nvSpPr>
          <p:cNvPr id="29" name="フッター プレースホルダー 28"/>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30" name="スライド番号プレースホルダー 29"/>
          <p:cNvSpPr>
            <a:spLocks noGrp="1"/>
          </p:cNvSpPr>
          <p:nvPr>
            <p:ph type="sldNum" sz="quarter" idx="12"/>
          </p:nvPr>
        </p:nvSpPr>
        <p:spPr/>
        <p:txBody>
          <a:bodyPr/>
          <a:lstStyle/>
          <a:p>
            <a:pPr>
              <a:defRPr/>
            </a:pPr>
            <a:fld id="{589587F9-51AB-4F79-A716-B28F65E7F8F1}" type="slidenum">
              <a:rPr lang="en-US" altLang="ja-JP" smtClean="0"/>
              <a:pPr>
                <a:defRPr/>
              </a:pPr>
              <a:t>14</a:t>
            </a:fld>
            <a:endParaRPr lang="en-US" altLang="ja-JP" dirty="0"/>
          </a:p>
        </p:txBody>
      </p:sp>
    </p:spTree>
    <p:extLst>
      <p:ext uri="{BB962C8B-B14F-4D97-AF65-F5344CB8AC3E}">
        <p14:creationId xmlns:p14="http://schemas.microsoft.com/office/powerpoint/2010/main" val="106161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p:cNvPicPr>
            <a:picLocks noChangeAspect="1"/>
          </p:cNvPicPr>
          <p:nvPr/>
        </p:nvPicPr>
        <p:blipFill rotWithShape="1">
          <a:blip r:embed="rId3">
            <a:extLst>
              <a:ext uri="{28A0092B-C50C-407E-A947-70E740481C1C}">
                <a14:useLocalDpi xmlns:a14="http://schemas.microsoft.com/office/drawing/2010/main" val="0"/>
              </a:ext>
            </a:extLst>
          </a:blip>
          <a:srcRect l="6940"/>
          <a:stretch/>
        </p:blipFill>
        <p:spPr>
          <a:xfrm>
            <a:off x="0" y="1189392"/>
            <a:ext cx="9144000" cy="5700409"/>
          </a:xfrm>
          <a:prstGeom prst="rect">
            <a:avLst/>
          </a:prstGeom>
        </p:spPr>
      </p:pic>
      <p:sp>
        <p:nvSpPr>
          <p:cNvPr id="2" name="タイトル 1"/>
          <p:cNvSpPr>
            <a:spLocks noGrp="1"/>
          </p:cNvSpPr>
          <p:nvPr>
            <p:ph type="title"/>
          </p:nvPr>
        </p:nvSpPr>
        <p:spPr>
          <a:xfrm>
            <a:off x="228600" y="0"/>
            <a:ext cx="8686800" cy="1066800"/>
          </a:xfrm>
        </p:spPr>
        <p:txBody>
          <a:bodyPr/>
          <a:lstStyle/>
          <a:p>
            <a:r>
              <a:rPr lang="en-US" altLang="ja-JP" dirty="0" smtClean="0">
                <a:solidFill>
                  <a:schemeClr val="tx1"/>
                </a:solidFill>
                <a:ea typeface="ＭＳ Ｐゴシック" charset="-128"/>
              </a:rPr>
              <a:t>Integrated Geophysical </a:t>
            </a:r>
            <a:r>
              <a:rPr lang="en-US" altLang="ja-JP" dirty="0">
                <a:solidFill>
                  <a:schemeClr val="tx1"/>
                </a:solidFill>
                <a:ea typeface="ＭＳ Ｐゴシック" charset="-128"/>
              </a:rPr>
              <a:t>M</a:t>
            </a:r>
            <a:r>
              <a:rPr lang="en-US" altLang="ja-JP" dirty="0" smtClean="0">
                <a:solidFill>
                  <a:schemeClr val="tx1"/>
                </a:solidFill>
                <a:ea typeface="ＭＳ Ｐゴシック" charset="-128"/>
              </a:rPr>
              <a:t>ethod for evaluation of levee damage</a:t>
            </a:r>
            <a:endParaRPr kumimoji="1" lang="ja-JP" altLang="en-US" dirty="0">
              <a:solidFill>
                <a:schemeClr val="tx1"/>
              </a:solidFill>
            </a:endParaRPr>
          </a:p>
        </p:txBody>
      </p:sp>
      <p:cxnSp>
        <p:nvCxnSpPr>
          <p:cNvPr id="9" name="直線コネクタ 8"/>
          <p:cNvCxnSpPr/>
          <p:nvPr/>
        </p:nvCxnSpPr>
        <p:spPr bwMode="auto">
          <a:xfrm>
            <a:off x="76200" y="6705600"/>
            <a:ext cx="578371" cy="3556"/>
          </a:xfrm>
          <a:prstGeom prst="line">
            <a:avLst/>
          </a:prstGeom>
          <a:solidFill>
            <a:schemeClr val="accent1"/>
          </a:solidFill>
          <a:ln w="57150" cap="flat" cmpd="sng" algn="ctr">
            <a:solidFill>
              <a:srgbClr val="FFFF00"/>
            </a:solidFill>
            <a:prstDash val="solid"/>
            <a:round/>
            <a:headEnd type="none" w="med" len="med"/>
            <a:tailEnd type="none" w="med" len="med"/>
          </a:ln>
          <a:effectLst/>
        </p:spPr>
      </p:cxnSp>
      <p:sp>
        <p:nvSpPr>
          <p:cNvPr id="10" name="テキスト ボックス 9"/>
          <p:cNvSpPr txBox="1"/>
          <p:nvPr/>
        </p:nvSpPr>
        <p:spPr>
          <a:xfrm>
            <a:off x="17253" y="6227665"/>
            <a:ext cx="1066800" cy="461665"/>
          </a:xfrm>
          <a:prstGeom prst="rect">
            <a:avLst/>
          </a:prstGeom>
          <a:noFill/>
        </p:spPr>
        <p:txBody>
          <a:bodyPr wrap="square" rtlCol="0">
            <a:spAutoFit/>
          </a:bodyPr>
          <a:lstStyle/>
          <a:p>
            <a:r>
              <a:rPr kumimoji="1" lang="en-US" altLang="ja-JP" dirty="0" smtClean="0">
                <a:solidFill>
                  <a:srgbClr val="FFFF00"/>
                </a:solidFill>
              </a:rPr>
              <a:t>5km</a:t>
            </a:r>
            <a:endParaRPr kumimoji="1" lang="ja-JP" altLang="en-US" dirty="0">
              <a:solidFill>
                <a:srgbClr val="FFFF00"/>
              </a:solidFill>
            </a:endParaRPr>
          </a:p>
        </p:txBody>
      </p:sp>
      <p:sp>
        <p:nvSpPr>
          <p:cNvPr id="15" name="フリーフォーム 14"/>
          <p:cNvSpPr/>
          <p:nvPr/>
        </p:nvSpPr>
        <p:spPr bwMode="auto">
          <a:xfrm>
            <a:off x="1383632" y="1576137"/>
            <a:ext cx="228600" cy="2184935"/>
          </a:xfrm>
          <a:custGeom>
            <a:avLst/>
            <a:gdLst>
              <a:gd name="connsiteX0" fmla="*/ 36094 w 372979"/>
              <a:gd name="connsiteY0" fmla="*/ 0 h 2550695"/>
              <a:gd name="connsiteX1" fmla="*/ 156410 w 372979"/>
              <a:gd name="connsiteY1" fmla="*/ 252663 h 2550695"/>
              <a:gd name="connsiteX2" fmla="*/ 0 w 372979"/>
              <a:gd name="connsiteY2" fmla="*/ 469231 h 2550695"/>
              <a:gd name="connsiteX3" fmla="*/ 108284 w 372979"/>
              <a:gd name="connsiteY3" fmla="*/ 709863 h 2550695"/>
              <a:gd name="connsiteX4" fmla="*/ 228600 w 372979"/>
              <a:gd name="connsiteY4" fmla="*/ 721895 h 2550695"/>
              <a:gd name="connsiteX5" fmla="*/ 168442 w 372979"/>
              <a:gd name="connsiteY5" fmla="*/ 794084 h 2550695"/>
              <a:gd name="connsiteX6" fmla="*/ 192505 w 372979"/>
              <a:gd name="connsiteY6" fmla="*/ 926431 h 2550695"/>
              <a:gd name="connsiteX7" fmla="*/ 108284 w 372979"/>
              <a:gd name="connsiteY7" fmla="*/ 1058779 h 2550695"/>
              <a:gd name="connsiteX8" fmla="*/ 156410 w 372979"/>
              <a:gd name="connsiteY8" fmla="*/ 1118937 h 2550695"/>
              <a:gd name="connsiteX9" fmla="*/ 60157 w 372979"/>
              <a:gd name="connsiteY9" fmla="*/ 1263316 h 2550695"/>
              <a:gd name="connsiteX10" fmla="*/ 96252 w 372979"/>
              <a:gd name="connsiteY10" fmla="*/ 1419726 h 2550695"/>
              <a:gd name="connsiteX11" fmla="*/ 96252 w 372979"/>
              <a:gd name="connsiteY11" fmla="*/ 1564105 h 2550695"/>
              <a:gd name="connsiteX12" fmla="*/ 132347 w 372979"/>
              <a:gd name="connsiteY12" fmla="*/ 1744579 h 2550695"/>
              <a:gd name="connsiteX13" fmla="*/ 60157 w 372979"/>
              <a:gd name="connsiteY13" fmla="*/ 1840831 h 2550695"/>
              <a:gd name="connsiteX14" fmla="*/ 156410 w 372979"/>
              <a:gd name="connsiteY14" fmla="*/ 2069431 h 2550695"/>
              <a:gd name="connsiteX15" fmla="*/ 144379 w 372979"/>
              <a:gd name="connsiteY15" fmla="*/ 2117558 h 2550695"/>
              <a:gd name="connsiteX16" fmla="*/ 168442 w 372979"/>
              <a:gd name="connsiteY16" fmla="*/ 2201779 h 2550695"/>
              <a:gd name="connsiteX17" fmla="*/ 264694 w 372979"/>
              <a:gd name="connsiteY17" fmla="*/ 2237874 h 2550695"/>
              <a:gd name="connsiteX18" fmla="*/ 372979 w 372979"/>
              <a:gd name="connsiteY18" fmla="*/ 2358189 h 2550695"/>
              <a:gd name="connsiteX19" fmla="*/ 324852 w 372979"/>
              <a:gd name="connsiteY19" fmla="*/ 2418347 h 2550695"/>
              <a:gd name="connsiteX20" fmla="*/ 360947 w 372979"/>
              <a:gd name="connsiteY20" fmla="*/ 2550695 h 2550695"/>
              <a:gd name="connsiteX0" fmla="*/ 36094 w 372979"/>
              <a:gd name="connsiteY0" fmla="*/ 0 h 2550695"/>
              <a:gd name="connsiteX1" fmla="*/ 156410 w 372979"/>
              <a:gd name="connsiteY1" fmla="*/ 252663 h 2550695"/>
              <a:gd name="connsiteX2" fmla="*/ 0 w 372979"/>
              <a:gd name="connsiteY2" fmla="*/ 469231 h 2550695"/>
              <a:gd name="connsiteX3" fmla="*/ 108284 w 372979"/>
              <a:gd name="connsiteY3" fmla="*/ 709863 h 2550695"/>
              <a:gd name="connsiteX4" fmla="*/ 228600 w 372979"/>
              <a:gd name="connsiteY4" fmla="*/ 721895 h 2550695"/>
              <a:gd name="connsiteX5" fmla="*/ 168442 w 372979"/>
              <a:gd name="connsiteY5" fmla="*/ 794084 h 2550695"/>
              <a:gd name="connsiteX6" fmla="*/ 192505 w 372979"/>
              <a:gd name="connsiteY6" fmla="*/ 926431 h 2550695"/>
              <a:gd name="connsiteX7" fmla="*/ 108284 w 372979"/>
              <a:gd name="connsiteY7" fmla="*/ 1058779 h 2550695"/>
              <a:gd name="connsiteX8" fmla="*/ 156410 w 372979"/>
              <a:gd name="connsiteY8" fmla="*/ 1118937 h 2550695"/>
              <a:gd name="connsiteX9" fmla="*/ 60157 w 372979"/>
              <a:gd name="connsiteY9" fmla="*/ 1263316 h 2550695"/>
              <a:gd name="connsiteX10" fmla="*/ 96252 w 372979"/>
              <a:gd name="connsiteY10" fmla="*/ 1419726 h 2550695"/>
              <a:gd name="connsiteX11" fmla="*/ 96252 w 372979"/>
              <a:gd name="connsiteY11" fmla="*/ 1564105 h 2550695"/>
              <a:gd name="connsiteX12" fmla="*/ 132347 w 372979"/>
              <a:gd name="connsiteY12" fmla="*/ 1744579 h 2550695"/>
              <a:gd name="connsiteX13" fmla="*/ 60157 w 372979"/>
              <a:gd name="connsiteY13" fmla="*/ 1840831 h 2550695"/>
              <a:gd name="connsiteX14" fmla="*/ 156410 w 372979"/>
              <a:gd name="connsiteY14" fmla="*/ 2069431 h 2550695"/>
              <a:gd name="connsiteX15" fmla="*/ 144379 w 372979"/>
              <a:gd name="connsiteY15" fmla="*/ 2117558 h 2550695"/>
              <a:gd name="connsiteX16" fmla="*/ 168442 w 372979"/>
              <a:gd name="connsiteY16" fmla="*/ 2201779 h 2550695"/>
              <a:gd name="connsiteX17" fmla="*/ 264694 w 372979"/>
              <a:gd name="connsiteY17" fmla="*/ 2237874 h 2550695"/>
              <a:gd name="connsiteX18" fmla="*/ 372979 w 372979"/>
              <a:gd name="connsiteY18" fmla="*/ 2358189 h 2550695"/>
              <a:gd name="connsiteX19" fmla="*/ 360947 w 372979"/>
              <a:gd name="connsiteY19" fmla="*/ 2550695 h 2550695"/>
              <a:gd name="connsiteX0" fmla="*/ 36094 w 360947"/>
              <a:gd name="connsiteY0" fmla="*/ 0 h 2550695"/>
              <a:gd name="connsiteX1" fmla="*/ 156410 w 360947"/>
              <a:gd name="connsiteY1" fmla="*/ 252663 h 2550695"/>
              <a:gd name="connsiteX2" fmla="*/ 0 w 360947"/>
              <a:gd name="connsiteY2" fmla="*/ 469231 h 2550695"/>
              <a:gd name="connsiteX3" fmla="*/ 108284 w 360947"/>
              <a:gd name="connsiteY3" fmla="*/ 709863 h 2550695"/>
              <a:gd name="connsiteX4" fmla="*/ 228600 w 360947"/>
              <a:gd name="connsiteY4" fmla="*/ 721895 h 2550695"/>
              <a:gd name="connsiteX5" fmla="*/ 168442 w 360947"/>
              <a:gd name="connsiteY5" fmla="*/ 794084 h 2550695"/>
              <a:gd name="connsiteX6" fmla="*/ 192505 w 360947"/>
              <a:gd name="connsiteY6" fmla="*/ 926431 h 2550695"/>
              <a:gd name="connsiteX7" fmla="*/ 108284 w 360947"/>
              <a:gd name="connsiteY7" fmla="*/ 1058779 h 2550695"/>
              <a:gd name="connsiteX8" fmla="*/ 156410 w 360947"/>
              <a:gd name="connsiteY8" fmla="*/ 1118937 h 2550695"/>
              <a:gd name="connsiteX9" fmla="*/ 60157 w 360947"/>
              <a:gd name="connsiteY9" fmla="*/ 1263316 h 2550695"/>
              <a:gd name="connsiteX10" fmla="*/ 96252 w 360947"/>
              <a:gd name="connsiteY10" fmla="*/ 1419726 h 2550695"/>
              <a:gd name="connsiteX11" fmla="*/ 96252 w 360947"/>
              <a:gd name="connsiteY11" fmla="*/ 1564105 h 2550695"/>
              <a:gd name="connsiteX12" fmla="*/ 132347 w 360947"/>
              <a:gd name="connsiteY12" fmla="*/ 1744579 h 2550695"/>
              <a:gd name="connsiteX13" fmla="*/ 60157 w 360947"/>
              <a:gd name="connsiteY13" fmla="*/ 1840831 h 2550695"/>
              <a:gd name="connsiteX14" fmla="*/ 156410 w 360947"/>
              <a:gd name="connsiteY14" fmla="*/ 2069431 h 2550695"/>
              <a:gd name="connsiteX15" fmla="*/ 144379 w 360947"/>
              <a:gd name="connsiteY15" fmla="*/ 2117558 h 2550695"/>
              <a:gd name="connsiteX16" fmla="*/ 168442 w 360947"/>
              <a:gd name="connsiteY16" fmla="*/ 2201779 h 2550695"/>
              <a:gd name="connsiteX17" fmla="*/ 264694 w 360947"/>
              <a:gd name="connsiteY17" fmla="*/ 2237874 h 2550695"/>
              <a:gd name="connsiteX18" fmla="*/ 360947 w 360947"/>
              <a:gd name="connsiteY18" fmla="*/ 2550695 h 2550695"/>
              <a:gd name="connsiteX0" fmla="*/ 36094 w 360947"/>
              <a:gd name="connsiteY0" fmla="*/ 0 h 2550695"/>
              <a:gd name="connsiteX1" fmla="*/ 156410 w 360947"/>
              <a:gd name="connsiteY1" fmla="*/ 252663 h 2550695"/>
              <a:gd name="connsiteX2" fmla="*/ 0 w 360947"/>
              <a:gd name="connsiteY2" fmla="*/ 469231 h 2550695"/>
              <a:gd name="connsiteX3" fmla="*/ 108284 w 360947"/>
              <a:gd name="connsiteY3" fmla="*/ 709863 h 2550695"/>
              <a:gd name="connsiteX4" fmla="*/ 228600 w 360947"/>
              <a:gd name="connsiteY4" fmla="*/ 721895 h 2550695"/>
              <a:gd name="connsiteX5" fmla="*/ 168442 w 360947"/>
              <a:gd name="connsiteY5" fmla="*/ 794084 h 2550695"/>
              <a:gd name="connsiteX6" fmla="*/ 192505 w 360947"/>
              <a:gd name="connsiteY6" fmla="*/ 926431 h 2550695"/>
              <a:gd name="connsiteX7" fmla="*/ 108284 w 360947"/>
              <a:gd name="connsiteY7" fmla="*/ 1058779 h 2550695"/>
              <a:gd name="connsiteX8" fmla="*/ 156410 w 360947"/>
              <a:gd name="connsiteY8" fmla="*/ 1118937 h 2550695"/>
              <a:gd name="connsiteX9" fmla="*/ 60157 w 360947"/>
              <a:gd name="connsiteY9" fmla="*/ 1263316 h 2550695"/>
              <a:gd name="connsiteX10" fmla="*/ 96252 w 360947"/>
              <a:gd name="connsiteY10" fmla="*/ 1419726 h 2550695"/>
              <a:gd name="connsiteX11" fmla="*/ 96252 w 360947"/>
              <a:gd name="connsiteY11" fmla="*/ 1564105 h 2550695"/>
              <a:gd name="connsiteX12" fmla="*/ 132347 w 360947"/>
              <a:gd name="connsiteY12" fmla="*/ 1744579 h 2550695"/>
              <a:gd name="connsiteX13" fmla="*/ 60157 w 360947"/>
              <a:gd name="connsiteY13" fmla="*/ 1840831 h 2550695"/>
              <a:gd name="connsiteX14" fmla="*/ 156410 w 360947"/>
              <a:gd name="connsiteY14" fmla="*/ 2069431 h 2550695"/>
              <a:gd name="connsiteX15" fmla="*/ 144379 w 360947"/>
              <a:gd name="connsiteY15" fmla="*/ 2117558 h 2550695"/>
              <a:gd name="connsiteX16" fmla="*/ 168442 w 360947"/>
              <a:gd name="connsiteY16" fmla="*/ 2201779 h 2550695"/>
              <a:gd name="connsiteX17" fmla="*/ 360947 w 360947"/>
              <a:gd name="connsiteY17" fmla="*/ 2550695 h 2550695"/>
              <a:gd name="connsiteX0" fmla="*/ 36094 w 360947"/>
              <a:gd name="connsiteY0" fmla="*/ 0 h 2550695"/>
              <a:gd name="connsiteX1" fmla="*/ 156410 w 360947"/>
              <a:gd name="connsiteY1" fmla="*/ 252663 h 2550695"/>
              <a:gd name="connsiteX2" fmla="*/ 0 w 360947"/>
              <a:gd name="connsiteY2" fmla="*/ 469231 h 2550695"/>
              <a:gd name="connsiteX3" fmla="*/ 108284 w 360947"/>
              <a:gd name="connsiteY3" fmla="*/ 709863 h 2550695"/>
              <a:gd name="connsiteX4" fmla="*/ 228600 w 360947"/>
              <a:gd name="connsiteY4" fmla="*/ 721895 h 2550695"/>
              <a:gd name="connsiteX5" fmla="*/ 168442 w 360947"/>
              <a:gd name="connsiteY5" fmla="*/ 794084 h 2550695"/>
              <a:gd name="connsiteX6" fmla="*/ 192505 w 360947"/>
              <a:gd name="connsiteY6" fmla="*/ 926431 h 2550695"/>
              <a:gd name="connsiteX7" fmla="*/ 108284 w 360947"/>
              <a:gd name="connsiteY7" fmla="*/ 1058779 h 2550695"/>
              <a:gd name="connsiteX8" fmla="*/ 156410 w 360947"/>
              <a:gd name="connsiteY8" fmla="*/ 1118937 h 2550695"/>
              <a:gd name="connsiteX9" fmla="*/ 60157 w 360947"/>
              <a:gd name="connsiteY9" fmla="*/ 1263316 h 2550695"/>
              <a:gd name="connsiteX10" fmla="*/ 96252 w 360947"/>
              <a:gd name="connsiteY10" fmla="*/ 1419726 h 2550695"/>
              <a:gd name="connsiteX11" fmla="*/ 96252 w 360947"/>
              <a:gd name="connsiteY11" fmla="*/ 1564105 h 2550695"/>
              <a:gd name="connsiteX12" fmla="*/ 132347 w 360947"/>
              <a:gd name="connsiteY12" fmla="*/ 1744579 h 2550695"/>
              <a:gd name="connsiteX13" fmla="*/ 60157 w 360947"/>
              <a:gd name="connsiteY13" fmla="*/ 1840831 h 2550695"/>
              <a:gd name="connsiteX14" fmla="*/ 156410 w 360947"/>
              <a:gd name="connsiteY14" fmla="*/ 2069431 h 2550695"/>
              <a:gd name="connsiteX15" fmla="*/ 144379 w 360947"/>
              <a:gd name="connsiteY15" fmla="*/ 2117558 h 2550695"/>
              <a:gd name="connsiteX16" fmla="*/ 360947 w 360947"/>
              <a:gd name="connsiteY16" fmla="*/ 2550695 h 2550695"/>
              <a:gd name="connsiteX0" fmla="*/ 36094 w 228600"/>
              <a:gd name="connsiteY0" fmla="*/ 0 h 2243457"/>
              <a:gd name="connsiteX1" fmla="*/ 156410 w 228600"/>
              <a:gd name="connsiteY1" fmla="*/ 252663 h 2243457"/>
              <a:gd name="connsiteX2" fmla="*/ 0 w 228600"/>
              <a:gd name="connsiteY2" fmla="*/ 469231 h 2243457"/>
              <a:gd name="connsiteX3" fmla="*/ 108284 w 228600"/>
              <a:gd name="connsiteY3" fmla="*/ 709863 h 2243457"/>
              <a:gd name="connsiteX4" fmla="*/ 228600 w 228600"/>
              <a:gd name="connsiteY4" fmla="*/ 721895 h 2243457"/>
              <a:gd name="connsiteX5" fmla="*/ 168442 w 228600"/>
              <a:gd name="connsiteY5" fmla="*/ 794084 h 2243457"/>
              <a:gd name="connsiteX6" fmla="*/ 192505 w 228600"/>
              <a:gd name="connsiteY6" fmla="*/ 926431 h 2243457"/>
              <a:gd name="connsiteX7" fmla="*/ 108284 w 228600"/>
              <a:gd name="connsiteY7" fmla="*/ 1058779 h 2243457"/>
              <a:gd name="connsiteX8" fmla="*/ 156410 w 228600"/>
              <a:gd name="connsiteY8" fmla="*/ 1118937 h 2243457"/>
              <a:gd name="connsiteX9" fmla="*/ 60157 w 228600"/>
              <a:gd name="connsiteY9" fmla="*/ 1263316 h 2243457"/>
              <a:gd name="connsiteX10" fmla="*/ 96252 w 228600"/>
              <a:gd name="connsiteY10" fmla="*/ 1419726 h 2243457"/>
              <a:gd name="connsiteX11" fmla="*/ 96252 w 228600"/>
              <a:gd name="connsiteY11" fmla="*/ 1564105 h 2243457"/>
              <a:gd name="connsiteX12" fmla="*/ 132347 w 228600"/>
              <a:gd name="connsiteY12" fmla="*/ 1744579 h 2243457"/>
              <a:gd name="connsiteX13" fmla="*/ 60157 w 228600"/>
              <a:gd name="connsiteY13" fmla="*/ 1840831 h 2243457"/>
              <a:gd name="connsiteX14" fmla="*/ 156410 w 228600"/>
              <a:gd name="connsiteY14" fmla="*/ 2069431 h 2243457"/>
              <a:gd name="connsiteX15" fmla="*/ 144379 w 228600"/>
              <a:gd name="connsiteY15" fmla="*/ 2117558 h 2243457"/>
              <a:gd name="connsiteX16" fmla="*/ 214643 w 228600"/>
              <a:gd name="connsiteY16" fmla="*/ 2243457 h 2243457"/>
              <a:gd name="connsiteX0" fmla="*/ 36094 w 228600"/>
              <a:gd name="connsiteY0" fmla="*/ 0 h 2243457"/>
              <a:gd name="connsiteX1" fmla="*/ 156410 w 228600"/>
              <a:gd name="connsiteY1" fmla="*/ 252663 h 2243457"/>
              <a:gd name="connsiteX2" fmla="*/ 0 w 228600"/>
              <a:gd name="connsiteY2" fmla="*/ 469231 h 2243457"/>
              <a:gd name="connsiteX3" fmla="*/ 108284 w 228600"/>
              <a:gd name="connsiteY3" fmla="*/ 709863 h 2243457"/>
              <a:gd name="connsiteX4" fmla="*/ 228600 w 228600"/>
              <a:gd name="connsiteY4" fmla="*/ 721895 h 2243457"/>
              <a:gd name="connsiteX5" fmla="*/ 168442 w 228600"/>
              <a:gd name="connsiteY5" fmla="*/ 794084 h 2243457"/>
              <a:gd name="connsiteX6" fmla="*/ 192505 w 228600"/>
              <a:gd name="connsiteY6" fmla="*/ 926431 h 2243457"/>
              <a:gd name="connsiteX7" fmla="*/ 108284 w 228600"/>
              <a:gd name="connsiteY7" fmla="*/ 1058779 h 2243457"/>
              <a:gd name="connsiteX8" fmla="*/ 156410 w 228600"/>
              <a:gd name="connsiteY8" fmla="*/ 1118937 h 2243457"/>
              <a:gd name="connsiteX9" fmla="*/ 60157 w 228600"/>
              <a:gd name="connsiteY9" fmla="*/ 1263316 h 2243457"/>
              <a:gd name="connsiteX10" fmla="*/ 96252 w 228600"/>
              <a:gd name="connsiteY10" fmla="*/ 1419726 h 2243457"/>
              <a:gd name="connsiteX11" fmla="*/ 96252 w 228600"/>
              <a:gd name="connsiteY11" fmla="*/ 1564105 h 2243457"/>
              <a:gd name="connsiteX12" fmla="*/ 132347 w 228600"/>
              <a:gd name="connsiteY12" fmla="*/ 1744579 h 2243457"/>
              <a:gd name="connsiteX13" fmla="*/ 60157 w 228600"/>
              <a:gd name="connsiteY13" fmla="*/ 1840831 h 2243457"/>
              <a:gd name="connsiteX14" fmla="*/ 156410 w 228600"/>
              <a:gd name="connsiteY14" fmla="*/ 2069431 h 2243457"/>
              <a:gd name="connsiteX15" fmla="*/ 214643 w 228600"/>
              <a:gd name="connsiteY15" fmla="*/ 2243457 h 2243457"/>
              <a:gd name="connsiteX0" fmla="*/ 36094 w 228600"/>
              <a:gd name="connsiteY0" fmla="*/ 0 h 2184935"/>
              <a:gd name="connsiteX1" fmla="*/ 156410 w 228600"/>
              <a:gd name="connsiteY1" fmla="*/ 252663 h 2184935"/>
              <a:gd name="connsiteX2" fmla="*/ 0 w 228600"/>
              <a:gd name="connsiteY2" fmla="*/ 469231 h 2184935"/>
              <a:gd name="connsiteX3" fmla="*/ 108284 w 228600"/>
              <a:gd name="connsiteY3" fmla="*/ 709863 h 2184935"/>
              <a:gd name="connsiteX4" fmla="*/ 228600 w 228600"/>
              <a:gd name="connsiteY4" fmla="*/ 721895 h 2184935"/>
              <a:gd name="connsiteX5" fmla="*/ 168442 w 228600"/>
              <a:gd name="connsiteY5" fmla="*/ 794084 h 2184935"/>
              <a:gd name="connsiteX6" fmla="*/ 192505 w 228600"/>
              <a:gd name="connsiteY6" fmla="*/ 926431 h 2184935"/>
              <a:gd name="connsiteX7" fmla="*/ 108284 w 228600"/>
              <a:gd name="connsiteY7" fmla="*/ 1058779 h 2184935"/>
              <a:gd name="connsiteX8" fmla="*/ 156410 w 228600"/>
              <a:gd name="connsiteY8" fmla="*/ 1118937 h 2184935"/>
              <a:gd name="connsiteX9" fmla="*/ 60157 w 228600"/>
              <a:gd name="connsiteY9" fmla="*/ 1263316 h 2184935"/>
              <a:gd name="connsiteX10" fmla="*/ 96252 w 228600"/>
              <a:gd name="connsiteY10" fmla="*/ 1419726 h 2184935"/>
              <a:gd name="connsiteX11" fmla="*/ 96252 w 228600"/>
              <a:gd name="connsiteY11" fmla="*/ 1564105 h 2184935"/>
              <a:gd name="connsiteX12" fmla="*/ 132347 w 228600"/>
              <a:gd name="connsiteY12" fmla="*/ 1744579 h 2184935"/>
              <a:gd name="connsiteX13" fmla="*/ 60157 w 228600"/>
              <a:gd name="connsiteY13" fmla="*/ 1840831 h 2184935"/>
              <a:gd name="connsiteX14" fmla="*/ 156410 w 228600"/>
              <a:gd name="connsiteY14" fmla="*/ 2069431 h 2184935"/>
              <a:gd name="connsiteX15" fmla="*/ 156121 w 228600"/>
              <a:gd name="connsiteY15" fmla="*/ 2184935 h 2184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8600" h="2184935">
                <a:moveTo>
                  <a:pt x="36094" y="0"/>
                </a:moveTo>
                <a:lnTo>
                  <a:pt x="156410" y="252663"/>
                </a:lnTo>
                <a:lnTo>
                  <a:pt x="0" y="469231"/>
                </a:lnTo>
                <a:lnTo>
                  <a:pt x="108284" y="709863"/>
                </a:lnTo>
                <a:lnTo>
                  <a:pt x="228600" y="721895"/>
                </a:lnTo>
                <a:lnTo>
                  <a:pt x="168442" y="794084"/>
                </a:lnTo>
                <a:lnTo>
                  <a:pt x="192505" y="926431"/>
                </a:lnTo>
                <a:lnTo>
                  <a:pt x="108284" y="1058779"/>
                </a:lnTo>
                <a:lnTo>
                  <a:pt x="156410" y="1118937"/>
                </a:lnTo>
                <a:lnTo>
                  <a:pt x="60157" y="1263316"/>
                </a:lnTo>
                <a:lnTo>
                  <a:pt x="96252" y="1419726"/>
                </a:lnTo>
                <a:lnTo>
                  <a:pt x="96252" y="1564105"/>
                </a:lnTo>
                <a:lnTo>
                  <a:pt x="132347" y="1744579"/>
                </a:lnTo>
                <a:lnTo>
                  <a:pt x="60157" y="1840831"/>
                </a:lnTo>
                <a:lnTo>
                  <a:pt x="156410" y="2069431"/>
                </a:lnTo>
                <a:cubicBezTo>
                  <a:pt x="156314" y="2107932"/>
                  <a:pt x="156217" y="2146434"/>
                  <a:pt x="156121" y="2184935"/>
                </a:cubicBez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rgbClr val="FFFF00"/>
              </a:solidFill>
              <a:effectLst/>
              <a:latin typeface="Arial" charset="0"/>
              <a:ea typeface="ＭＳ Ｐゴシック" pitchFamily="32" charset="-128"/>
            </a:endParaRPr>
          </a:p>
        </p:txBody>
      </p:sp>
      <p:sp>
        <p:nvSpPr>
          <p:cNvPr id="16" name="フリーフォーム 15"/>
          <p:cNvSpPr/>
          <p:nvPr/>
        </p:nvSpPr>
        <p:spPr bwMode="auto">
          <a:xfrm>
            <a:off x="1397203" y="4140403"/>
            <a:ext cx="358445" cy="212141"/>
          </a:xfrm>
          <a:custGeom>
            <a:avLst/>
            <a:gdLst>
              <a:gd name="connsiteX0" fmla="*/ 358445 w 358445"/>
              <a:gd name="connsiteY0" fmla="*/ 0 h 212141"/>
              <a:gd name="connsiteX1" fmla="*/ 277978 w 358445"/>
              <a:gd name="connsiteY1" fmla="*/ 80467 h 212141"/>
              <a:gd name="connsiteX2" fmla="*/ 190195 w 358445"/>
              <a:gd name="connsiteY2" fmla="*/ 87783 h 212141"/>
              <a:gd name="connsiteX3" fmla="*/ 146304 w 358445"/>
              <a:gd name="connsiteY3" fmla="*/ 175565 h 212141"/>
              <a:gd name="connsiteX4" fmla="*/ 0 w 358445"/>
              <a:gd name="connsiteY4" fmla="*/ 212141 h 212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445" h="212141">
                <a:moveTo>
                  <a:pt x="358445" y="0"/>
                </a:moveTo>
                <a:lnTo>
                  <a:pt x="277978" y="80467"/>
                </a:lnTo>
                <a:lnTo>
                  <a:pt x="190195" y="87783"/>
                </a:lnTo>
                <a:lnTo>
                  <a:pt x="146304" y="175565"/>
                </a:lnTo>
                <a:lnTo>
                  <a:pt x="0" y="212141"/>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7" name="フリーフォーム 16"/>
          <p:cNvSpPr/>
          <p:nvPr/>
        </p:nvSpPr>
        <p:spPr bwMode="auto">
          <a:xfrm>
            <a:off x="2571135" y="5400368"/>
            <a:ext cx="417871" cy="759542"/>
          </a:xfrm>
          <a:custGeom>
            <a:avLst/>
            <a:gdLst>
              <a:gd name="connsiteX0" fmla="*/ 0 w 417871"/>
              <a:gd name="connsiteY0" fmla="*/ 0 h 759542"/>
              <a:gd name="connsiteX1" fmla="*/ 71284 w 417871"/>
              <a:gd name="connsiteY1" fmla="*/ 88490 h 759542"/>
              <a:gd name="connsiteX2" fmla="*/ 117988 w 417871"/>
              <a:gd name="connsiteY2" fmla="*/ 95864 h 759542"/>
              <a:gd name="connsiteX3" fmla="*/ 164691 w 417871"/>
              <a:gd name="connsiteY3" fmla="*/ 19664 h 759542"/>
              <a:gd name="connsiteX4" fmla="*/ 194188 w 417871"/>
              <a:gd name="connsiteY4" fmla="*/ 24580 h 759542"/>
              <a:gd name="connsiteX5" fmla="*/ 204020 w 417871"/>
              <a:gd name="connsiteY5" fmla="*/ 54077 h 759542"/>
              <a:gd name="connsiteX6" fmla="*/ 186813 w 417871"/>
              <a:gd name="connsiteY6" fmla="*/ 125361 h 759542"/>
              <a:gd name="connsiteX7" fmla="*/ 218768 w 417871"/>
              <a:gd name="connsiteY7" fmla="*/ 169606 h 759542"/>
              <a:gd name="connsiteX8" fmla="*/ 255639 w 417871"/>
              <a:gd name="connsiteY8" fmla="*/ 186813 h 759542"/>
              <a:gd name="connsiteX9" fmla="*/ 322007 w 417871"/>
              <a:gd name="connsiteY9" fmla="*/ 233516 h 759542"/>
              <a:gd name="connsiteX10" fmla="*/ 339213 w 417871"/>
              <a:gd name="connsiteY10" fmla="*/ 272845 h 759542"/>
              <a:gd name="connsiteX11" fmla="*/ 408039 w 417871"/>
              <a:gd name="connsiteY11" fmla="*/ 294967 h 759542"/>
              <a:gd name="connsiteX12" fmla="*/ 417871 w 417871"/>
              <a:gd name="connsiteY12" fmla="*/ 385916 h 759542"/>
              <a:gd name="connsiteX13" fmla="*/ 376084 w 417871"/>
              <a:gd name="connsiteY13" fmla="*/ 489155 h 759542"/>
              <a:gd name="connsiteX14" fmla="*/ 292510 w 417871"/>
              <a:gd name="connsiteY14" fmla="*/ 538316 h 759542"/>
              <a:gd name="connsiteX15" fmla="*/ 204020 w 417871"/>
              <a:gd name="connsiteY15" fmla="*/ 604684 h 759542"/>
              <a:gd name="connsiteX16" fmla="*/ 184355 w 417871"/>
              <a:gd name="connsiteY16" fmla="*/ 656303 h 759542"/>
              <a:gd name="connsiteX17" fmla="*/ 191730 w 417871"/>
              <a:gd name="connsiteY17" fmla="*/ 742335 h 759542"/>
              <a:gd name="connsiteX18" fmla="*/ 208936 w 417871"/>
              <a:gd name="connsiteY18" fmla="*/ 759542 h 75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7871" h="759542">
                <a:moveTo>
                  <a:pt x="0" y="0"/>
                </a:moveTo>
                <a:lnTo>
                  <a:pt x="71284" y="88490"/>
                </a:lnTo>
                <a:lnTo>
                  <a:pt x="117988" y="95864"/>
                </a:lnTo>
                <a:lnTo>
                  <a:pt x="164691" y="19664"/>
                </a:lnTo>
                <a:lnTo>
                  <a:pt x="194188" y="24580"/>
                </a:lnTo>
                <a:lnTo>
                  <a:pt x="204020" y="54077"/>
                </a:lnTo>
                <a:lnTo>
                  <a:pt x="186813" y="125361"/>
                </a:lnTo>
                <a:lnTo>
                  <a:pt x="218768" y="169606"/>
                </a:lnTo>
                <a:lnTo>
                  <a:pt x="255639" y="186813"/>
                </a:lnTo>
                <a:lnTo>
                  <a:pt x="322007" y="233516"/>
                </a:lnTo>
                <a:lnTo>
                  <a:pt x="339213" y="272845"/>
                </a:lnTo>
                <a:lnTo>
                  <a:pt x="408039" y="294967"/>
                </a:lnTo>
                <a:lnTo>
                  <a:pt x="417871" y="385916"/>
                </a:lnTo>
                <a:lnTo>
                  <a:pt x="376084" y="489155"/>
                </a:lnTo>
                <a:lnTo>
                  <a:pt x="292510" y="538316"/>
                </a:lnTo>
                <a:lnTo>
                  <a:pt x="204020" y="604684"/>
                </a:lnTo>
                <a:lnTo>
                  <a:pt x="184355" y="656303"/>
                </a:lnTo>
                <a:lnTo>
                  <a:pt x="191730" y="742335"/>
                </a:lnTo>
                <a:lnTo>
                  <a:pt x="208936" y="759542"/>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8" name="フリーフォーム 17"/>
          <p:cNvSpPr/>
          <p:nvPr/>
        </p:nvSpPr>
        <p:spPr bwMode="auto">
          <a:xfrm>
            <a:off x="1977242" y="5860473"/>
            <a:ext cx="564077" cy="172192"/>
          </a:xfrm>
          <a:custGeom>
            <a:avLst/>
            <a:gdLst>
              <a:gd name="connsiteX0" fmla="*/ 564077 w 564077"/>
              <a:gd name="connsiteY0" fmla="*/ 172192 h 172192"/>
              <a:gd name="connsiteX1" fmla="*/ 427511 w 564077"/>
              <a:gd name="connsiteY1" fmla="*/ 124691 h 172192"/>
              <a:gd name="connsiteX2" fmla="*/ 320633 w 564077"/>
              <a:gd name="connsiteY2" fmla="*/ 130628 h 172192"/>
              <a:gd name="connsiteX3" fmla="*/ 225631 w 564077"/>
              <a:gd name="connsiteY3" fmla="*/ 124691 h 172192"/>
              <a:gd name="connsiteX4" fmla="*/ 0 w 564077"/>
              <a:gd name="connsiteY4" fmla="*/ 0 h 172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077" h="172192">
                <a:moveTo>
                  <a:pt x="564077" y="172192"/>
                </a:moveTo>
                <a:lnTo>
                  <a:pt x="427511" y="124691"/>
                </a:lnTo>
                <a:lnTo>
                  <a:pt x="320633" y="130628"/>
                </a:lnTo>
                <a:lnTo>
                  <a:pt x="225631" y="124691"/>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9" name="フリーフォーム 18"/>
          <p:cNvSpPr/>
          <p:nvPr/>
        </p:nvSpPr>
        <p:spPr bwMode="auto">
          <a:xfrm>
            <a:off x="1987366" y="5993813"/>
            <a:ext cx="639552" cy="137424"/>
          </a:xfrm>
          <a:custGeom>
            <a:avLst/>
            <a:gdLst>
              <a:gd name="connsiteX0" fmla="*/ 0 w 639552"/>
              <a:gd name="connsiteY0" fmla="*/ 0 h 137424"/>
              <a:gd name="connsiteX1" fmla="*/ 190280 w 639552"/>
              <a:gd name="connsiteY1" fmla="*/ 68712 h 137424"/>
              <a:gd name="connsiteX2" fmla="*/ 354132 w 639552"/>
              <a:gd name="connsiteY2" fmla="*/ 63426 h 137424"/>
              <a:gd name="connsiteX3" fmla="*/ 428130 w 639552"/>
              <a:gd name="connsiteY3" fmla="*/ 73997 h 137424"/>
              <a:gd name="connsiteX4" fmla="*/ 581411 w 639552"/>
              <a:gd name="connsiteY4" fmla="*/ 95140 h 137424"/>
              <a:gd name="connsiteX5" fmla="*/ 639552 w 639552"/>
              <a:gd name="connsiteY5" fmla="*/ 137424 h 13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552" h="137424">
                <a:moveTo>
                  <a:pt x="0" y="0"/>
                </a:moveTo>
                <a:lnTo>
                  <a:pt x="190280" y="68712"/>
                </a:lnTo>
                <a:lnTo>
                  <a:pt x="354132" y="63426"/>
                </a:lnTo>
                <a:lnTo>
                  <a:pt x="428130" y="73997"/>
                </a:lnTo>
                <a:lnTo>
                  <a:pt x="581411" y="95140"/>
                </a:lnTo>
                <a:lnTo>
                  <a:pt x="639552" y="137424"/>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0" name="フリーフォーム 19"/>
          <p:cNvSpPr/>
          <p:nvPr/>
        </p:nvSpPr>
        <p:spPr bwMode="auto">
          <a:xfrm>
            <a:off x="2774913" y="6178807"/>
            <a:ext cx="1088823" cy="332990"/>
          </a:xfrm>
          <a:custGeom>
            <a:avLst/>
            <a:gdLst>
              <a:gd name="connsiteX0" fmla="*/ 0 w 1088823"/>
              <a:gd name="connsiteY0" fmla="*/ 0 h 332990"/>
              <a:gd name="connsiteX1" fmla="*/ 84569 w 1088823"/>
              <a:gd name="connsiteY1" fmla="*/ 142710 h 332990"/>
              <a:gd name="connsiteX2" fmla="*/ 200851 w 1088823"/>
              <a:gd name="connsiteY2" fmla="*/ 274848 h 332990"/>
              <a:gd name="connsiteX3" fmla="*/ 258992 w 1088823"/>
              <a:gd name="connsiteY3" fmla="*/ 332990 h 332990"/>
              <a:gd name="connsiteX4" fmla="*/ 396416 w 1088823"/>
              <a:gd name="connsiteY4" fmla="*/ 295991 h 332990"/>
              <a:gd name="connsiteX5" fmla="*/ 549697 w 1088823"/>
              <a:gd name="connsiteY5" fmla="*/ 232564 h 332990"/>
              <a:gd name="connsiteX6" fmla="*/ 644837 w 1088823"/>
              <a:gd name="connsiteY6" fmla="*/ 153281 h 332990"/>
              <a:gd name="connsiteX7" fmla="*/ 771690 w 1088823"/>
              <a:gd name="connsiteY7" fmla="*/ 110996 h 332990"/>
              <a:gd name="connsiteX8" fmla="*/ 909115 w 1088823"/>
              <a:gd name="connsiteY8" fmla="*/ 79283 h 332990"/>
              <a:gd name="connsiteX9" fmla="*/ 1088823 w 1088823"/>
              <a:gd name="connsiteY9" fmla="*/ 73998 h 332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8823" h="332990">
                <a:moveTo>
                  <a:pt x="0" y="0"/>
                </a:moveTo>
                <a:lnTo>
                  <a:pt x="84569" y="142710"/>
                </a:lnTo>
                <a:lnTo>
                  <a:pt x="200851" y="274848"/>
                </a:lnTo>
                <a:lnTo>
                  <a:pt x="258992" y="332990"/>
                </a:lnTo>
                <a:lnTo>
                  <a:pt x="396416" y="295991"/>
                </a:lnTo>
                <a:lnTo>
                  <a:pt x="549697" y="232564"/>
                </a:lnTo>
                <a:lnTo>
                  <a:pt x="644837" y="153281"/>
                </a:lnTo>
                <a:lnTo>
                  <a:pt x="771690" y="110996"/>
                </a:lnTo>
                <a:lnTo>
                  <a:pt x="909115" y="79283"/>
                </a:lnTo>
                <a:lnTo>
                  <a:pt x="1088823" y="73998"/>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1" name="フリーフォーム 20"/>
          <p:cNvSpPr/>
          <p:nvPr/>
        </p:nvSpPr>
        <p:spPr bwMode="auto">
          <a:xfrm>
            <a:off x="2801341" y="6178807"/>
            <a:ext cx="1913369" cy="375274"/>
          </a:xfrm>
          <a:custGeom>
            <a:avLst/>
            <a:gdLst>
              <a:gd name="connsiteX0" fmla="*/ 0 w 1913369"/>
              <a:gd name="connsiteY0" fmla="*/ 105711 h 375274"/>
              <a:gd name="connsiteX1" fmla="*/ 132139 w 1913369"/>
              <a:gd name="connsiteY1" fmla="*/ 280134 h 375274"/>
              <a:gd name="connsiteX2" fmla="*/ 195565 w 1913369"/>
              <a:gd name="connsiteY2" fmla="*/ 364703 h 375274"/>
              <a:gd name="connsiteX3" fmla="*/ 274849 w 1913369"/>
              <a:gd name="connsiteY3" fmla="*/ 375274 h 375274"/>
              <a:gd name="connsiteX4" fmla="*/ 523269 w 1913369"/>
              <a:gd name="connsiteY4" fmla="*/ 306562 h 375274"/>
              <a:gd name="connsiteX5" fmla="*/ 739977 w 1913369"/>
              <a:gd name="connsiteY5" fmla="*/ 179709 h 375274"/>
              <a:gd name="connsiteX6" fmla="*/ 887972 w 1913369"/>
              <a:gd name="connsiteY6" fmla="*/ 169138 h 375274"/>
              <a:gd name="connsiteX7" fmla="*/ 1067681 w 1913369"/>
              <a:gd name="connsiteY7" fmla="*/ 232564 h 375274"/>
              <a:gd name="connsiteX8" fmla="*/ 1115251 w 1913369"/>
              <a:gd name="connsiteY8" fmla="*/ 253706 h 375274"/>
              <a:gd name="connsiteX9" fmla="*/ 1220962 w 1913369"/>
              <a:gd name="connsiteY9" fmla="*/ 169138 h 375274"/>
              <a:gd name="connsiteX10" fmla="*/ 1395385 w 1913369"/>
              <a:gd name="connsiteY10" fmla="*/ 42284 h 375274"/>
              <a:gd name="connsiteX11" fmla="*/ 1569808 w 1913369"/>
              <a:gd name="connsiteY11" fmla="*/ 0 h 375274"/>
              <a:gd name="connsiteX12" fmla="*/ 1707232 w 1913369"/>
              <a:gd name="connsiteY12" fmla="*/ 73998 h 375274"/>
              <a:gd name="connsiteX13" fmla="*/ 1807658 w 1913369"/>
              <a:gd name="connsiteY13" fmla="*/ 100425 h 375274"/>
              <a:gd name="connsiteX14" fmla="*/ 1913369 w 1913369"/>
              <a:gd name="connsiteY14" fmla="*/ 126853 h 375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13369" h="375274">
                <a:moveTo>
                  <a:pt x="0" y="105711"/>
                </a:moveTo>
                <a:lnTo>
                  <a:pt x="132139" y="280134"/>
                </a:lnTo>
                <a:lnTo>
                  <a:pt x="195565" y="364703"/>
                </a:lnTo>
                <a:lnTo>
                  <a:pt x="274849" y="375274"/>
                </a:lnTo>
                <a:lnTo>
                  <a:pt x="523269" y="306562"/>
                </a:lnTo>
                <a:lnTo>
                  <a:pt x="739977" y="179709"/>
                </a:lnTo>
                <a:lnTo>
                  <a:pt x="887972" y="169138"/>
                </a:lnTo>
                <a:lnTo>
                  <a:pt x="1067681" y="232564"/>
                </a:lnTo>
                <a:lnTo>
                  <a:pt x="1115251" y="253706"/>
                </a:lnTo>
                <a:lnTo>
                  <a:pt x="1220962" y="169138"/>
                </a:lnTo>
                <a:lnTo>
                  <a:pt x="1395385" y="42284"/>
                </a:lnTo>
                <a:lnTo>
                  <a:pt x="1569808" y="0"/>
                </a:lnTo>
                <a:lnTo>
                  <a:pt x="1707232" y="73998"/>
                </a:lnTo>
                <a:lnTo>
                  <a:pt x="1807658" y="100425"/>
                </a:lnTo>
                <a:lnTo>
                  <a:pt x="1913369" y="126853"/>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23" name="直線コネクタ 22"/>
          <p:cNvCxnSpPr/>
          <p:nvPr/>
        </p:nvCxnSpPr>
        <p:spPr bwMode="auto">
          <a:xfrm>
            <a:off x="8472487" y="6321820"/>
            <a:ext cx="228600" cy="232261"/>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26" name="直線コネクタ 25"/>
          <p:cNvCxnSpPr/>
          <p:nvPr/>
        </p:nvCxnSpPr>
        <p:spPr bwMode="auto">
          <a:xfrm>
            <a:off x="8496299" y="6437950"/>
            <a:ext cx="90488" cy="73847"/>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27" name="フリーフォーム 26"/>
          <p:cNvSpPr/>
          <p:nvPr/>
        </p:nvSpPr>
        <p:spPr bwMode="auto">
          <a:xfrm>
            <a:off x="7800975" y="6200775"/>
            <a:ext cx="523875" cy="152400"/>
          </a:xfrm>
          <a:custGeom>
            <a:avLst/>
            <a:gdLst>
              <a:gd name="connsiteX0" fmla="*/ 523875 w 523875"/>
              <a:gd name="connsiteY0" fmla="*/ 152400 h 152400"/>
              <a:gd name="connsiteX1" fmla="*/ 442913 w 523875"/>
              <a:gd name="connsiteY1" fmla="*/ 147638 h 152400"/>
              <a:gd name="connsiteX2" fmla="*/ 290513 w 523875"/>
              <a:gd name="connsiteY2" fmla="*/ 152400 h 152400"/>
              <a:gd name="connsiteX3" fmla="*/ 209550 w 523875"/>
              <a:gd name="connsiteY3" fmla="*/ 128588 h 152400"/>
              <a:gd name="connsiteX4" fmla="*/ 119063 w 523875"/>
              <a:gd name="connsiteY4" fmla="*/ 23813 h 152400"/>
              <a:gd name="connsiteX5" fmla="*/ 0 w 523875"/>
              <a:gd name="connsiteY5" fmla="*/ 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875" h="152400">
                <a:moveTo>
                  <a:pt x="523875" y="152400"/>
                </a:moveTo>
                <a:lnTo>
                  <a:pt x="442913" y="147638"/>
                </a:lnTo>
                <a:lnTo>
                  <a:pt x="290513" y="152400"/>
                </a:lnTo>
                <a:lnTo>
                  <a:pt x="209550" y="128588"/>
                </a:lnTo>
                <a:lnTo>
                  <a:pt x="119063" y="23813"/>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9" name="フリーフォーム 28"/>
          <p:cNvSpPr/>
          <p:nvPr/>
        </p:nvSpPr>
        <p:spPr bwMode="auto">
          <a:xfrm>
            <a:off x="7800974" y="6131237"/>
            <a:ext cx="523875" cy="152400"/>
          </a:xfrm>
          <a:custGeom>
            <a:avLst/>
            <a:gdLst>
              <a:gd name="connsiteX0" fmla="*/ 523875 w 523875"/>
              <a:gd name="connsiteY0" fmla="*/ 152400 h 152400"/>
              <a:gd name="connsiteX1" fmla="*/ 442913 w 523875"/>
              <a:gd name="connsiteY1" fmla="*/ 147638 h 152400"/>
              <a:gd name="connsiteX2" fmla="*/ 290513 w 523875"/>
              <a:gd name="connsiteY2" fmla="*/ 152400 h 152400"/>
              <a:gd name="connsiteX3" fmla="*/ 209550 w 523875"/>
              <a:gd name="connsiteY3" fmla="*/ 128588 h 152400"/>
              <a:gd name="connsiteX4" fmla="*/ 119063 w 523875"/>
              <a:gd name="connsiteY4" fmla="*/ 23813 h 152400"/>
              <a:gd name="connsiteX5" fmla="*/ 0 w 523875"/>
              <a:gd name="connsiteY5" fmla="*/ 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875" h="152400">
                <a:moveTo>
                  <a:pt x="523875" y="152400"/>
                </a:moveTo>
                <a:lnTo>
                  <a:pt x="442913" y="147638"/>
                </a:lnTo>
                <a:lnTo>
                  <a:pt x="290513" y="152400"/>
                </a:lnTo>
                <a:lnTo>
                  <a:pt x="209550" y="128588"/>
                </a:lnTo>
                <a:lnTo>
                  <a:pt x="119063" y="23813"/>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30" name="直線コネクタ 29"/>
          <p:cNvCxnSpPr/>
          <p:nvPr/>
        </p:nvCxnSpPr>
        <p:spPr bwMode="auto">
          <a:xfrm>
            <a:off x="7665244" y="5777974"/>
            <a:ext cx="135730" cy="215839"/>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35" name="フリーフォーム 34"/>
          <p:cNvSpPr/>
          <p:nvPr/>
        </p:nvSpPr>
        <p:spPr bwMode="auto">
          <a:xfrm>
            <a:off x="6819900" y="5200650"/>
            <a:ext cx="561975" cy="342900"/>
          </a:xfrm>
          <a:custGeom>
            <a:avLst/>
            <a:gdLst>
              <a:gd name="connsiteX0" fmla="*/ 561975 w 561975"/>
              <a:gd name="connsiteY0" fmla="*/ 342900 h 342900"/>
              <a:gd name="connsiteX1" fmla="*/ 447675 w 561975"/>
              <a:gd name="connsiteY1" fmla="*/ 304800 h 342900"/>
              <a:gd name="connsiteX2" fmla="*/ 342900 w 561975"/>
              <a:gd name="connsiteY2" fmla="*/ 242888 h 342900"/>
              <a:gd name="connsiteX3" fmla="*/ 166688 w 561975"/>
              <a:gd name="connsiteY3" fmla="*/ 152400 h 342900"/>
              <a:gd name="connsiteX4" fmla="*/ 66675 w 561975"/>
              <a:gd name="connsiteY4" fmla="*/ 85725 h 342900"/>
              <a:gd name="connsiteX5" fmla="*/ 0 w 561975"/>
              <a:gd name="connsiteY5"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1975" h="342900">
                <a:moveTo>
                  <a:pt x="561975" y="342900"/>
                </a:moveTo>
                <a:lnTo>
                  <a:pt x="447675" y="304800"/>
                </a:lnTo>
                <a:lnTo>
                  <a:pt x="342900" y="242888"/>
                </a:lnTo>
                <a:lnTo>
                  <a:pt x="166688" y="152400"/>
                </a:lnTo>
                <a:lnTo>
                  <a:pt x="66675" y="85725"/>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36" name="フリーフォーム 35"/>
          <p:cNvSpPr/>
          <p:nvPr/>
        </p:nvSpPr>
        <p:spPr bwMode="auto">
          <a:xfrm>
            <a:off x="7753350" y="5348288"/>
            <a:ext cx="76200" cy="190500"/>
          </a:xfrm>
          <a:custGeom>
            <a:avLst/>
            <a:gdLst>
              <a:gd name="connsiteX0" fmla="*/ 0 w 76200"/>
              <a:gd name="connsiteY0" fmla="*/ 190500 h 190500"/>
              <a:gd name="connsiteX1" fmla="*/ 0 w 76200"/>
              <a:gd name="connsiteY1" fmla="*/ 85725 h 190500"/>
              <a:gd name="connsiteX2" fmla="*/ 76200 w 76200"/>
              <a:gd name="connsiteY2" fmla="*/ 0 h 190500"/>
            </a:gdLst>
            <a:ahLst/>
            <a:cxnLst>
              <a:cxn ang="0">
                <a:pos x="connsiteX0" y="connsiteY0"/>
              </a:cxn>
              <a:cxn ang="0">
                <a:pos x="connsiteX1" y="connsiteY1"/>
              </a:cxn>
              <a:cxn ang="0">
                <a:pos x="connsiteX2" y="connsiteY2"/>
              </a:cxn>
            </a:cxnLst>
            <a:rect l="l" t="t" r="r" b="b"/>
            <a:pathLst>
              <a:path w="76200" h="190500">
                <a:moveTo>
                  <a:pt x="0" y="190500"/>
                </a:moveTo>
                <a:lnTo>
                  <a:pt x="0" y="85725"/>
                </a:lnTo>
                <a:lnTo>
                  <a:pt x="7620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37" name="フリーフォーム 36"/>
          <p:cNvSpPr/>
          <p:nvPr/>
        </p:nvSpPr>
        <p:spPr bwMode="auto">
          <a:xfrm>
            <a:off x="7658100" y="5210175"/>
            <a:ext cx="119063" cy="280988"/>
          </a:xfrm>
          <a:custGeom>
            <a:avLst/>
            <a:gdLst>
              <a:gd name="connsiteX0" fmla="*/ 38100 w 119063"/>
              <a:gd name="connsiteY0" fmla="*/ 280988 h 280988"/>
              <a:gd name="connsiteX1" fmla="*/ 42863 w 119063"/>
              <a:gd name="connsiteY1" fmla="*/ 171450 h 280988"/>
              <a:gd name="connsiteX2" fmla="*/ 119063 w 119063"/>
              <a:gd name="connsiteY2" fmla="*/ 114300 h 280988"/>
              <a:gd name="connsiteX3" fmla="*/ 33338 w 119063"/>
              <a:gd name="connsiteY3" fmla="*/ 61913 h 280988"/>
              <a:gd name="connsiteX4" fmla="*/ 0 w 119063"/>
              <a:gd name="connsiteY4" fmla="*/ 0 h 280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63" h="280988">
                <a:moveTo>
                  <a:pt x="38100" y="280988"/>
                </a:moveTo>
                <a:lnTo>
                  <a:pt x="42863" y="171450"/>
                </a:lnTo>
                <a:lnTo>
                  <a:pt x="119063" y="114300"/>
                </a:lnTo>
                <a:lnTo>
                  <a:pt x="33338" y="61913"/>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38" name="フリーフォーム 37"/>
          <p:cNvSpPr/>
          <p:nvPr/>
        </p:nvSpPr>
        <p:spPr bwMode="auto">
          <a:xfrm>
            <a:off x="7658100" y="5038725"/>
            <a:ext cx="166688" cy="261938"/>
          </a:xfrm>
          <a:custGeom>
            <a:avLst/>
            <a:gdLst>
              <a:gd name="connsiteX0" fmla="*/ 166688 w 166688"/>
              <a:gd name="connsiteY0" fmla="*/ 261938 h 261938"/>
              <a:gd name="connsiteX1" fmla="*/ 57150 w 166688"/>
              <a:gd name="connsiteY1" fmla="*/ 166688 h 261938"/>
              <a:gd name="connsiteX2" fmla="*/ 57150 w 166688"/>
              <a:gd name="connsiteY2" fmla="*/ 52388 h 261938"/>
              <a:gd name="connsiteX3" fmla="*/ 0 w 166688"/>
              <a:gd name="connsiteY3" fmla="*/ 0 h 261938"/>
            </a:gdLst>
            <a:ahLst/>
            <a:cxnLst>
              <a:cxn ang="0">
                <a:pos x="connsiteX0" y="connsiteY0"/>
              </a:cxn>
              <a:cxn ang="0">
                <a:pos x="connsiteX1" y="connsiteY1"/>
              </a:cxn>
              <a:cxn ang="0">
                <a:pos x="connsiteX2" y="connsiteY2"/>
              </a:cxn>
              <a:cxn ang="0">
                <a:pos x="connsiteX3" y="connsiteY3"/>
              </a:cxn>
            </a:cxnLst>
            <a:rect l="l" t="t" r="r" b="b"/>
            <a:pathLst>
              <a:path w="166688" h="261938">
                <a:moveTo>
                  <a:pt x="166688" y="261938"/>
                </a:moveTo>
                <a:lnTo>
                  <a:pt x="57150" y="166688"/>
                </a:lnTo>
                <a:lnTo>
                  <a:pt x="57150" y="52388"/>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40" name="直線コネクタ 39"/>
          <p:cNvCxnSpPr/>
          <p:nvPr/>
        </p:nvCxnSpPr>
        <p:spPr bwMode="auto">
          <a:xfrm>
            <a:off x="6305550" y="4762500"/>
            <a:ext cx="114300" cy="28575"/>
          </a:xfrm>
          <a:prstGeom prst="line">
            <a:avLst/>
          </a:prstGeom>
          <a:solidFill>
            <a:schemeClr val="accent1"/>
          </a:solidFill>
          <a:ln w="38100" cap="flat" cmpd="sng" algn="ctr">
            <a:solidFill>
              <a:srgbClr val="FFFF00"/>
            </a:solidFill>
            <a:prstDash val="solid"/>
            <a:round/>
            <a:headEnd type="none" w="med" len="med"/>
            <a:tailEnd type="none" w="med" len="med"/>
          </a:ln>
          <a:effectLst/>
        </p:spPr>
      </p:cxnSp>
      <p:cxnSp>
        <p:nvCxnSpPr>
          <p:cNvPr id="42" name="直線コネクタ 41"/>
          <p:cNvCxnSpPr/>
          <p:nvPr/>
        </p:nvCxnSpPr>
        <p:spPr bwMode="auto">
          <a:xfrm flipH="1">
            <a:off x="6062663" y="5048250"/>
            <a:ext cx="71437" cy="147638"/>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43" name="フリーフォーム 42"/>
          <p:cNvSpPr/>
          <p:nvPr/>
        </p:nvSpPr>
        <p:spPr bwMode="auto">
          <a:xfrm>
            <a:off x="5934075" y="4848225"/>
            <a:ext cx="104775" cy="71438"/>
          </a:xfrm>
          <a:custGeom>
            <a:avLst/>
            <a:gdLst>
              <a:gd name="connsiteX0" fmla="*/ 0 w 104775"/>
              <a:gd name="connsiteY0" fmla="*/ 0 h 71438"/>
              <a:gd name="connsiteX1" fmla="*/ 104775 w 104775"/>
              <a:gd name="connsiteY1" fmla="*/ 23813 h 71438"/>
              <a:gd name="connsiteX2" fmla="*/ 61913 w 104775"/>
              <a:gd name="connsiteY2" fmla="*/ 71438 h 71438"/>
            </a:gdLst>
            <a:ahLst/>
            <a:cxnLst>
              <a:cxn ang="0">
                <a:pos x="connsiteX0" y="connsiteY0"/>
              </a:cxn>
              <a:cxn ang="0">
                <a:pos x="connsiteX1" y="connsiteY1"/>
              </a:cxn>
              <a:cxn ang="0">
                <a:pos x="connsiteX2" y="connsiteY2"/>
              </a:cxn>
            </a:cxnLst>
            <a:rect l="l" t="t" r="r" b="b"/>
            <a:pathLst>
              <a:path w="104775" h="71438">
                <a:moveTo>
                  <a:pt x="0" y="0"/>
                </a:moveTo>
                <a:lnTo>
                  <a:pt x="104775" y="23813"/>
                </a:lnTo>
                <a:lnTo>
                  <a:pt x="61913" y="71438"/>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45" name="直線コネクタ 44"/>
          <p:cNvCxnSpPr/>
          <p:nvPr/>
        </p:nvCxnSpPr>
        <p:spPr bwMode="auto">
          <a:xfrm flipH="1">
            <a:off x="5072063" y="4581525"/>
            <a:ext cx="147638" cy="76200"/>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46" name="フリーフォーム 45"/>
          <p:cNvSpPr/>
          <p:nvPr/>
        </p:nvSpPr>
        <p:spPr bwMode="auto">
          <a:xfrm>
            <a:off x="4829175" y="4195763"/>
            <a:ext cx="147638" cy="23812"/>
          </a:xfrm>
          <a:custGeom>
            <a:avLst/>
            <a:gdLst>
              <a:gd name="connsiteX0" fmla="*/ 147638 w 147638"/>
              <a:gd name="connsiteY0" fmla="*/ 0 h 23812"/>
              <a:gd name="connsiteX1" fmla="*/ 90488 w 147638"/>
              <a:gd name="connsiteY1" fmla="*/ 23812 h 23812"/>
              <a:gd name="connsiteX2" fmla="*/ 0 w 147638"/>
              <a:gd name="connsiteY2" fmla="*/ 19050 h 23812"/>
            </a:gdLst>
            <a:ahLst/>
            <a:cxnLst>
              <a:cxn ang="0">
                <a:pos x="connsiteX0" y="connsiteY0"/>
              </a:cxn>
              <a:cxn ang="0">
                <a:pos x="connsiteX1" y="connsiteY1"/>
              </a:cxn>
              <a:cxn ang="0">
                <a:pos x="connsiteX2" y="connsiteY2"/>
              </a:cxn>
            </a:cxnLst>
            <a:rect l="l" t="t" r="r" b="b"/>
            <a:pathLst>
              <a:path w="147638" h="23812">
                <a:moveTo>
                  <a:pt x="147638" y="0"/>
                </a:moveTo>
                <a:lnTo>
                  <a:pt x="90488" y="23812"/>
                </a:lnTo>
                <a:lnTo>
                  <a:pt x="0" y="1905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48" name="直線コネクタ 47"/>
          <p:cNvCxnSpPr/>
          <p:nvPr/>
        </p:nvCxnSpPr>
        <p:spPr bwMode="auto">
          <a:xfrm flipH="1">
            <a:off x="4640891" y="4195763"/>
            <a:ext cx="73819" cy="11906"/>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49" name="フリーフォーム 48"/>
          <p:cNvSpPr/>
          <p:nvPr/>
        </p:nvSpPr>
        <p:spPr bwMode="auto">
          <a:xfrm>
            <a:off x="4081463" y="4143375"/>
            <a:ext cx="142875" cy="9525"/>
          </a:xfrm>
          <a:custGeom>
            <a:avLst/>
            <a:gdLst>
              <a:gd name="connsiteX0" fmla="*/ 0 w 142875"/>
              <a:gd name="connsiteY0" fmla="*/ 0 h 9525"/>
              <a:gd name="connsiteX1" fmla="*/ 66675 w 142875"/>
              <a:gd name="connsiteY1" fmla="*/ 9525 h 9525"/>
              <a:gd name="connsiteX2" fmla="*/ 142875 w 142875"/>
              <a:gd name="connsiteY2" fmla="*/ 4763 h 9525"/>
            </a:gdLst>
            <a:ahLst/>
            <a:cxnLst>
              <a:cxn ang="0">
                <a:pos x="connsiteX0" y="connsiteY0"/>
              </a:cxn>
              <a:cxn ang="0">
                <a:pos x="connsiteX1" y="connsiteY1"/>
              </a:cxn>
              <a:cxn ang="0">
                <a:pos x="connsiteX2" y="connsiteY2"/>
              </a:cxn>
            </a:cxnLst>
            <a:rect l="l" t="t" r="r" b="b"/>
            <a:pathLst>
              <a:path w="142875" h="9525">
                <a:moveTo>
                  <a:pt x="0" y="0"/>
                </a:moveTo>
                <a:lnTo>
                  <a:pt x="66675" y="9525"/>
                </a:lnTo>
                <a:lnTo>
                  <a:pt x="142875" y="4763"/>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0" name="フリーフォーム 49"/>
          <p:cNvSpPr/>
          <p:nvPr/>
        </p:nvSpPr>
        <p:spPr bwMode="auto">
          <a:xfrm>
            <a:off x="3905250" y="3629025"/>
            <a:ext cx="119063" cy="95250"/>
          </a:xfrm>
          <a:custGeom>
            <a:avLst/>
            <a:gdLst>
              <a:gd name="connsiteX0" fmla="*/ 0 w 119063"/>
              <a:gd name="connsiteY0" fmla="*/ 0 h 95250"/>
              <a:gd name="connsiteX1" fmla="*/ 42863 w 119063"/>
              <a:gd name="connsiteY1" fmla="*/ 76200 h 95250"/>
              <a:gd name="connsiteX2" fmla="*/ 119063 w 119063"/>
              <a:gd name="connsiteY2" fmla="*/ 95250 h 95250"/>
            </a:gdLst>
            <a:ahLst/>
            <a:cxnLst>
              <a:cxn ang="0">
                <a:pos x="connsiteX0" y="connsiteY0"/>
              </a:cxn>
              <a:cxn ang="0">
                <a:pos x="connsiteX1" y="connsiteY1"/>
              </a:cxn>
              <a:cxn ang="0">
                <a:pos x="connsiteX2" y="connsiteY2"/>
              </a:cxn>
            </a:cxnLst>
            <a:rect l="l" t="t" r="r" b="b"/>
            <a:pathLst>
              <a:path w="119063" h="95250">
                <a:moveTo>
                  <a:pt x="0" y="0"/>
                </a:moveTo>
                <a:lnTo>
                  <a:pt x="42863" y="76200"/>
                </a:lnTo>
                <a:lnTo>
                  <a:pt x="119063" y="9525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1" name="フリーフォーム 50"/>
          <p:cNvSpPr/>
          <p:nvPr/>
        </p:nvSpPr>
        <p:spPr bwMode="auto">
          <a:xfrm>
            <a:off x="4567238" y="3724275"/>
            <a:ext cx="600075" cy="100013"/>
          </a:xfrm>
          <a:custGeom>
            <a:avLst/>
            <a:gdLst>
              <a:gd name="connsiteX0" fmla="*/ 0 w 600075"/>
              <a:gd name="connsiteY0" fmla="*/ 0 h 100013"/>
              <a:gd name="connsiteX1" fmla="*/ 109537 w 600075"/>
              <a:gd name="connsiteY1" fmla="*/ 23813 h 100013"/>
              <a:gd name="connsiteX2" fmla="*/ 280987 w 600075"/>
              <a:gd name="connsiteY2" fmla="*/ 100013 h 100013"/>
              <a:gd name="connsiteX3" fmla="*/ 366712 w 600075"/>
              <a:gd name="connsiteY3" fmla="*/ 100013 h 100013"/>
              <a:gd name="connsiteX4" fmla="*/ 433387 w 600075"/>
              <a:gd name="connsiteY4" fmla="*/ 61913 h 100013"/>
              <a:gd name="connsiteX5" fmla="*/ 514350 w 600075"/>
              <a:gd name="connsiteY5" fmla="*/ 61913 h 100013"/>
              <a:gd name="connsiteX6" fmla="*/ 600075 w 600075"/>
              <a:gd name="connsiteY6" fmla="*/ 85725 h 100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0075" h="100013">
                <a:moveTo>
                  <a:pt x="0" y="0"/>
                </a:moveTo>
                <a:lnTo>
                  <a:pt x="109537" y="23813"/>
                </a:lnTo>
                <a:lnTo>
                  <a:pt x="280987" y="100013"/>
                </a:lnTo>
                <a:lnTo>
                  <a:pt x="366712" y="100013"/>
                </a:lnTo>
                <a:lnTo>
                  <a:pt x="433387" y="61913"/>
                </a:lnTo>
                <a:lnTo>
                  <a:pt x="514350" y="61913"/>
                </a:lnTo>
                <a:lnTo>
                  <a:pt x="600075" y="85725"/>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2" name="フリーフォーム 51"/>
          <p:cNvSpPr/>
          <p:nvPr/>
        </p:nvSpPr>
        <p:spPr bwMode="auto">
          <a:xfrm>
            <a:off x="5257800" y="3209925"/>
            <a:ext cx="119063" cy="123825"/>
          </a:xfrm>
          <a:custGeom>
            <a:avLst/>
            <a:gdLst>
              <a:gd name="connsiteX0" fmla="*/ 19050 w 119063"/>
              <a:gd name="connsiteY0" fmla="*/ 123825 h 123825"/>
              <a:gd name="connsiteX1" fmla="*/ 119063 w 119063"/>
              <a:gd name="connsiteY1" fmla="*/ 76200 h 123825"/>
              <a:gd name="connsiteX2" fmla="*/ 0 w 119063"/>
              <a:gd name="connsiteY2" fmla="*/ 0 h 123825"/>
            </a:gdLst>
            <a:ahLst/>
            <a:cxnLst>
              <a:cxn ang="0">
                <a:pos x="connsiteX0" y="connsiteY0"/>
              </a:cxn>
              <a:cxn ang="0">
                <a:pos x="connsiteX1" y="connsiteY1"/>
              </a:cxn>
              <a:cxn ang="0">
                <a:pos x="connsiteX2" y="connsiteY2"/>
              </a:cxn>
            </a:cxnLst>
            <a:rect l="l" t="t" r="r" b="b"/>
            <a:pathLst>
              <a:path w="119063" h="123825">
                <a:moveTo>
                  <a:pt x="19050" y="123825"/>
                </a:moveTo>
                <a:lnTo>
                  <a:pt x="119063" y="76200"/>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3" name="フリーフォーム 52"/>
          <p:cNvSpPr/>
          <p:nvPr/>
        </p:nvSpPr>
        <p:spPr bwMode="auto">
          <a:xfrm>
            <a:off x="4638675" y="2547938"/>
            <a:ext cx="114300" cy="71437"/>
          </a:xfrm>
          <a:custGeom>
            <a:avLst/>
            <a:gdLst>
              <a:gd name="connsiteX0" fmla="*/ 0 w 114300"/>
              <a:gd name="connsiteY0" fmla="*/ 4762 h 71437"/>
              <a:gd name="connsiteX1" fmla="*/ 61913 w 114300"/>
              <a:gd name="connsiteY1" fmla="*/ 0 h 71437"/>
              <a:gd name="connsiteX2" fmla="*/ 114300 w 114300"/>
              <a:gd name="connsiteY2" fmla="*/ 71437 h 71437"/>
            </a:gdLst>
            <a:ahLst/>
            <a:cxnLst>
              <a:cxn ang="0">
                <a:pos x="connsiteX0" y="connsiteY0"/>
              </a:cxn>
              <a:cxn ang="0">
                <a:pos x="connsiteX1" y="connsiteY1"/>
              </a:cxn>
              <a:cxn ang="0">
                <a:pos x="connsiteX2" y="connsiteY2"/>
              </a:cxn>
            </a:cxnLst>
            <a:rect l="l" t="t" r="r" b="b"/>
            <a:pathLst>
              <a:path w="114300" h="71437">
                <a:moveTo>
                  <a:pt x="0" y="4762"/>
                </a:moveTo>
                <a:lnTo>
                  <a:pt x="61913" y="0"/>
                </a:lnTo>
                <a:lnTo>
                  <a:pt x="114300" y="71437"/>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4" name="フリーフォーム 53"/>
          <p:cNvSpPr/>
          <p:nvPr/>
        </p:nvSpPr>
        <p:spPr bwMode="auto">
          <a:xfrm>
            <a:off x="5157788" y="2709863"/>
            <a:ext cx="138112" cy="42862"/>
          </a:xfrm>
          <a:custGeom>
            <a:avLst/>
            <a:gdLst>
              <a:gd name="connsiteX0" fmla="*/ 0 w 138112"/>
              <a:gd name="connsiteY0" fmla="*/ 0 h 42862"/>
              <a:gd name="connsiteX1" fmla="*/ 85725 w 138112"/>
              <a:gd name="connsiteY1" fmla="*/ 4762 h 42862"/>
              <a:gd name="connsiteX2" fmla="*/ 138112 w 138112"/>
              <a:gd name="connsiteY2" fmla="*/ 42862 h 42862"/>
            </a:gdLst>
            <a:ahLst/>
            <a:cxnLst>
              <a:cxn ang="0">
                <a:pos x="connsiteX0" y="connsiteY0"/>
              </a:cxn>
              <a:cxn ang="0">
                <a:pos x="connsiteX1" y="connsiteY1"/>
              </a:cxn>
              <a:cxn ang="0">
                <a:pos x="connsiteX2" y="connsiteY2"/>
              </a:cxn>
            </a:cxnLst>
            <a:rect l="l" t="t" r="r" b="b"/>
            <a:pathLst>
              <a:path w="138112" h="42862">
                <a:moveTo>
                  <a:pt x="0" y="0"/>
                </a:moveTo>
                <a:lnTo>
                  <a:pt x="85725" y="4762"/>
                </a:lnTo>
                <a:lnTo>
                  <a:pt x="138112" y="42862"/>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56" name="直線コネクタ 55"/>
          <p:cNvCxnSpPr/>
          <p:nvPr/>
        </p:nvCxnSpPr>
        <p:spPr bwMode="auto">
          <a:xfrm>
            <a:off x="5359286" y="2862113"/>
            <a:ext cx="50914" cy="109687"/>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58" name="フリーフォーム 57"/>
          <p:cNvSpPr/>
          <p:nvPr/>
        </p:nvSpPr>
        <p:spPr bwMode="auto">
          <a:xfrm>
            <a:off x="5494601" y="3161446"/>
            <a:ext cx="53306" cy="131214"/>
          </a:xfrm>
          <a:custGeom>
            <a:avLst/>
            <a:gdLst>
              <a:gd name="connsiteX0" fmla="*/ 24603 w 53306"/>
              <a:gd name="connsiteY0" fmla="*/ 0 h 131214"/>
              <a:gd name="connsiteX1" fmla="*/ 0 w 53306"/>
              <a:gd name="connsiteY1" fmla="*/ 77908 h 131214"/>
              <a:gd name="connsiteX2" fmla="*/ 53306 w 53306"/>
              <a:gd name="connsiteY2" fmla="*/ 131214 h 131214"/>
            </a:gdLst>
            <a:ahLst/>
            <a:cxnLst>
              <a:cxn ang="0">
                <a:pos x="connsiteX0" y="connsiteY0"/>
              </a:cxn>
              <a:cxn ang="0">
                <a:pos x="connsiteX1" y="connsiteY1"/>
              </a:cxn>
              <a:cxn ang="0">
                <a:pos x="connsiteX2" y="connsiteY2"/>
              </a:cxn>
            </a:cxnLst>
            <a:rect l="l" t="t" r="r" b="b"/>
            <a:pathLst>
              <a:path w="53306" h="131214">
                <a:moveTo>
                  <a:pt x="24603" y="0"/>
                </a:moveTo>
                <a:lnTo>
                  <a:pt x="0" y="77908"/>
                </a:lnTo>
                <a:lnTo>
                  <a:pt x="53306" y="131214"/>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9" name="フリーフォーム 58"/>
          <p:cNvSpPr/>
          <p:nvPr/>
        </p:nvSpPr>
        <p:spPr bwMode="auto">
          <a:xfrm>
            <a:off x="5703724" y="3489482"/>
            <a:ext cx="12301" cy="143515"/>
          </a:xfrm>
          <a:custGeom>
            <a:avLst/>
            <a:gdLst>
              <a:gd name="connsiteX0" fmla="*/ 0 w 12301"/>
              <a:gd name="connsiteY0" fmla="*/ 0 h 143515"/>
              <a:gd name="connsiteX1" fmla="*/ 12301 w 12301"/>
              <a:gd name="connsiteY1" fmla="*/ 86109 h 143515"/>
              <a:gd name="connsiteX2" fmla="*/ 4100 w 12301"/>
              <a:gd name="connsiteY2" fmla="*/ 143515 h 143515"/>
            </a:gdLst>
            <a:ahLst/>
            <a:cxnLst>
              <a:cxn ang="0">
                <a:pos x="connsiteX0" y="connsiteY0"/>
              </a:cxn>
              <a:cxn ang="0">
                <a:pos x="connsiteX1" y="connsiteY1"/>
              </a:cxn>
              <a:cxn ang="0">
                <a:pos x="connsiteX2" y="connsiteY2"/>
              </a:cxn>
            </a:cxnLst>
            <a:rect l="l" t="t" r="r" b="b"/>
            <a:pathLst>
              <a:path w="12301" h="143515">
                <a:moveTo>
                  <a:pt x="0" y="0"/>
                </a:moveTo>
                <a:lnTo>
                  <a:pt x="12301" y="86109"/>
                </a:lnTo>
                <a:lnTo>
                  <a:pt x="4100" y="143515"/>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61" name="直線コネクタ 60"/>
          <p:cNvCxnSpPr/>
          <p:nvPr/>
        </p:nvCxnSpPr>
        <p:spPr bwMode="auto">
          <a:xfrm>
            <a:off x="5883161" y="3919828"/>
            <a:ext cx="66590" cy="82210"/>
          </a:xfrm>
          <a:prstGeom prst="line">
            <a:avLst/>
          </a:prstGeom>
          <a:solidFill>
            <a:schemeClr val="accent1"/>
          </a:solidFill>
          <a:ln w="38100" cap="flat" cmpd="sng" algn="ctr">
            <a:solidFill>
              <a:srgbClr val="FFFF00"/>
            </a:solidFill>
            <a:prstDash val="solid"/>
            <a:round/>
            <a:headEnd type="none" w="med" len="med"/>
            <a:tailEnd type="none" w="med" len="med"/>
          </a:ln>
          <a:effectLst/>
        </p:spPr>
      </p:cxnSp>
      <p:sp>
        <p:nvSpPr>
          <p:cNvPr id="62" name="フリーフォーム 61"/>
          <p:cNvSpPr/>
          <p:nvPr/>
        </p:nvSpPr>
        <p:spPr bwMode="auto">
          <a:xfrm>
            <a:off x="7265995" y="4038942"/>
            <a:ext cx="364940" cy="852893"/>
          </a:xfrm>
          <a:custGeom>
            <a:avLst/>
            <a:gdLst>
              <a:gd name="connsiteX0" fmla="*/ 299332 w 364940"/>
              <a:gd name="connsiteY0" fmla="*/ 852893 h 852893"/>
              <a:gd name="connsiteX1" fmla="*/ 364940 w 364940"/>
              <a:gd name="connsiteY1" fmla="*/ 713478 h 852893"/>
              <a:gd name="connsiteX2" fmla="*/ 282931 w 364940"/>
              <a:gd name="connsiteY2" fmla="*/ 672473 h 852893"/>
              <a:gd name="connsiteX3" fmla="*/ 287031 w 364940"/>
              <a:gd name="connsiteY3" fmla="*/ 635569 h 852893"/>
              <a:gd name="connsiteX4" fmla="*/ 246027 w 364940"/>
              <a:gd name="connsiteY4" fmla="*/ 561761 h 852893"/>
              <a:gd name="connsiteX5" fmla="*/ 262428 w 364940"/>
              <a:gd name="connsiteY5" fmla="*/ 455149 h 852893"/>
              <a:gd name="connsiteX6" fmla="*/ 184520 w 364940"/>
              <a:gd name="connsiteY6" fmla="*/ 426446 h 852893"/>
              <a:gd name="connsiteX7" fmla="*/ 123013 w 364940"/>
              <a:gd name="connsiteY7" fmla="*/ 426446 h 852893"/>
              <a:gd name="connsiteX8" fmla="*/ 114812 w 364940"/>
              <a:gd name="connsiteY8" fmla="*/ 348538 h 852893"/>
              <a:gd name="connsiteX9" fmla="*/ 77908 w 364940"/>
              <a:gd name="connsiteY9" fmla="*/ 299332 h 852893"/>
              <a:gd name="connsiteX10" fmla="*/ 98410 w 364940"/>
              <a:gd name="connsiteY10" fmla="*/ 270629 h 852893"/>
              <a:gd name="connsiteX11" fmla="*/ 159917 w 364940"/>
              <a:gd name="connsiteY11" fmla="*/ 262428 h 852893"/>
              <a:gd name="connsiteX12" fmla="*/ 135314 w 364940"/>
              <a:gd name="connsiteY12" fmla="*/ 188620 h 852893"/>
              <a:gd name="connsiteX13" fmla="*/ 77908 w 364940"/>
              <a:gd name="connsiteY13" fmla="*/ 213223 h 852893"/>
              <a:gd name="connsiteX14" fmla="*/ 12301 w 364940"/>
              <a:gd name="connsiteY14" fmla="*/ 151716 h 852893"/>
              <a:gd name="connsiteX15" fmla="*/ 69707 w 364940"/>
              <a:gd name="connsiteY15" fmla="*/ 69707 h 852893"/>
              <a:gd name="connsiteX16" fmla="*/ 0 w 364940"/>
              <a:gd name="connsiteY16" fmla="*/ 0 h 85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4940" h="852893">
                <a:moveTo>
                  <a:pt x="299332" y="852893"/>
                </a:moveTo>
                <a:lnTo>
                  <a:pt x="364940" y="713478"/>
                </a:lnTo>
                <a:lnTo>
                  <a:pt x="282931" y="672473"/>
                </a:lnTo>
                <a:lnTo>
                  <a:pt x="287031" y="635569"/>
                </a:lnTo>
                <a:lnTo>
                  <a:pt x="246027" y="561761"/>
                </a:lnTo>
                <a:lnTo>
                  <a:pt x="262428" y="455149"/>
                </a:lnTo>
                <a:lnTo>
                  <a:pt x="184520" y="426446"/>
                </a:lnTo>
                <a:lnTo>
                  <a:pt x="123013" y="426446"/>
                </a:lnTo>
                <a:lnTo>
                  <a:pt x="114812" y="348538"/>
                </a:lnTo>
                <a:lnTo>
                  <a:pt x="77908" y="299332"/>
                </a:lnTo>
                <a:lnTo>
                  <a:pt x="98410" y="270629"/>
                </a:lnTo>
                <a:lnTo>
                  <a:pt x="159917" y="262428"/>
                </a:lnTo>
                <a:lnTo>
                  <a:pt x="135314" y="188620"/>
                </a:lnTo>
                <a:lnTo>
                  <a:pt x="77908" y="213223"/>
                </a:lnTo>
                <a:lnTo>
                  <a:pt x="12301" y="151716"/>
                </a:lnTo>
                <a:lnTo>
                  <a:pt x="69707" y="69707"/>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63" name="フリーフォーム 62"/>
          <p:cNvSpPr/>
          <p:nvPr/>
        </p:nvSpPr>
        <p:spPr bwMode="auto">
          <a:xfrm>
            <a:off x="6970762" y="3555089"/>
            <a:ext cx="225525" cy="323935"/>
          </a:xfrm>
          <a:custGeom>
            <a:avLst/>
            <a:gdLst>
              <a:gd name="connsiteX0" fmla="*/ 229625 w 229625"/>
              <a:gd name="connsiteY0" fmla="*/ 360839 h 360839"/>
              <a:gd name="connsiteX1" fmla="*/ 164018 w 229625"/>
              <a:gd name="connsiteY1" fmla="*/ 328036 h 360839"/>
              <a:gd name="connsiteX2" fmla="*/ 188621 w 229625"/>
              <a:gd name="connsiteY2" fmla="*/ 278830 h 360839"/>
              <a:gd name="connsiteX3" fmla="*/ 155817 w 229625"/>
              <a:gd name="connsiteY3" fmla="*/ 217324 h 360839"/>
              <a:gd name="connsiteX4" fmla="*/ 159917 w 229625"/>
              <a:gd name="connsiteY4" fmla="*/ 168118 h 360839"/>
              <a:gd name="connsiteX5" fmla="*/ 86109 w 229625"/>
              <a:gd name="connsiteY5" fmla="*/ 147616 h 360839"/>
              <a:gd name="connsiteX6" fmla="*/ 86109 w 229625"/>
              <a:gd name="connsiteY6" fmla="*/ 123013 h 360839"/>
              <a:gd name="connsiteX7" fmla="*/ 4100 w 229625"/>
              <a:gd name="connsiteY7" fmla="*/ 36904 h 360839"/>
              <a:gd name="connsiteX8" fmla="*/ 0 w 229625"/>
              <a:gd name="connsiteY8" fmla="*/ 16402 h 360839"/>
              <a:gd name="connsiteX9" fmla="*/ 12301 w 229625"/>
              <a:gd name="connsiteY9" fmla="*/ 0 h 360839"/>
              <a:gd name="connsiteX0" fmla="*/ 229625 w 229625"/>
              <a:gd name="connsiteY0" fmla="*/ 344437 h 344437"/>
              <a:gd name="connsiteX1" fmla="*/ 164018 w 229625"/>
              <a:gd name="connsiteY1" fmla="*/ 311634 h 344437"/>
              <a:gd name="connsiteX2" fmla="*/ 188621 w 229625"/>
              <a:gd name="connsiteY2" fmla="*/ 262428 h 344437"/>
              <a:gd name="connsiteX3" fmla="*/ 155817 w 229625"/>
              <a:gd name="connsiteY3" fmla="*/ 200922 h 344437"/>
              <a:gd name="connsiteX4" fmla="*/ 159917 w 229625"/>
              <a:gd name="connsiteY4" fmla="*/ 151716 h 344437"/>
              <a:gd name="connsiteX5" fmla="*/ 86109 w 229625"/>
              <a:gd name="connsiteY5" fmla="*/ 131214 h 344437"/>
              <a:gd name="connsiteX6" fmla="*/ 86109 w 229625"/>
              <a:gd name="connsiteY6" fmla="*/ 106611 h 344437"/>
              <a:gd name="connsiteX7" fmla="*/ 4100 w 229625"/>
              <a:gd name="connsiteY7" fmla="*/ 20502 h 344437"/>
              <a:gd name="connsiteX8" fmla="*/ 0 w 229625"/>
              <a:gd name="connsiteY8" fmla="*/ 0 h 344437"/>
              <a:gd name="connsiteX0" fmla="*/ 225525 w 225525"/>
              <a:gd name="connsiteY0" fmla="*/ 323935 h 323935"/>
              <a:gd name="connsiteX1" fmla="*/ 159918 w 225525"/>
              <a:gd name="connsiteY1" fmla="*/ 291132 h 323935"/>
              <a:gd name="connsiteX2" fmla="*/ 184521 w 225525"/>
              <a:gd name="connsiteY2" fmla="*/ 241926 h 323935"/>
              <a:gd name="connsiteX3" fmla="*/ 151717 w 225525"/>
              <a:gd name="connsiteY3" fmla="*/ 180420 h 323935"/>
              <a:gd name="connsiteX4" fmla="*/ 155817 w 225525"/>
              <a:gd name="connsiteY4" fmla="*/ 131214 h 323935"/>
              <a:gd name="connsiteX5" fmla="*/ 82009 w 225525"/>
              <a:gd name="connsiteY5" fmla="*/ 110712 h 323935"/>
              <a:gd name="connsiteX6" fmla="*/ 82009 w 225525"/>
              <a:gd name="connsiteY6" fmla="*/ 86109 h 323935"/>
              <a:gd name="connsiteX7" fmla="*/ 0 w 225525"/>
              <a:gd name="connsiteY7" fmla="*/ 0 h 323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525" h="323935">
                <a:moveTo>
                  <a:pt x="225525" y="323935"/>
                </a:moveTo>
                <a:lnTo>
                  <a:pt x="159918" y="291132"/>
                </a:lnTo>
                <a:lnTo>
                  <a:pt x="184521" y="241926"/>
                </a:lnTo>
                <a:lnTo>
                  <a:pt x="151717" y="180420"/>
                </a:lnTo>
                <a:lnTo>
                  <a:pt x="155817" y="131214"/>
                </a:lnTo>
                <a:lnTo>
                  <a:pt x="82009" y="110712"/>
                </a:lnTo>
                <a:lnTo>
                  <a:pt x="82009" y="86109"/>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0" name="フリーフォーム 10239"/>
          <p:cNvSpPr/>
          <p:nvPr/>
        </p:nvSpPr>
        <p:spPr bwMode="auto">
          <a:xfrm>
            <a:off x="6876452" y="3325464"/>
            <a:ext cx="98411" cy="135314"/>
          </a:xfrm>
          <a:custGeom>
            <a:avLst/>
            <a:gdLst>
              <a:gd name="connsiteX0" fmla="*/ 98411 w 98411"/>
              <a:gd name="connsiteY0" fmla="*/ 135314 h 135314"/>
              <a:gd name="connsiteX1" fmla="*/ 90210 w 98411"/>
              <a:gd name="connsiteY1" fmla="*/ 77908 h 135314"/>
              <a:gd name="connsiteX2" fmla="*/ 0 w 98411"/>
              <a:gd name="connsiteY2" fmla="*/ 61506 h 135314"/>
              <a:gd name="connsiteX3" fmla="*/ 57406 w 98411"/>
              <a:gd name="connsiteY3" fmla="*/ 0 h 135314"/>
            </a:gdLst>
            <a:ahLst/>
            <a:cxnLst>
              <a:cxn ang="0">
                <a:pos x="connsiteX0" y="connsiteY0"/>
              </a:cxn>
              <a:cxn ang="0">
                <a:pos x="connsiteX1" y="connsiteY1"/>
              </a:cxn>
              <a:cxn ang="0">
                <a:pos x="connsiteX2" y="connsiteY2"/>
              </a:cxn>
              <a:cxn ang="0">
                <a:pos x="connsiteX3" y="connsiteY3"/>
              </a:cxn>
            </a:cxnLst>
            <a:rect l="l" t="t" r="r" b="b"/>
            <a:pathLst>
              <a:path w="98411" h="135314">
                <a:moveTo>
                  <a:pt x="98411" y="135314"/>
                </a:moveTo>
                <a:lnTo>
                  <a:pt x="90210" y="77908"/>
                </a:lnTo>
                <a:lnTo>
                  <a:pt x="0" y="61506"/>
                </a:lnTo>
                <a:lnTo>
                  <a:pt x="57406"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1" name="フリーフォーム 10240"/>
          <p:cNvSpPr/>
          <p:nvPr/>
        </p:nvSpPr>
        <p:spPr bwMode="auto">
          <a:xfrm>
            <a:off x="6778041" y="2862113"/>
            <a:ext cx="127114" cy="282931"/>
          </a:xfrm>
          <a:custGeom>
            <a:avLst/>
            <a:gdLst>
              <a:gd name="connsiteX0" fmla="*/ 127114 w 127114"/>
              <a:gd name="connsiteY0" fmla="*/ 282931 h 282931"/>
              <a:gd name="connsiteX1" fmla="*/ 73808 w 127114"/>
              <a:gd name="connsiteY1" fmla="*/ 217324 h 282931"/>
              <a:gd name="connsiteX2" fmla="*/ 98411 w 127114"/>
              <a:gd name="connsiteY2" fmla="*/ 168118 h 282931"/>
              <a:gd name="connsiteX3" fmla="*/ 45105 w 127114"/>
              <a:gd name="connsiteY3" fmla="*/ 155817 h 282931"/>
              <a:gd name="connsiteX4" fmla="*/ 49206 w 127114"/>
              <a:gd name="connsiteY4" fmla="*/ 86109 h 282931"/>
              <a:gd name="connsiteX5" fmla="*/ 32804 w 127114"/>
              <a:gd name="connsiteY5" fmla="*/ 61507 h 282931"/>
              <a:gd name="connsiteX6" fmla="*/ 41005 w 127114"/>
              <a:gd name="connsiteY6" fmla="*/ 36904 h 282931"/>
              <a:gd name="connsiteX7" fmla="*/ 0 w 127114"/>
              <a:gd name="connsiteY7" fmla="*/ 0 h 28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14" h="282931">
                <a:moveTo>
                  <a:pt x="127114" y="282931"/>
                </a:moveTo>
                <a:lnTo>
                  <a:pt x="73808" y="217324"/>
                </a:lnTo>
                <a:lnTo>
                  <a:pt x="98411" y="168118"/>
                </a:lnTo>
                <a:lnTo>
                  <a:pt x="45105" y="155817"/>
                </a:lnTo>
                <a:lnTo>
                  <a:pt x="49206" y="86109"/>
                </a:lnTo>
                <a:lnTo>
                  <a:pt x="32804" y="61507"/>
                </a:lnTo>
                <a:lnTo>
                  <a:pt x="41005" y="36904"/>
                </a:lnTo>
                <a:lnTo>
                  <a:pt x="0" y="0"/>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3" name="フリーフォーム 10242"/>
          <p:cNvSpPr/>
          <p:nvPr/>
        </p:nvSpPr>
        <p:spPr bwMode="auto">
          <a:xfrm>
            <a:off x="6745238" y="2899017"/>
            <a:ext cx="24602" cy="151717"/>
          </a:xfrm>
          <a:custGeom>
            <a:avLst/>
            <a:gdLst>
              <a:gd name="connsiteX0" fmla="*/ 0 w 24602"/>
              <a:gd name="connsiteY0" fmla="*/ 0 h 151717"/>
              <a:gd name="connsiteX1" fmla="*/ 0 w 24602"/>
              <a:gd name="connsiteY1" fmla="*/ 65607 h 151717"/>
              <a:gd name="connsiteX2" fmla="*/ 24602 w 24602"/>
              <a:gd name="connsiteY2" fmla="*/ 77909 h 151717"/>
              <a:gd name="connsiteX3" fmla="*/ 8201 w 24602"/>
              <a:gd name="connsiteY3" fmla="*/ 151717 h 151717"/>
            </a:gdLst>
            <a:ahLst/>
            <a:cxnLst>
              <a:cxn ang="0">
                <a:pos x="connsiteX0" y="connsiteY0"/>
              </a:cxn>
              <a:cxn ang="0">
                <a:pos x="connsiteX1" y="connsiteY1"/>
              </a:cxn>
              <a:cxn ang="0">
                <a:pos x="connsiteX2" y="connsiteY2"/>
              </a:cxn>
              <a:cxn ang="0">
                <a:pos x="connsiteX3" y="connsiteY3"/>
              </a:cxn>
            </a:cxnLst>
            <a:rect l="l" t="t" r="r" b="b"/>
            <a:pathLst>
              <a:path w="24602" h="151717">
                <a:moveTo>
                  <a:pt x="0" y="0"/>
                </a:moveTo>
                <a:lnTo>
                  <a:pt x="0" y="65607"/>
                </a:lnTo>
                <a:lnTo>
                  <a:pt x="24602" y="77909"/>
                </a:lnTo>
                <a:lnTo>
                  <a:pt x="8201" y="151717"/>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4" name="フリーフォーム 10243"/>
          <p:cNvSpPr/>
          <p:nvPr/>
        </p:nvSpPr>
        <p:spPr bwMode="auto">
          <a:xfrm>
            <a:off x="6769840" y="3169647"/>
            <a:ext cx="86110" cy="217323"/>
          </a:xfrm>
          <a:custGeom>
            <a:avLst/>
            <a:gdLst>
              <a:gd name="connsiteX0" fmla="*/ 20503 w 86110"/>
              <a:gd name="connsiteY0" fmla="*/ 0 h 217323"/>
              <a:gd name="connsiteX1" fmla="*/ 12302 w 86110"/>
              <a:gd name="connsiteY1" fmla="*/ 90210 h 217323"/>
              <a:gd name="connsiteX2" fmla="*/ 86110 w 86110"/>
              <a:gd name="connsiteY2" fmla="*/ 118913 h 217323"/>
              <a:gd name="connsiteX3" fmla="*/ 36904 w 86110"/>
              <a:gd name="connsiteY3" fmla="*/ 151716 h 217323"/>
              <a:gd name="connsiteX4" fmla="*/ 0 w 86110"/>
              <a:gd name="connsiteY4" fmla="*/ 217323 h 217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10" h="217323">
                <a:moveTo>
                  <a:pt x="20503" y="0"/>
                </a:moveTo>
                <a:lnTo>
                  <a:pt x="12302" y="90210"/>
                </a:lnTo>
                <a:lnTo>
                  <a:pt x="86110" y="118913"/>
                </a:lnTo>
                <a:lnTo>
                  <a:pt x="36904" y="151716"/>
                </a:lnTo>
                <a:lnTo>
                  <a:pt x="0" y="217323"/>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5" name="フリーフォーム 10244"/>
          <p:cNvSpPr/>
          <p:nvPr/>
        </p:nvSpPr>
        <p:spPr bwMode="auto">
          <a:xfrm>
            <a:off x="6814945" y="3669901"/>
            <a:ext cx="221425" cy="143516"/>
          </a:xfrm>
          <a:custGeom>
            <a:avLst/>
            <a:gdLst>
              <a:gd name="connsiteX0" fmla="*/ 0 w 221425"/>
              <a:gd name="connsiteY0" fmla="*/ 0 h 143516"/>
              <a:gd name="connsiteX1" fmla="*/ 4101 w 221425"/>
              <a:gd name="connsiteY1" fmla="*/ 69708 h 143516"/>
              <a:gd name="connsiteX2" fmla="*/ 73808 w 221425"/>
              <a:gd name="connsiteY2" fmla="*/ 69708 h 143516"/>
              <a:gd name="connsiteX3" fmla="*/ 135315 w 221425"/>
              <a:gd name="connsiteY3" fmla="*/ 114813 h 143516"/>
              <a:gd name="connsiteX4" fmla="*/ 221425 w 221425"/>
              <a:gd name="connsiteY4" fmla="*/ 143516 h 143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425" h="143516">
                <a:moveTo>
                  <a:pt x="0" y="0"/>
                </a:moveTo>
                <a:lnTo>
                  <a:pt x="4101" y="69708"/>
                </a:lnTo>
                <a:lnTo>
                  <a:pt x="73808" y="69708"/>
                </a:lnTo>
                <a:lnTo>
                  <a:pt x="135315" y="114813"/>
                </a:lnTo>
                <a:lnTo>
                  <a:pt x="221425" y="143516"/>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6" name="フリーフォーム 10245"/>
          <p:cNvSpPr/>
          <p:nvPr/>
        </p:nvSpPr>
        <p:spPr bwMode="auto">
          <a:xfrm>
            <a:off x="6966662" y="3870823"/>
            <a:ext cx="155817" cy="233726"/>
          </a:xfrm>
          <a:custGeom>
            <a:avLst/>
            <a:gdLst>
              <a:gd name="connsiteX0" fmla="*/ 0 w 155817"/>
              <a:gd name="connsiteY0" fmla="*/ 0 h 233726"/>
              <a:gd name="connsiteX1" fmla="*/ 4100 w 155817"/>
              <a:gd name="connsiteY1" fmla="*/ 53306 h 233726"/>
              <a:gd name="connsiteX2" fmla="*/ 65607 w 155817"/>
              <a:gd name="connsiteY2" fmla="*/ 65607 h 233726"/>
              <a:gd name="connsiteX3" fmla="*/ 94310 w 155817"/>
              <a:gd name="connsiteY3" fmla="*/ 106612 h 233726"/>
              <a:gd name="connsiteX4" fmla="*/ 155817 w 155817"/>
              <a:gd name="connsiteY4" fmla="*/ 118913 h 233726"/>
              <a:gd name="connsiteX5" fmla="*/ 106612 w 155817"/>
              <a:gd name="connsiteY5" fmla="*/ 233726 h 233726"/>
              <a:gd name="connsiteX6" fmla="*/ 106612 w 155817"/>
              <a:gd name="connsiteY6" fmla="*/ 233726 h 233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817" h="233726">
                <a:moveTo>
                  <a:pt x="0" y="0"/>
                </a:moveTo>
                <a:lnTo>
                  <a:pt x="4100" y="53306"/>
                </a:lnTo>
                <a:lnTo>
                  <a:pt x="65607" y="65607"/>
                </a:lnTo>
                <a:lnTo>
                  <a:pt x="94310" y="106612"/>
                </a:lnTo>
                <a:lnTo>
                  <a:pt x="155817" y="118913"/>
                </a:lnTo>
                <a:lnTo>
                  <a:pt x="106612" y="233726"/>
                </a:lnTo>
                <a:lnTo>
                  <a:pt x="106612" y="233726"/>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7" name="フリーフォーム 10246"/>
          <p:cNvSpPr/>
          <p:nvPr/>
        </p:nvSpPr>
        <p:spPr bwMode="auto">
          <a:xfrm>
            <a:off x="6917457" y="4084047"/>
            <a:ext cx="159917" cy="82009"/>
          </a:xfrm>
          <a:custGeom>
            <a:avLst/>
            <a:gdLst>
              <a:gd name="connsiteX0" fmla="*/ 82008 w 159917"/>
              <a:gd name="connsiteY0" fmla="*/ 0 h 82009"/>
              <a:gd name="connsiteX1" fmla="*/ 0 w 159917"/>
              <a:gd name="connsiteY1" fmla="*/ 8201 h 82009"/>
              <a:gd name="connsiteX2" fmla="*/ 65607 w 159917"/>
              <a:gd name="connsiteY2" fmla="*/ 65607 h 82009"/>
              <a:gd name="connsiteX3" fmla="*/ 159917 w 159917"/>
              <a:gd name="connsiteY3" fmla="*/ 82009 h 82009"/>
            </a:gdLst>
            <a:ahLst/>
            <a:cxnLst>
              <a:cxn ang="0">
                <a:pos x="connsiteX0" y="connsiteY0"/>
              </a:cxn>
              <a:cxn ang="0">
                <a:pos x="connsiteX1" y="connsiteY1"/>
              </a:cxn>
              <a:cxn ang="0">
                <a:pos x="connsiteX2" y="connsiteY2"/>
              </a:cxn>
              <a:cxn ang="0">
                <a:pos x="connsiteX3" y="connsiteY3"/>
              </a:cxn>
            </a:cxnLst>
            <a:rect l="l" t="t" r="r" b="b"/>
            <a:pathLst>
              <a:path w="159917" h="82009">
                <a:moveTo>
                  <a:pt x="82008" y="0"/>
                </a:moveTo>
                <a:lnTo>
                  <a:pt x="0" y="8201"/>
                </a:lnTo>
                <a:lnTo>
                  <a:pt x="65607" y="65607"/>
                </a:lnTo>
                <a:lnTo>
                  <a:pt x="159917" y="82009"/>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48" name="フリーフォーム 10247"/>
          <p:cNvSpPr/>
          <p:nvPr/>
        </p:nvSpPr>
        <p:spPr bwMode="auto">
          <a:xfrm>
            <a:off x="6901055" y="4334174"/>
            <a:ext cx="200922" cy="139415"/>
          </a:xfrm>
          <a:custGeom>
            <a:avLst/>
            <a:gdLst>
              <a:gd name="connsiteX0" fmla="*/ 200922 w 200922"/>
              <a:gd name="connsiteY0" fmla="*/ 0 h 139415"/>
              <a:gd name="connsiteX1" fmla="*/ 135315 w 200922"/>
              <a:gd name="connsiteY1" fmla="*/ 86109 h 139415"/>
              <a:gd name="connsiteX2" fmla="*/ 77908 w 200922"/>
              <a:gd name="connsiteY2" fmla="*/ 90210 h 139415"/>
              <a:gd name="connsiteX3" fmla="*/ 32803 w 200922"/>
              <a:gd name="connsiteY3" fmla="*/ 41004 h 139415"/>
              <a:gd name="connsiteX4" fmla="*/ 0 w 200922"/>
              <a:gd name="connsiteY4" fmla="*/ 82009 h 139415"/>
              <a:gd name="connsiteX5" fmla="*/ 69707 w 200922"/>
              <a:gd name="connsiteY5" fmla="*/ 139415 h 13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22" h="139415">
                <a:moveTo>
                  <a:pt x="200922" y="0"/>
                </a:moveTo>
                <a:lnTo>
                  <a:pt x="135315" y="86109"/>
                </a:lnTo>
                <a:lnTo>
                  <a:pt x="77908" y="90210"/>
                </a:lnTo>
                <a:lnTo>
                  <a:pt x="32803" y="41004"/>
                </a:lnTo>
                <a:lnTo>
                  <a:pt x="0" y="82009"/>
                </a:lnTo>
                <a:lnTo>
                  <a:pt x="69707" y="139415"/>
                </a:lnTo>
              </a:path>
            </a:pathLst>
          </a:cu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250" name="テキスト ボックス 10249"/>
          <p:cNvSpPr txBox="1"/>
          <p:nvPr/>
        </p:nvSpPr>
        <p:spPr>
          <a:xfrm>
            <a:off x="3487184" y="1447800"/>
            <a:ext cx="5036343" cy="461665"/>
          </a:xfrm>
          <a:prstGeom prst="rect">
            <a:avLst/>
          </a:prstGeom>
          <a:noFill/>
        </p:spPr>
        <p:txBody>
          <a:bodyPr wrap="square" rtlCol="0">
            <a:spAutoFit/>
          </a:bodyPr>
          <a:lstStyle/>
          <a:p>
            <a:r>
              <a:rPr kumimoji="1" lang="en-US" altLang="ja-JP" dirty="0" smtClean="0">
                <a:solidFill>
                  <a:srgbClr val="FFFF00"/>
                </a:solidFill>
              </a:rPr>
              <a:t>Survey line length = 160km</a:t>
            </a:r>
            <a:endParaRPr kumimoji="1" lang="ja-JP" altLang="en-US" dirty="0">
              <a:solidFill>
                <a:srgbClr val="FFFF00"/>
              </a:solidFill>
            </a:endParaRPr>
          </a:p>
        </p:txBody>
      </p:sp>
      <p:grpSp>
        <p:nvGrpSpPr>
          <p:cNvPr id="3" name="グループ化 2"/>
          <p:cNvGrpSpPr/>
          <p:nvPr/>
        </p:nvGrpSpPr>
        <p:grpSpPr>
          <a:xfrm>
            <a:off x="3655142" y="5334000"/>
            <a:ext cx="3860083" cy="929148"/>
            <a:chOff x="3655142" y="5334000"/>
            <a:chExt cx="3860083" cy="929148"/>
          </a:xfrm>
        </p:grpSpPr>
        <p:cxnSp>
          <p:nvCxnSpPr>
            <p:cNvPr id="32" name="直線コネクタ 31"/>
            <p:cNvCxnSpPr/>
            <p:nvPr/>
          </p:nvCxnSpPr>
          <p:spPr bwMode="auto">
            <a:xfrm>
              <a:off x="6858000" y="5334000"/>
              <a:ext cx="228600" cy="152400"/>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
          <p:nvSpPr>
            <p:cNvPr id="34" name="フリーフォーム 33"/>
            <p:cNvSpPr/>
            <p:nvPr/>
          </p:nvSpPr>
          <p:spPr bwMode="auto">
            <a:xfrm>
              <a:off x="7296150" y="5567363"/>
              <a:ext cx="219075" cy="238125"/>
            </a:xfrm>
            <a:custGeom>
              <a:avLst/>
              <a:gdLst>
                <a:gd name="connsiteX0" fmla="*/ 219075 w 219075"/>
                <a:gd name="connsiteY0" fmla="*/ 238125 h 238125"/>
                <a:gd name="connsiteX1" fmla="*/ 147638 w 219075"/>
                <a:gd name="connsiteY1" fmla="*/ 195262 h 238125"/>
                <a:gd name="connsiteX2" fmla="*/ 190500 w 219075"/>
                <a:gd name="connsiteY2" fmla="*/ 138112 h 238125"/>
                <a:gd name="connsiteX3" fmla="*/ 133350 w 219075"/>
                <a:gd name="connsiteY3" fmla="*/ 33337 h 238125"/>
                <a:gd name="connsiteX4" fmla="*/ 0 w 219075"/>
                <a:gd name="connsiteY4" fmla="*/ 0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075" h="238125">
                  <a:moveTo>
                    <a:pt x="219075" y="238125"/>
                  </a:moveTo>
                  <a:lnTo>
                    <a:pt x="147638" y="195262"/>
                  </a:lnTo>
                  <a:lnTo>
                    <a:pt x="190500" y="138112"/>
                  </a:lnTo>
                  <a:lnTo>
                    <a:pt x="133350" y="33337"/>
                  </a:lnTo>
                  <a:lnTo>
                    <a:pt x="0" y="0"/>
                  </a:ln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4" name="直線コネクタ 3"/>
            <p:cNvCxnSpPr/>
            <p:nvPr/>
          </p:nvCxnSpPr>
          <p:spPr bwMode="auto">
            <a:xfrm flipV="1">
              <a:off x="3655142" y="6256712"/>
              <a:ext cx="208858" cy="6436"/>
            </a:xfrm>
            <a:prstGeom prst="line">
              <a:avLst/>
            </a:prstGeom>
            <a:solidFill>
              <a:schemeClr val="accent1"/>
            </a:solidFill>
            <a:ln w="38100" cap="flat" cmpd="sng" algn="ctr">
              <a:solidFill>
                <a:srgbClr val="FF0000"/>
              </a:solidFill>
              <a:prstDash val="solid"/>
              <a:round/>
              <a:headEnd type="none" w="med" len="med"/>
              <a:tailEnd type="none" w="med" len="med"/>
            </a:ln>
            <a:effectLst/>
          </p:spPr>
        </p:cxnSp>
      </p:grpSp>
      <p:grpSp>
        <p:nvGrpSpPr>
          <p:cNvPr id="7" name="グループ化 6"/>
          <p:cNvGrpSpPr/>
          <p:nvPr/>
        </p:nvGrpSpPr>
        <p:grpSpPr>
          <a:xfrm>
            <a:off x="4151821" y="1069437"/>
            <a:ext cx="5023035" cy="4370163"/>
            <a:chOff x="4151821" y="1069437"/>
            <a:chExt cx="5023035" cy="4370163"/>
          </a:xfrm>
        </p:grpSpPr>
        <p:pic>
          <p:nvPicPr>
            <p:cNvPr id="5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1821" y="1069437"/>
              <a:ext cx="5023035" cy="1586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下矢印 5"/>
            <p:cNvSpPr/>
            <p:nvPr/>
          </p:nvSpPr>
          <p:spPr bwMode="auto">
            <a:xfrm rot="11566272">
              <a:off x="7593808" y="2993658"/>
              <a:ext cx="471487" cy="2445942"/>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grpSp>
        <p:nvGrpSpPr>
          <p:cNvPr id="11" name="グループ化 10"/>
          <p:cNvGrpSpPr/>
          <p:nvPr/>
        </p:nvGrpSpPr>
        <p:grpSpPr>
          <a:xfrm>
            <a:off x="1832329" y="2625729"/>
            <a:ext cx="6126290" cy="2682103"/>
            <a:chOff x="1832329" y="2625729"/>
            <a:chExt cx="6126290" cy="2682103"/>
          </a:xfrm>
        </p:grpSpPr>
        <p:pic>
          <p:nvPicPr>
            <p:cNvPr id="133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2329" y="2625729"/>
              <a:ext cx="6126290" cy="1575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下矢印 7"/>
            <p:cNvSpPr/>
            <p:nvPr/>
          </p:nvSpPr>
          <p:spPr bwMode="auto">
            <a:xfrm rot="9391317">
              <a:off x="6340645" y="3980888"/>
              <a:ext cx="532949" cy="1326944"/>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grpSp>
        <p:nvGrpSpPr>
          <p:cNvPr id="14" name="グループ化 13"/>
          <p:cNvGrpSpPr/>
          <p:nvPr/>
        </p:nvGrpSpPr>
        <p:grpSpPr>
          <a:xfrm>
            <a:off x="-9274" y="4219575"/>
            <a:ext cx="5267074" cy="1957759"/>
            <a:chOff x="-9274" y="4219575"/>
            <a:chExt cx="5267074" cy="1957759"/>
          </a:xfrm>
        </p:grpSpPr>
        <p:pic>
          <p:nvPicPr>
            <p:cNvPr id="133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74" y="4219575"/>
              <a:ext cx="5267074" cy="1497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下矢印 12"/>
            <p:cNvSpPr/>
            <p:nvPr/>
          </p:nvSpPr>
          <p:spPr bwMode="auto">
            <a:xfrm rot="9944467">
              <a:off x="3414115" y="5352834"/>
              <a:ext cx="438150" cy="82450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sp>
        <p:nvSpPr>
          <p:cNvPr id="22" name="テキスト ボックス 21"/>
          <p:cNvSpPr txBox="1"/>
          <p:nvPr/>
        </p:nvSpPr>
        <p:spPr>
          <a:xfrm>
            <a:off x="2571135" y="5052219"/>
            <a:ext cx="6602681" cy="1569660"/>
          </a:xfrm>
          <a:prstGeom prst="rect">
            <a:avLst/>
          </a:prstGeom>
          <a:solidFill>
            <a:schemeClr val="bg1"/>
          </a:solidFill>
          <a:ln>
            <a:solidFill>
              <a:schemeClr val="tx1"/>
            </a:solidFill>
          </a:ln>
        </p:spPr>
        <p:txBody>
          <a:bodyPr wrap="square" rtlCol="0">
            <a:spAutoFit/>
          </a:bodyPr>
          <a:lstStyle/>
          <a:p>
            <a:r>
              <a:rPr lang="en-US" altLang="ja-JP" dirty="0"/>
              <a:t>Using the Integrated Geophysical Method (including geophysics, borehole data, and levee maintenance records), we could identify the damaged sections </a:t>
            </a:r>
            <a:r>
              <a:rPr lang="en-US" altLang="ja-JP" dirty="0" smtClean="0"/>
              <a:t>from </a:t>
            </a:r>
            <a:r>
              <a:rPr lang="en-US" altLang="ja-JP" dirty="0"/>
              <a:t>a very long levee. </a:t>
            </a:r>
            <a:endParaRPr kumimoji="1" lang="ja-JP" altLang="en-US" dirty="0"/>
          </a:p>
        </p:txBody>
      </p:sp>
      <p:sp>
        <p:nvSpPr>
          <p:cNvPr id="28" name="日付プレースホルダー 27"/>
          <p:cNvSpPr>
            <a:spLocks noGrp="1"/>
          </p:cNvSpPr>
          <p:nvPr>
            <p:ph type="dt" sz="half" idx="10"/>
          </p:nvPr>
        </p:nvSpPr>
        <p:spPr/>
        <p:txBody>
          <a:bodyPr/>
          <a:lstStyle/>
          <a:p>
            <a:pPr>
              <a:defRPr/>
            </a:pPr>
            <a:r>
              <a:rPr lang="en-US" altLang="ja-JP" smtClean="0"/>
              <a:t>2016/9/15</a:t>
            </a:r>
            <a:endParaRPr lang="ja-JP" altLang="ja-JP"/>
          </a:p>
        </p:txBody>
      </p:sp>
      <p:sp>
        <p:nvSpPr>
          <p:cNvPr id="31" name="フッター プレースホルダー 30"/>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33" name="スライド番号プレースホルダー 32"/>
          <p:cNvSpPr>
            <a:spLocks noGrp="1"/>
          </p:cNvSpPr>
          <p:nvPr>
            <p:ph type="sldNum" sz="quarter" idx="12"/>
          </p:nvPr>
        </p:nvSpPr>
        <p:spPr/>
        <p:txBody>
          <a:bodyPr/>
          <a:lstStyle/>
          <a:p>
            <a:pPr>
              <a:defRPr/>
            </a:pPr>
            <a:fld id="{589587F9-51AB-4F79-A716-B28F65E7F8F1}" type="slidenum">
              <a:rPr lang="en-US" altLang="ja-JP" smtClean="0"/>
              <a:pPr>
                <a:defRPr/>
              </a:pPr>
              <a:t>15</a:t>
            </a:fld>
            <a:endParaRPr lang="en-US" altLang="ja-JP" dirty="0"/>
          </a:p>
        </p:txBody>
      </p:sp>
    </p:spTree>
    <p:extLst>
      <p:ext uri="{BB962C8B-B14F-4D97-AF65-F5344CB8AC3E}">
        <p14:creationId xmlns:p14="http://schemas.microsoft.com/office/powerpoint/2010/main" val="178477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467544" y="31714"/>
            <a:ext cx="8229600" cy="1143000"/>
          </a:xfrm>
        </p:spPr>
        <p:txBody>
          <a:bodyPr/>
          <a:lstStyle/>
          <a:p>
            <a:r>
              <a:rPr lang="en-US" altLang="ja-JP" dirty="0" smtClean="0"/>
              <a:t>Investigation Site</a:t>
            </a:r>
            <a:endParaRPr kumimoji="1" lang="ja-JP" altLang="en-US" dirty="0"/>
          </a:p>
        </p:txBody>
      </p:sp>
      <p:grpSp>
        <p:nvGrpSpPr>
          <p:cNvPr id="8" name="グループ化 7"/>
          <p:cNvGrpSpPr/>
          <p:nvPr/>
        </p:nvGrpSpPr>
        <p:grpSpPr>
          <a:xfrm>
            <a:off x="260591" y="2401265"/>
            <a:ext cx="4471155" cy="3830080"/>
            <a:chOff x="170293" y="1319514"/>
            <a:chExt cx="4471155" cy="383008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144" t="8922" r="16321"/>
            <a:stretch/>
          </p:blipFill>
          <p:spPr bwMode="auto">
            <a:xfrm>
              <a:off x="170293" y="1319514"/>
              <a:ext cx="4471155" cy="383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直線コネクタ 2"/>
            <p:cNvCxnSpPr/>
            <p:nvPr/>
          </p:nvCxnSpPr>
          <p:spPr>
            <a:xfrm>
              <a:off x="258212" y="4941168"/>
              <a:ext cx="1008112"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テキスト ボックス 5"/>
            <p:cNvSpPr txBox="1"/>
            <p:nvPr/>
          </p:nvSpPr>
          <p:spPr>
            <a:xfrm>
              <a:off x="170293" y="4468165"/>
              <a:ext cx="1224136" cy="369332"/>
            </a:xfrm>
            <a:prstGeom prst="rect">
              <a:avLst/>
            </a:prstGeom>
            <a:noFill/>
          </p:spPr>
          <p:txBody>
            <a:bodyPr wrap="square" rtlCol="0">
              <a:spAutoFit/>
            </a:bodyPr>
            <a:lstStyle/>
            <a:p>
              <a:pPr algn="ctr"/>
              <a:r>
                <a:rPr kumimoji="1" lang="en-US" altLang="ja-JP" dirty="0" smtClean="0"/>
                <a:t>50km</a:t>
              </a:r>
              <a:endParaRPr kumimoji="1" lang="ja-JP" altLang="en-US" dirty="0"/>
            </a:p>
          </p:txBody>
        </p:sp>
        <p:sp>
          <p:nvSpPr>
            <p:cNvPr id="7" name="正方形/長方形 6"/>
            <p:cNvSpPr/>
            <p:nvPr/>
          </p:nvSpPr>
          <p:spPr>
            <a:xfrm>
              <a:off x="3419872" y="4005064"/>
              <a:ext cx="360040"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 name="グループ化 17"/>
          <p:cNvGrpSpPr/>
          <p:nvPr/>
        </p:nvGrpSpPr>
        <p:grpSpPr>
          <a:xfrm>
            <a:off x="3510170" y="2611470"/>
            <a:ext cx="5559886" cy="3411449"/>
            <a:chOff x="3510170" y="2611470"/>
            <a:chExt cx="5559886" cy="3411449"/>
          </a:xfrm>
        </p:grpSpPr>
        <p:grpSp>
          <p:nvGrpSpPr>
            <p:cNvPr id="17" name="グループ化 16"/>
            <p:cNvGrpSpPr/>
            <p:nvPr/>
          </p:nvGrpSpPr>
          <p:grpSpPr>
            <a:xfrm>
              <a:off x="3510170" y="2611470"/>
              <a:ext cx="5559886" cy="3411449"/>
              <a:chOff x="3476267" y="3113588"/>
              <a:chExt cx="5559886" cy="3411449"/>
            </a:xfrm>
          </p:grpSpPr>
          <p:grpSp>
            <p:nvGrpSpPr>
              <p:cNvPr id="15" name="グループ化 14"/>
              <p:cNvGrpSpPr/>
              <p:nvPr/>
            </p:nvGrpSpPr>
            <p:grpSpPr>
              <a:xfrm>
                <a:off x="3476267" y="3113588"/>
                <a:ext cx="5559886" cy="3411449"/>
                <a:chOff x="3476267" y="3113588"/>
                <a:chExt cx="5559886" cy="3411449"/>
              </a:xfrm>
            </p:grpSpPr>
            <p:pic>
              <p:nvPicPr>
                <p:cNvPr id="5" name="図 4"/>
                <p:cNvPicPr/>
                <p:nvPr/>
              </p:nvPicPr>
              <p:blipFill rotWithShape="1">
                <a:blip r:embed="rId4"/>
                <a:srcRect l="7408" t="749" r="16160" b="8143"/>
                <a:stretch/>
              </p:blipFill>
              <p:spPr>
                <a:xfrm>
                  <a:off x="4190035" y="3113588"/>
                  <a:ext cx="4846118" cy="3411449"/>
                </a:xfrm>
                <a:prstGeom prst="rect">
                  <a:avLst/>
                </a:prstGeom>
                <a:ln w="28575">
                  <a:solidFill>
                    <a:srgbClr val="FF0000"/>
                  </a:solidFill>
                </a:ln>
              </p:spPr>
            </p:pic>
            <p:cxnSp>
              <p:nvCxnSpPr>
                <p:cNvPr id="10" name="直線コネクタ 9"/>
                <p:cNvCxnSpPr/>
                <p:nvPr/>
              </p:nvCxnSpPr>
              <p:spPr>
                <a:xfrm>
                  <a:off x="3476267" y="5900174"/>
                  <a:ext cx="713768" cy="62486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flipH="1">
                  <a:off x="3476267" y="3113588"/>
                  <a:ext cx="713770" cy="249855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6" name="テキスト ボックス 15"/>
              <p:cNvSpPr txBox="1"/>
              <p:nvPr/>
            </p:nvSpPr>
            <p:spPr>
              <a:xfrm>
                <a:off x="6012160" y="4116480"/>
                <a:ext cx="1728192" cy="461665"/>
              </a:xfrm>
              <a:prstGeom prst="rect">
                <a:avLst/>
              </a:prstGeom>
              <a:noFill/>
            </p:spPr>
            <p:txBody>
              <a:bodyPr wrap="square" rtlCol="0">
                <a:spAutoFit/>
              </a:bodyPr>
              <a:lstStyle/>
              <a:p>
                <a:r>
                  <a:rPr kumimoji="1" lang="en-US" altLang="ja-JP" sz="2400" dirty="0" smtClean="0"/>
                  <a:t>Lake </a:t>
                </a:r>
                <a:r>
                  <a:rPr kumimoji="1" lang="en-US" altLang="ja-JP" sz="2400" dirty="0" err="1" smtClean="0"/>
                  <a:t>Tapps</a:t>
                </a:r>
                <a:endParaRPr kumimoji="1" lang="ja-JP" altLang="en-US" sz="2400" dirty="0"/>
              </a:p>
            </p:txBody>
          </p:sp>
        </p:grpSp>
        <p:sp>
          <p:nvSpPr>
            <p:cNvPr id="14" name="テキスト ボックス 13"/>
            <p:cNvSpPr txBox="1"/>
            <p:nvPr/>
          </p:nvSpPr>
          <p:spPr>
            <a:xfrm>
              <a:off x="6228184" y="4625150"/>
              <a:ext cx="2664296" cy="461665"/>
            </a:xfrm>
            <a:prstGeom prst="rect">
              <a:avLst/>
            </a:prstGeom>
            <a:noFill/>
          </p:spPr>
          <p:txBody>
            <a:bodyPr wrap="square" rtlCol="0">
              <a:spAutoFit/>
            </a:bodyPr>
            <a:lstStyle/>
            <a:p>
              <a:r>
                <a:rPr lang="en-US" altLang="ja-JP" sz="2400" dirty="0"/>
                <a:t>Site of investigation</a:t>
              </a:r>
              <a:endParaRPr kumimoji="1" lang="ja-JP" altLang="en-US" sz="2400" dirty="0"/>
            </a:p>
          </p:txBody>
        </p:sp>
      </p:grpSp>
      <p:sp>
        <p:nvSpPr>
          <p:cNvPr id="13" name="テキスト ボックス 12"/>
          <p:cNvSpPr txBox="1"/>
          <p:nvPr/>
        </p:nvSpPr>
        <p:spPr>
          <a:xfrm>
            <a:off x="152400" y="980727"/>
            <a:ext cx="7816609" cy="1200329"/>
          </a:xfrm>
          <a:prstGeom prst="rect">
            <a:avLst/>
          </a:prstGeom>
          <a:noFill/>
        </p:spPr>
        <p:txBody>
          <a:bodyPr wrap="square" rtlCol="0">
            <a:spAutoFit/>
          </a:bodyPr>
          <a:lstStyle/>
          <a:p>
            <a:r>
              <a:rPr lang="en-US" altLang="ja-JP" dirty="0"/>
              <a:t>Integrated geophysical method was applied at a dam site in Lake </a:t>
            </a:r>
            <a:r>
              <a:rPr lang="en-US" altLang="ja-JP" dirty="0" err="1"/>
              <a:t>Tapps</a:t>
            </a:r>
            <a:r>
              <a:rPr lang="en-US" altLang="ja-JP" dirty="0"/>
              <a:t>, near Tacoma, Washington, to demonstrate the viability of the method. </a:t>
            </a:r>
            <a:endParaRPr kumimoji="1" lang="ja-JP" altLang="en-US" dirty="0"/>
          </a:p>
        </p:txBody>
      </p:sp>
      <p:sp>
        <p:nvSpPr>
          <p:cNvPr id="19" name="日付プレースホルダー 18"/>
          <p:cNvSpPr>
            <a:spLocks noGrp="1"/>
          </p:cNvSpPr>
          <p:nvPr>
            <p:ph type="dt" sz="half" idx="10"/>
          </p:nvPr>
        </p:nvSpPr>
        <p:spPr/>
        <p:txBody>
          <a:bodyPr/>
          <a:lstStyle/>
          <a:p>
            <a:pPr>
              <a:defRPr/>
            </a:pPr>
            <a:r>
              <a:rPr lang="en-US" altLang="ja-JP" smtClean="0"/>
              <a:t>2016/9/15</a:t>
            </a:r>
            <a:endParaRPr lang="ja-JP" altLang="ja-JP"/>
          </a:p>
        </p:txBody>
      </p:sp>
      <p:sp>
        <p:nvSpPr>
          <p:cNvPr id="20" name="フッター プレースホルダー 19"/>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21" name="スライド番号プレースホルダー 20"/>
          <p:cNvSpPr>
            <a:spLocks noGrp="1"/>
          </p:cNvSpPr>
          <p:nvPr>
            <p:ph type="sldNum" sz="quarter" idx="12"/>
          </p:nvPr>
        </p:nvSpPr>
        <p:spPr/>
        <p:txBody>
          <a:bodyPr/>
          <a:lstStyle/>
          <a:p>
            <a:pPr>
              <a:defRPr/>
            </a:pPr>
            <a:fld id="{589587F9-51AB-4F79-A716-B28F65E7F8F1}" type="slidenum">
              <a:rPr lang="en-US" altLang="ja-JP" smtClean="0"/>
              <a:pPr>
                <a:defRPr/>
              </a:pPr>
              <a:t>16</a:t>
            </a:fld>
            <a:endParaRPr lang="en-US" altLang="ja-JP" dirty="0"/>
          </a:p>
        </p:txBody>
      </p:sp>
    </p:spTree>
    <p:extLst>
      <p:ext uri="{BB962C8B-B14F-4D97-AF65-F5344CB8AC3E}">
        <p14:creationId xmlns:p14="http://schemas.microsoft.com/office/powerpoint/2010/main" val="256737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60400" y="152400"/>
            <a:ext cx="7772400" cy="1143000"/>
          </a:xfrm>
        </p:spPr>
        <p:txBody>
          <a:bodyPr/>
          <a:lstStyle/>
          <a:p>
            <a:r>
              <a:rPr kumimoji="1" lang="en-US" altLang="ja-JP" dirty="0" smtClean="0"/>
              <a:t>Purpose of Investigation</a:t>
            </a:r>
            <a:endParaRPr kumimoji="1" lang="ja-JP" altLang="en-US" dirty="0"/>
          </a:p>
        </p:txBody>
      </p:sp>
      <p:sp>
        <p:nvSpPr>
          <p:cNvPr id="6" name="フリーフォーム 5"/>
          <p:cNvSpPr/>
          <p:nvPr/>
        </p:nvSpPr>
        <p:spPr bwMode="auto">
          <a:xfrm>
            <a:off x="25400" y="2527300"/>
            <a:ext cx="9042400" cy="2120900"/>
          </a:xfrm>
          <a:custGeom>
            <a:avLst/>
            <a:gdLst>
              <a:gd name="connsiteX0" fmla="*/ 0 w 8864600"/>
              <a:gd name="connsiteY0" fmla="*/ 2032000 h 2044700"/>
              <a:gd name="connsiteX1" fmla="*/ 0 w 8864600"/>
              <a:gd name="connsiteY1" fmla="*/ 2032000 h 2044700"/>
              <a:gd name="connsiteX2" fmla="*/ 152400 w 8864600"/>
              <a:gd name="connsiteY2" fmla="*/ 2044700 h 2044700"/>
              <a:gd name="connsiteX3" fmla="*/ 2298700 w 8864600"/>
              <a:gd name="connsiteY3" fmla="*/ 2044700 h 2044700"/>
              <a:gd name="connsiteX4" fmla="*/ 3416300 w 8864600"/>
              <a:gd name="connsiteY4" fmla="*/ 965200 h 2044700"/>
              <a:gd name="connsiteX5" fmla="*/ 4368800 w 8864600"/>
              <a:gd name="connsiteY5" fmla="*/ 495300 h 2044700"/>
              <a:gd name="connsiteX6" fmla="*/ 5308600 w 8864600"/>
              <a:gd name="connsiteY6" fmla="*/ 495300 h 2044700"/>
              <a:gd name="connsiteX7" fmla="*/ 5727700 w 8864600"/>
              <a:gd name="connsiteY7" fmla="*/ 876300 h 2044700"/>
              <a:gd name="connsiteX8" fmla="*/ 6654800 w 8864600"/>
              <a:gd name="connsiteY8" fmla="*/ 876300 h 2044700"/>
              <a:gd name="connsiteX9" fmla="*/ 7277100 w 8864600"/>
              <a:gd name="connsiteY9" fmla="*/ 88900 h 2044700"/>
              <a:gd name="connsiteX10" fmla="*/ 7772400 w 8864600"/>
              <a:gd name="connsiteY10" fmla="*/ 0 h 2044700"/>
              <a:gd name="connsiteX11" fmla="*/ 8382000 w 8864600"/>
              <a:gd name="connsiteY11" fmla="*/ 571500 h 2044700"/>
              <a:gd name="connsiteX12" fmla="*/ 8864600 w 8864600"/>
              <a:gd name="connsiteY12" fmla="*/ 1257300 h 2044700"/>
              <a:gd name="connsiteX0" fmla="*/ 0 w 9093200"/>
              <a:gd name="connsiteY0" fmla="*/ 2032000 h 2044700"/>
              <a:gd name="connsiteX1" fmla="*/ 0 w 9093200"/>
              <a:gd name="connsiteY1" fmla="*/ 2032000 h 2044700"/>
              <a:gd name="connsiteX2" fmla="*/ 152400 w 9093200"/>
              <a:gd name="connsiteY2" fmla="*/ 2044700 h 2044700"/>
              <a:gd name="connsiteX3" fmla="*/ 2298700 w 9093200"/>
              <a:gd name="connsiteY3" fmla="*/ 2044700 h 2044700"/>
              <a:gd name="connsiteX4" fmla="*/ 3416300 w 9093200"/>
              <a:gd name="connsiteY4" fmla="*/ 965200 h 2044700"/>
              <a:gd name="connsiteX5" fmla="*/ 4368800 w 9093200"/>
              <a:gd name="connsiteY5" fmla="*/ 495300 h 2044700"/>
              <a:gd name="connsiteX6" fmla="*/ 5308600 w 9093200"/>
              <a:gd name="connsiteY6" fmla="*/ 495300 h 2044700"/>
              <a:gd name="connsiteX7" fmla="*/ 5727700 w 9093200"/>
              <a:gd name="connsiteY7" fmla="*/ 876300 h 2044700"/>
              <a:gd name="connsiteX8" fmla="*/ 6654800 w 9093200"/>
              <a:gd name="connsiteY8" fmla="*/ 876300 h 2044700"/>
              <a:gd name="connsiteX9" fmla="*/ 7277100 w 9093200"/>
              <a:gd name="connsiteY9" fmla="*/ 88900 h 2044700"/>
              <a:gd name="connsiteX10" fmla="*/ 7772400 w 9093200"/>
              <a:gd name="connsiteY10" fmla="*/ 0 h 2044700"/>
              <a:gd name="connsiteX11" fmla="*/ 8382000 w 9093200"/>
              <a:gd name="connsiteY11" fmla="*/ 571500 h 2044700"/>
              <a:gd name="connsiteX12" fmla="*/ 9093200 w 9093200"/>
              <a:gd name="connsiteY12" fmla="*/ 2006600 h 2044700"/>
              <a:gd name="connsiteX0" fmla="*/ 0 w 9093200"/>
              <a:gd name="connsiteY0" fmla="*/ 2032000 h 2044700"/>
              <a:gd name="connsiteX1" fmla="*/ 0 w 9093200"/>
              <a:gd name="connsiteY1" fmla="*/ 2032000 h 2044700"/>
              <a:gd name="connsiteX2" fmla="*/ 152400 w 9093200"/>
              <a:gd name="connsiteY2" fmla="*/ 2044700 h 2044700"/>
              <a:gd name="connsiteX3" fmla="*/ 1854200 w 9093200"/>
              <a:gd name="connsiteY3" fmla="*/ 2032000 h 2044700"/>
              <a:gd name="connsiteX4" fmla="*/ 3416300 w 9093200"/>
              <a:gd name="connsiteY4" fmla="*/ 965200 h 2044700"/>
              <a:gd name="connsiteX5" fmla="*/ 4368800 w 9093200"/>
              <a:gd name="connsiteY5" fmla="*/ 495300 h 2044700"/>
              <a:gd name="connsiteX6" fmla="*/ 5308600 w 9093200"/>
              <a:gd name="connsiteY6" fmla="*/ 495300 h 2044700"/>
              <a:gd name="connsiteX7" fmla="*/ 5727700 w 9093200"/>
              <a:gd name="connsiteY7" fmla="*/ 876300 h 2044700"/>
              <a:gd name="connsiteX8" fmla="*/ 6654800 w 9093200"/>
              <a:gd name="connsiteY8" fmla="*/ 876300 h 2044700"/>
              <a:gd name="connsiteX9" fmla="*/ 7277100 w 9093200"/>
              <a:gd name="connsiteY9" fmla="*/ 88900 h 2044700"/>
              <a:gd name="connsiteX10" fmla="*/ 7772400 w 9093200"/>
              <a:gd name="connsiteY10" fmla="*/ 0 h 2044700"/>
              <a:gd name="connsiteX11" fmla="*/ 8382000 w 9093200"/>
              <a:gd name="connsiteY11" fmla="*/ 571500 h 2044700"/>
              <a:gd name="connsiteX12" fmla="*/ 9093200 w 9093200"/>
              <a:gd name="connsiteY12" fmla="*/ 2006600 h 2044700"/>
              <a:gd name="connsiteX0" fmla="*/ 0 w 9093200"/>
              <a:gd name="connsiteY0" fmla="*/ 2032000 h 2044700"/>
              <a:gd name="connsiteX1" fmla="*/ 0 w 9093200"/>
              <a:gd name="connsiteY1" fmla="*/ 2032000 h 2044700"/>
              <a:gd name="connsiteX2" fmla="*/ 152400 w 9093200"/>
              <a:gd name="connsiteY2" fmla="*/ 2044700 h 2044700"/>
              <a:gd name="connsiteX3" fmla="*/ 1854200 w 9093200"/>
              <a:gd name="connsiteY3" fmla="*/ 2032000 h 2044700"/>
              <a:gd name="connsiteX4" fmla="*/ 3111500 w 9093200"/>
              <a:gd name="connsiteY4" fmla="*/ 838200 h 2044700"/>
              <a:gd name="connsiteX5" fmla="*/ 4368800 w 9093200"/>
              <a:gd name="connsiteY5" fmla="*/ 495300 h 2044700"/>
              <a:gd name="connsiteX6" fmla="*/ 5308600 w 9093200"/>
              <a:gd name="connsiteY6" fmla="*/ 495300 h 2044700"/>
              <a:gd name="connsiteX7" fmla="*/ 5727700 w 9093200"/>
              <a:gd name="connsiteY7" fmla="*/ 876300 h 2044700"/>
              <a:gd name="connsiteX8" fmla="*/ 6654800 w 9093200"/>
              <a:gd name="connsiteY8" fmla="*/ 876300 h 2044700"/>
              <a:gd name="connsiteX9" fmla="*/ 7277100 w 9093200"/>
              <a:gd name="connsiteY9" fmla="*/ 88900 h 2044700"/>
              <a:gd name="connsiteX10" fmla="*/ 7772400 w 9093200"/>
              <a:gd name="connsiteY10" fmla="*/ 0 h 2044700"/>
              <a:gd name="connsiteX11" fmla="*/ 8382000 w 9093200"/>
              <a:gd name="connsiteY11" fmla="*/ 571500 h 2044700"/>
              <a:gd name="connsiteX12" fmla="*/ 9093200 w 9093200"/>
              <a:gd name="connsiteY12" fmla="*/ 2006600 h 2044700"/>
              <a:gd name="connsiteX0" fmla="*/ 0 w 9093200"/>
              <a:gd name="connsiteY0" fmla="*/ 2032000 h 2044700"/>
              <a:gd name="connsiteX1" fmla="*/ 0 w 9093200"/>
              <a:gd name="connsiteY1" fmla="*/ 2032000 h 2044700"/>
              <a:gd name="connsiteX2" fmla="*/ 152400 w 9093200"/>
              <a:gd name="connsiteY2" fmla="*/ 2044700 h 2044700"/>
              <a:gd name="connsiteX3" fmla="*/ 1854200 w 9093200"/>
              <a:gd name="connsiteY3" fmla="*/ 2032000 h 2044700"/>
              <a:gd name="connsiteX4" fmla="*/ 3111500 w 9093200"/>
              <a:gd name="connsiteY4" fmla="*/ 838200 h 2044700"/>
              <a:gd name="connsiteX5" fmla="*/ 4051300 w 9093200"/>
              <a:gd name="connsiteY5" fmla="*/ 393700 h 2044700"/>
              <a:gd name="connsiteX6" fmla="*/ 5308600 w 9093200"/>
              <a:gd name="connsiteY6" fmla="*/ 495300 h 2044700"/>
              <a:gd name="connsiteX7" fmla="*/ 5727700 w 9093200"/>
              <a:gd name="connsiteY7" fmla="*/ 876300 h 2044700"/>
              <a:gd name="connsiteX8" fmla="*/ 6654800 w 9093200"/>
              <a:gd name="connsiteY8" fmla="*/ 876300 h 2044700"/>
              <a:gd name="connsiteX9" fmla="*/ 7277100 w 9093200"/>
              <a:gd name="connsiteY9" fmla="*/ 88900 h 2044700"/>
              <a:gd name="connsiteX10" fmla="*/ 7772400 w 9093200"/>
              <a:gd name="connsiteY10" fmla="*/ 0 h 2044700"/>
              <a:gd name="connsiteX11" fmla="*/ 8382000 w 9093200"/>
              <a:gd name="connsiteY11" fmla="*/ 571500 h 2044700"/>
              <a:gd name="connsiteX12" fmla="*/ 9093200 w 9093200"/>
              <a:gd name="connsiteY12" fmla="*/ 2006600 h 2044700"/>
              <a:gd name="connsiteX0" fmla="*/ 0 w 9067800"/>
              <a:gd name="connsiteY0" fmla="*/ 2032000 h 2057400"/>
              <a:gd name="connsiteX1" fmla="*/ 0 w 9067800"/>
              <a:gd name="connsiteY1" fmla="*/ 2032000 h 2057400"/>
              <a:gd name="connsiteX2" fmla="*/ 152400 w 9067800"/>
              <a:gd name="connsiteY2" fmla="*/ 2044700 h 2057400"/>
              <a:gd name="connsiteX3" fmla="*/ 1854200 w 9067800"/>
              <a:gd name="connsiteY3" fmla="*/ 2032000 h 2057400"/>
              <a:gd name="connsiteX4" fmla="*/ 3111500 w 9067800"/>
              <a:gd name="connsiteY4" fmla="*/ 838200 h 2057400"/>
              <a:gd name="connsiteX5" fmla="*/ 4051300 w 9067800"/>
              <a:gd name="connsiteY5" fmla="*/ 393700 h 2057400"/>
              <a:gd name="connsiteX6" fmla="*/ 5308600 w 9067800"/>
              <a:gd name="connsiteY6" fmla="*/ 495300 h 2057400"/>
              <a:gd name="connsiteX7" fmla="*/ 5727700 w 9067800"/>
              <a:gd name="connsiteY7" fmla="*/ 876300 h 2057400"/>
              <a:gd name="connsiteX8" fmla="*/ 6654800 w 9067800"/>
              <a:gd name="connsiteY8" fmla="*/ 876300 h 2057400"/>
              <a:gd name="connsiteX9" fmla="*/ 7277100 w 9067800"/>
              <a:gd name="connsiteY9" fmla="*/ 88900 h 2057400"/>
              <a:gd name="connsiteX10" fmla="*/ 7772400 w 9067800"/>
              <a:gd name="connsiteY10" fmla="*/ 0 h 2057400"/>
              <a:gd name="connsiteX11" fmla="*/ 8382000 w 9067800"/>
              <a:gd name="connsiteY11" fmla="*/ 571500 h 2057400"/>
              <a:gd name="connsiteX12" fmla="*/ 9067800 w 9067800"/>
              <a:gd name="connsiteY12" fmla="*/ 2057400 h 2057400"/>
              <a:gd name="connsiteX0" fmla="*/ 0 w 9067800"/>
              <a:gd name="connsiteY0" fmla="*/ 2032000 h 2057400"/>
              <a:gd name="connsiteX1" fmla="*/ 0 w 9067800"/>
              <a:gd name="connsiteY1" fmla="*/ 2032000 h 2057400"/>
              <a:gd name="connsiteX2" fmla="*/ 152400 w 9067800"/>
              <a:gd name="connsiteY2" fmla="*/ 2044700 h 2057400"/>
              <a:gd name="connsiteX3" fmla="*/ 1854200 w 9067800"/>
              <a:gd name="connsiteY3" fmla="*/ 2032000 h 2057400"/>
              <a:gd name="connsiteX4" fmla="*/ 3111500 w 9067800"/>
              <a:gd name="connsiteY4" fmla="*/ 838200 h 2057400"/>
              <a:gd name="connsiteX5" fmla="*/ 4051300 w 9067800"/>
              <a:gd name="connsiteY5" fmla="*/ 393700 h 2057400"/>
              <a:gd name="connsiteX6" fmla="*/ 5308600 w 9067800"/>
              <a:gd name="connsiteY6" fmla="*/ 495300 h 2057400"/>
              <a:gd name="connsiteX7" fmla="*/ 5727700 w 9067800"/>
              <a:gd name="connsiteY7" fmla="*/ 876300 h 2057400"/>
              <a:gd name="connsiteX8" fmla="*/ 6654800 w 9067800"/>
              <a:gd name="connsiteY8" fmla="*/ 876300 h 2057400"/>
              <a:gd name="connsiteX9" fmla="*/ 7277100 w 9067800"/>
              <a:gd name="connsiteY9" fmla="*/ 88900 h 2057400"/>
              <a:gd name="connsiteX10" fmla="*/ 7772400 w 9067800"/>
              <a:gd name="connsiteY10" fmla="*/ 0 h 2057400"/>
              <a:gd name="connsiteX11" fmla="*/ 8382000 w 9067800"/>
              <a:gd name="connsiteY11" fmla="*/ 571500 h 2057400"/>
              <a:gd name="connsiteX12" fmla="*/ 8724900 w 9067800"/>
              <a:gd name="connsiteY12" fmla="*/ 1346200 h 2057400"/>
              <a:gd name="connsiteX13" fmla="*/ 9067800 w 9067800"/>
              <a:gd name="connsiteY13" fmla="*/ 2057400 h 2057400"/>
              <a:gd name="connsiteX0" fmla="*/ 0 w 9067800"/>
              <a:gd name="connsiteY0" fmla="*/ 2032000 h 2057400"/>
              <a:gd name="connsiteX1" fmla="*/ 0 w 9067800"/>
              <a:gd name="connsiteY1" fmla="*/ 2032000 h 2057400"/>
              <a:gd name="connsiteX2" fmla="*/ 152400 w 9067800"/>
              <a:gd name="connsiteY2" fmla="*/ 2044700 h 2057400"/>
              <a:gd name="connsiteX3" fmla="*/ 1854200 w 9067800"/>
              <a:gd name="connsiteY3" fmla="*/ 2032000 h 2057400"/>
              <a:gd name="connsiteX4" fmla="*/ 3111500 w 9067800"/>
              <a:gd name="connsiteY4" fmla="*/ 838200 h 2057400"/>
              <a:gd name="connsiteX5" fmla="*/ 4051300 w 9067800"/>
              <a:gd name="connsiteY5" fmla="*/ 393700 h 2057400"/>
              <a:gd name="connsiteX6" fmla="*/ 5308600 w 9067800"/>
              <a:gd name="connsiteY6" fmla="*/ 495300 h 2057400"/>
              <a:gd name="connsiteX7" fmla="*/ 5727700 w 9067800"/>
              <a:gd name="connsiteY7" fmla="*/ 876300 h 2057400"/>
              <a:gd name="connsiteX8" fmla="*/ 6654800 w 9067800"/>
              <a:gd name="connsiteY8" fmla="*/ 876300 h 2057400"/>
              <a:gd name="connsiteX9" fmla="*/ 7277100 w 9067800"/>
              <a:gd name="connsiteY9" fmla="*/ 88900 h 2057400"/>
              <a:gd name="connsiteX10" fmla="*/ 7772400 w 9067800"/>
              <a:gd name="connsiteY10" fmla="*/ 0 h 2057400"/>
              <a:gd name="connsiteX11" fmla="*/ 8382000 w 9067800"/>
              <a:gd name="connsiteY11" fmla="*/ 571500 h 2057400"/>
              <a:gd name="connsiteX12" fmla="*/ 8991600 w 9067800"/>
              <a:gd name="connsiteY12" fmla="*/ 736600 h 2057400"/>
              <a:gd name="connsiteX13" fmla="*/ 9067800 w 9067800"/>
              <a:gd name="connsiteY13" fmla="*/ 2057400 h 2057400"/>
              <a:gd name="connsiteX0" fmla="*/ 0 w 9042400"/>
              <a:gd name="connsiteY0" fmla="*/ 2032000 h 2044700"/>
              <a:gd name="connsiteX1" fmla="*/ 0 w 9042400"/>
              <a:gd name="connsiteY1" fmla="*/ 2032000 h 2044700"/>
              <a:gd name="connsiteX2" fmla="*/ 152400 w 9042400"/>
              <a:gd name="connsiteY2" fmla="*/ 2044700 h 2044700"/>
              <a:gd name="connsiteX3" fmla="*/ 1854200 w 9042400"/>
              <a:gd name="connsiteY3" fmla="*/ 2032000 h 2044700"/>
              <a:gd name="connsiteX4" fmla="*/ 3111500 w 9042400"/>
              <a:gd name="connsiteY4" fmla="*/ 838200 h 2044700"/>
              <a:gd name="connsiteX5" fmla="*/ 4051300 w 9042400"/>
              <a:gd name="connsiteY5" fmla="*/ 393700 h 2044700"/>
              <a:gd name="connsiteX6" fmla="*/ 5308600 w 9042400"/>
              <a:gd name="connsiteY6" fmla="*/ 495300 h 2044700"/>
              <a:gd name="connsiteX7" fmla="*/ 5727700 w 9042400"/>
              <a:gd name="connsiteY7" fmla="*/ 876300 h 2044700"/>
              <a:gd name="connsiteX8" fmla="*/ 6654800 w 9042400"/>
              <a:gd name="connsiteY8" fmla="*/ 876300 h 2044700"/>
              <a:gd name="connsiteX9" fmla="*/ 7277100 w 9042400"/>
              <a:gd name="connsiteY9" fmla="*/ 88900 h 2044700"/>
              <a:gd name="connsiteX10" fmla="*/ 7772400 w 9042400"/>
              <a:gd name="connsiteY10" fmla="*/ 0 h 2044700"/>
              <a:gd name="connsiteX11" fmla="*/ 8382000 w 9042400"/>
              <a:gd name="connsiteY11" fmla="*/ 571500 h 2044700"/>
              <a:gd name="connsiteX12" fmla="*/ 8991600 w 9042400"/>
              <a:gd name="connsiteY12" fmla="*/ 736600 h 2044700"/>
              <a:gd name="connsiteX13" fmla="*/ 9042400 w 9042400"/>
              <a:gd name="connsiteY13" fmla="*/ 204470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042400" h="2044700">
                <a:moveTo>
                  <a:pt x="0" y="2032000"/>
                </a:moveTo>
                <a:lnTo>
                  <a:pt x="0" y="2032000"/>
                </a:lnTo>
                <a:lnTo>
                  <a:pt x="152400" y="2044700"/>
                </a:lnTo>
                <a:lnTo>
                  <a:pt x="1854200" y="2032000"/>
                </a:lnTo>
                <a:lnTo>
                  <a:pt x="3111500" y="838200"/>
                </a:lnTo>
                <a:lnTo>
                  <a:pt x="4051300" y="393700"/>
                </a:lnTo>
                <a:lnTo>
                  <a:pt x="5308600" y="495300"/>
                </a:lnTo>
                <a:lnTo>
                  <a:pt x="5727700" y="876300"/>
                </a:lnTo>
                <a:lnTo>
                  <a:pt x="6654800" y="876300"/>
                </a:lnTo>
                <a:lnTo>
                  <a:pt x="7277100" y="88900"/>
                </a:lnTo>
                <a:lnTo>
                  <a:pt x="7772400" y="0"/>
                </a:lnTo>
                <a:lnTo>
                  <a:pt x="8382000" y="571500"/>
                </a:lnTo>
                <a:lnTo>
                  <a:pt x="8991600" y="736600"/>
                </a:lnTo>
                <a:lnTo>
                  <a:pt x="9042400" y="2044700"/>
                </a:lnTo>
              </a:path>
            </a:pathLst>
          </a:custGeom>
          <a:solidFill>
            <a:srgbClr val="FF9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7" name="正方形/長方形 6"/>
          <p:cNvSpPr/>
          <p:nvPr/>
        </p:nvSpPr>
        <p:spPr bwMode="auto">
          <a:xfrm>
            <a:off x="25400" y="4572000"/>
            <a:ext cx="9042400" cy="1447800"/>
          </a:xfrm>
          <a:prstGeom prst="rect">
            <a:avLst/>
          </a:prstGeom>
          <a:solidFill>
            <a:srgbClr val="FF9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8" name="フリーフォーム 7"/>
          <p:cNvSpPr/>
          <p:nvPr/>
        </p:nvSpPr>
        <p:spPr bwMode="auto">
          <a:xfrm>
            <a:off x="5410200" y="3117850"/>
            <a:ext cx="1524000" cy="342900"/>
          </a:xfrm>
          <a:custGeom>
            <a:avLst/>
            <a:gdLst>
              <a:gd name="connsiteX0" fmla="*/ 0 w 1562100"/>
              <a:gd name="connsiteY0" fmla="*/ 38100 h 368300"/>
              <a:gd name="connsiteX1" fmla="*/ 355600 w 1562100"/>
              <a:gd name="connsiteY1" fmla="*/ 368300 h 368300"/>
              <a:gd name="connsiteX2" fmla="*/ 1308100 w 1562100"/>
              <a:gd name="connsiteY2" fmla="*/ 368300 h 368300"/>
              <a:gd name="connsiteX3" fmla="*/ 1562100 w 1562100"/>
              <a:gd name="connsiteY3" fmla="*/ 0 h 368300"/>
              <a:gd name="connsiteX4" fmla="*/ 0 w 1562100"/>
              <a:gd name="connsiteY4" fmla="*/ 38100 h 368300"/>
              <a:gd name="connsiteX0" fmla="*/ 0 w 1574800"/>
              <a:gd name="connsiteY0" fmla="*/ 12700 h 342900"/>
              <a:gd name="connsiteX1" fmla="*/ 355600 w 1574800"/>
              <a:gd name="connsiteY1" fmla="*/ 342900 h 342900"/>
              <a:gd name="connsiteX2" fmla="*/ 1308100 w 1574800"/>
              <a:gd name="connsiteY2" fmla="*/ 342900 h 342900"/>
              <a:gd name="connsiteX3" fmla="*/ 1574800 w 1574800"/>
              <a:gd name="connsiteY3" fmla="*/ 0 h 342900"/>
              <a:gd name="connsiteX4" fmla="*/ 0 w 1574800"/>
              <a:gd name="connsiteY4" fmla="*/ 12700 h 342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4800" h="342900">
                <a:moveTo>
                  <a:pt x="0" y="12700"/>
                </a:moveTo>
                <a:lnTo>
                  <a:pt x="355600" y="342900"/>
                </a:lnTo>
                <a:lnTo>
                  <a:pt x="1308100" y="342900"/>
                </a:lnTo>
                <a:lnTo>
                  <a:pt x="1574800" y="0"/>
                </a:lnTo>
                <a:lnTo>
                  <a:pt x="0" y="12700"/>
                </a:lnTo>
                <a:close/>
              </a:path>
            </a:pathLst>
          </a:custGeom>
          <a:solidFill>
            <a:srgbClr val="00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nvGrpSpPr>
          <p:cNvPr id="12" name="グループ化 11"/>
          <p:cNvGrpSpPr/>
          <p:nvPr/>
        </p:nvGrpSpPr>
        <p:grpSpPr>
          <a:xfrm>
            <a:off x="3403600" y="2135832"/>
            <a:ext cx="3822700" cy="1001068"/>
            <a:chOff x="3403600" y="2135832"/>
            <a:chExt cx="3822700" cy="1001068"/>
          </a:xfrm>
        </p:grpSpPr>
        <p:sp>
          <p:nvSpPr>
            <p:cNvPr id="9" name="台形 8"/>
            <p:cNvSpPr/>
            <p:nvPr/>
          </p:nvSpPr>
          <p:spPr bwMode="auto">
            <a:xfrm>
              <a:off x="4191000" y="2667000"/>
              <a:ext cx="355600" cy="304800"/>
            </a:xfrm>
            <a:prstGeom prst="trapezoid">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0" name="テキスト ボックス 9"/>
            <p:cNvSpPr txBox="1"/>
            <p:nvPr/>
          </p:nvSpPr>
          <p:spPr>
            <a:xfrm>
              <a:off x="3403600" y="2135832"/>
              <a:ext cx="2286000" cy="461665"/>
            </a:xfrm>
            <a:prstGeom prst="rect">
              <a:avLst/>
            </a:prstGeom>
            <a:noFill/>
          </p:spPr>
          <p:txBody>
            <a:bodyPr wrap="square" rtlCol="0">
              <a:spAutoFit/>
            </a:bodyPr>
            <a:lstStyle/>
            <a:p>
              <a:r>
                <a:rPr kumimoji="1" lang="en-US" altLang="ja-JP" dirty="0" smtClean="0"/>
                <a:t>Series of Dikes</a:t>
              </a:r>
              <a:endParaRPr kumimoji="1" lang="ja-JP" altLang="en-US" dirty="0"/>
            </a:p>
          </p:txBody>
        </p:sp>
        <p:sp>
          <p:nvSpPr>
            <p:cNvPr id="11" name="フリーフォーム 10"/>
            <p:cNvSpPr/>
            <p:nvPr/>
          </p:nvSpPr>
          <p:spPr bwMode="auto">
            <a:xfrm>
              <a:off x="4483100" y="2705100"/>
              <a:ext cx="2743200" cy="431800"/>
            </a:xfrm>
            <a:custGeom>
              <a:avLst/>
              <a:gdLst>
                <a:gd name="connsiteX0" fmla="*/ 0 w 2755900"/>
                <a:gd name="connsiteY0" fmla="*/ 0 h 431800"/>
                <a:gd name="connsiteX1" fmla="*/ 63500 w 2755900"/>
                <a:gd name="connsiteY1" fmla="*/ 292100 h 431800"/>
                <a:gd name="connsiteX2" fmla="*/ 850900 w 2755900"/>
                <a:gd name="connsiteY2" fmla="*/ 355600 h 431800"/>
                <a:gd name="connsiteX3" fmla="*/ 977900 w 2755900"/>
                <a:gd name="connsiteY3" fmla="*/ 431800 h 431800"/>
                <a:gd name="connsiteX4" fmla="*/ 2463800 w 2755900"/>
                <a:gd name="connsiteY4" fmla="*/ 431800 h 431800"/>
                <a:gd name="connsiteX5" fmla="*/ 2755900 w 2755900"/>
                <a:gd name="connsiteY5" fmla="*/ 50800 h 431800"/>
                <a:gd name="connsiteX6" fmla="*/ 0 w 2755900"/>
                <a:gd name="connsiteY6" fmla="*/ 0 h 431800"/>
                <a:gd name="connsiteX0" fmla="*/ 0 w 2743200"/>
                <a:gd name="connsiteY0" fmla="*/ 0 h 431800"/>
                <a:gd name="connsiteX1" fmla="*/ 63500 w 2743200"/>
                <a:gd name="connsiteY1" fmla="*/ 292100 h 431800"/>
                <a:gd name="connsiteX2" fmla="*/ 850900 w 2743200"/>
                <a:gd name="connsiteY2" fmla="*/ 355600 h 431800"/>
                <a:gd name="connsiteX3" fmla="*/ 977900 w 2743200"/>
                <a:gd name="connsiteY3" fmla="*/ 431800 h 431800"/>
                <a:gd name="connsiteX4" fmla="*/ 2463800 w 2743200"/>
                <a:gd name="connsiteY4" fmla="*/ 431800 h 431800"/>
                <a:gd name="connsiteX5" fmla="*/ 2743200 w 2743200"/>
                <a:gd name="connsiteY5" fmla="*/ 12700 h 431800"/>
                <a:gd name="connsiteX6" fmla="*/ 0 w 2743200"/>
                <a:gd name="connsiteY6" fmla="*/ 0 h 43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3200" h="431800">
                  <a:moveTo>
                    <a:pt x="0" y="0"/>
                  </a:moveTo>
                  <a:lnTo>
                    <a:pt x="63500" y="292100"/>
                  </a:lnTo>
                  <a:lnTo>
                    <a:pt x="850900" y="355600"/>
                  </a:lnTo>
                  <a:lnTo>
                    <a:pt x="977900" y="431800"/>
                  </a:lnTo>
                  <a:lnTo>
                    <a:pt x="2463800" y="431800"/>
                  </a:lnTo>
                  <a:lnTo>
                    <a:pt x="2743200" y="12700"/>
                  </a:lnTo>
                  <a:lnTo>
                    <a:pt x="0" y="0"/>
                  </a:lnTo>
                  <a:close/>
                </a:path>
              </a:pathLst>
            </a:custGeom>
            <a:solidFill>
              <a:srgbClr val="0033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sp>
        <p:nvSpPr>
          <p:cNvPr id="13" name="テキスト ボックス 12"/>
          <p:cNvSpPr txBox="1"/>
          <p:nvPr/>
        </p:nvSpPr>
        <p:spPr>
          <a:xfrm>
            <a:off x="3810000" y="3886200"/>
            <a:ext cx="4800600" cy="1938992"/>
          </a:xfrm>
          <a:prstGeom prst="rect">
            <a:avLst/>
          </a:prstGeom>
          <a:noFill/>
        </p:spPr>
        <p:txBody>
          <a:bodyPr wrap="square" rtlCol="0">
            <a:spAutoFit/>
          </a:bodyPr>
          <a:lstStyle/>
          <a:p>
            <a:r>
              <a:rPr kumimoji="1" lang="en-US" altLang="ja-JP" dirty="0"/>
              <a:t>The earthquake response </a:t>
            </a:r>
            <a:r>
              <a:rPr kumimoji="1" lang="en-US" altLang="ja-JP" dirty="0" smtClean="0"/>
              <a:t>of dam.</a:t>
            </a:r>
          </a:p>
          <a:p>
            <a:pPr marL="342900" indent="-342900">
              <a:buFont typeface="Arial" panose="020B0604020202020204" pitchFamily="34" charset="0"/>
              <a:buChar char="•"/>
            </a:pPr>
            <a:r>
              <a:rPr kumimoji="1" lang="en-US" altLang="ja-JP" dirty="0" smtClean="0"/>
              <a:t>Stiffness (S-wave velocity)?</a:t>
            </a:r>
          </a:p>
          <a:p>
            <a:pPr marL="342900" indent="-342900">
              <a:buFont typeface="Arial" panose="020B0604020202020204" pitchFamily="34" charset="0"/>
              <a:buChar char="•"/>
            </a:pPr>
            <a:r>
              <a:rPr kumimoji="1" lang="en-US" altLang="ja-JP" dirty="0" smtClean="0"/>
              <a:t>Soil type ?</a:t>
            </a:r>
          </a:p>
          <a:p>
            <a:pPr marL="342900" indent="-342900">
              <a:buFont typeface="Arial" panose="020B0604020202020204" pitchFamily="34" charset="0"/>
              <a:buChar char="•"/>
            </a:pPr>
            <a:r>
              <a:rPr kumimoji="1" lang="en-US" altLang="ja-JP" dirty="0" smtClean="0"/>
              <a:t>Ground water ?</a:t>
            </a:r>
          </a:p>
          <a:p>
            <a:pPr marL="342900" indent="-342900">
              <a:buFont typeface="Arial" panose="020B0604020202020204" pitchFamily="34" charset="0"/>
              <a:buChar char="•"/>
            </a:pPr>
            <a:r>
              <a:rPr kumimoji="1" lang="en-US" altLang="ja-JP" dirty="0" smtClean="0"/>
              <a:t>Liquefaction ?</a:t>
            </a:r>
          </a:p>
        </p:txBody>
      </p:sp>
      <p:pic>
        <p:nvPicPr>
          <p:cNvPr id="14" name="Picture 4" descr="http://illpop.com/img_illust/mini/house_a0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6333" y="3886200"/>
            <a:ext cx="726776" cy="6858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3.bp.blogspot.com/-r5CbVGLkhHI/UOKDHMxtnsI/AAAAAAAAKLo/7iou_UR0Zdo/s1600/building_high.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00" y="2894831"/>
            <a:ext cx="1044988" cy="1753369"/>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p:cNvSpPr txBox="1"/>
          <p:nvPr/>
        </p:nvSpPr>
        <p:spPr>
          <a:xfrm>
            <a:off x="294321" y="2375984"/>
            <a:ext cx="2590800" cy="461665"/>
          </a:xfrm>
          <a:prstGeom prst="rect">
            <a:avLst/>
          </a:prstGeom>
          <a:noFill/>
        </p:spPr>
        <p:txBody>
          <a:bodyPr wrap="square" rtlCol="0">
            <a:spAutoFit/>
          </a:bodyPr>
          <a:lstStyle/>
          <a:p>
            <a:r>
              <a:rPr kumimoji="1" lang="en-US" altLang="ja-JP" dirty="0" smtClean="0"/>
              <a:t>City of Tacoma</a:t>
            </a:r>
            <a:endParaRPr kumimoji="1" lang="ja-JP" altLang="en-US" dirty="0"/>
          </a:p>
        </p:txBody>
      </p:sp>
      <p:sp>
        <p:nvSpPr>
          <p:cNvPr id="17" name="日付プレースホルダー 16"/>
          <p:cNvSpPr>
            <a:spLocks noGrp="1"/>
          </p:cNvSpPr>
          <p:nvPr>
            <p:ph type="dt" sz="half" idx="10"/>
          </p:nvPr>
        </p:nvSpPr>
        <p:spPr/>
        <p:txBody>
          <a:bodyPr/>
          <a:lstStyle/>
          <a:p>
            <a:pPr>
              <a:defRPr/>
            </a:pPr>
            <a:r>
              <a:rPr lang="en-US" altLang="ja-JP" smtClean="0"/>
              <a:t>2016/9/15</a:t>
            </a:r>
            <a:endParaRPr lang="ja-JP" altLang="ja-JP"/>
          </a:p>
        </p:txBody>
      </p:sp>
      <p:sp>
        <p:nvSpPr>
          <p:cNvPr id="18" name="フッター プレースホルダー 17"/>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19" name="スライド番号プレースホルダー 18"/>
          <p:cNvSpPr>
            <a:spLocks noGrp="1"/>
          </p:cNvSpPr>
          <p:nvPr>
            <p:ph type="sldNum" sz="quarter" idx="12"/>
          </p:nvPr>
        </p:nvSpPr>
        <p:spPr/>
        <p:txBody>
          <a:bodyPr/>
          <a:lstStyle/>
          <a:p>
            <a:pPr>
              <a:defRPr/>
            </a:pPr>
            <a:fld id="{589587F9-51AB-4F79-A716-B28F65E7F8F1}" type="slidenum">
              <a:rPr lang="en-US" altLang="ja-JP" smtClean="0"/>
              <a:pPr>
                <a:defRPr/>
              </a:pPr>
              <a:t>17</a:t>
            </a:fld>
            <a:endParaRPr lang="en-US" altLang="ja-JP" dirty="0"/>
          </a:p>
        </p:txBody>
      </p:sp>
    </p:spTree>
    <p:extLst>
      <p:ext uri="{BB962C8B-B14F-4D97-AF65-F5344CB8AC3E}">
        <p14:creationId xmlns:p14="http://schemas.microsoft.com/office/powerpoint/2010/main" val="284038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a:xfrm>
            <a:off x="-76199" y="20053"/>
            <a:ext cx="9274338" cy="1143000"/>
          </a:xfrm>
        </p:spPr>
        <p:txBody>
          <a:bodyPr/>
          <a:lstStyle/>
          <a:p>
            <a:r>
              <a:rPr kumimoji="1" lang="en-US" altLang="ja-JP" sz="3600" dirty="0" smtClean="0"/>
              <a:t>Example of Integrated </a:t>
            </a:r>
            <a:r>
              <a:rPr kumimoji="1" lang="en-US" altLang="ja-JP" sz="3600" dirty="0"/>
              <a:t>G</a:t>
            </a:r>
            <a:r>
              <a:rPr kumimoji="1" lang="en-US" altLang="ja-JP" sz="3600" dirty="0" smtClean="0"/>
              <a:t>eophysical </a:t>
            </a:r>
            <a:r>
              <a:rPr kumimoji="1" lang="en-US" altLang="ja-JP" sz="3600" dirty="0"/>
              <a:t>M</a:t>
            </a:r>
            <a:r>
              <a:rPr kumimoji="1" lang="en-US" altLang="ja-JP" sz="3600" dirty="0" smtClean="0"/>
              <a:t>ethod</a:t>
            </a:r>
            <a:endParaRPr kumimoji="1" lang="ja-JP" altLang="en-US" sz="3600" dirty="0"/>
          </a:p>
        </p:txBody>
      </p:sp>
      <p:grpSp>
        <p:nvGrpSpPr>
          <p:cNvPr id="8" name="グループ化 7"/>
          <p:cNvGrpSpPr/>
          <p:nvPr/>
        </p:nvGrpSpPr>
        <p:grpSpPr>
          <a:xfrm>
            <a:off x="44611" y="581841"/>
            <a:ext cx="9140999" cy="2296391"/>
            <a:chOff x="-28058" y="260648"/>
            <a:chExt cx="9140999" cy="2296391"/>
          </a:xfrm>
        </p:grpSpPr>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0067"/>
            <a:stretch/>
          </p:blipFill>
          <p:spPr bwMode="auto">
            <a:xfrm>
              <a:off x="-28058" y="260648"/>
              <a:ext cx="9140999" cy="2296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テキスト ボックス 9"/>
            <p:cNvSpPr txBox="1"/>
            <p:nvPr/>
          </p:nvSpPr>
          <p:spPr>
            <a:xfrm>
              <a:off x="5276550" y="1575488"/>
              <a:ext cx="2232248" cy="584775"/>
            </a:xfrm>
            <a:prstGeom prst="rect">
              <a:avLst/>
            </a:prstGeom>
            <a:noFill/>
          </p:spPr>
          <p:txBody>
            <a:bodyPr wrap="square" rtlCol="0">
              <a:spAutoFit/>
            </a:bodyPr>
            <a:lstStyle/>
            <a:p>
              <a:r>
                <a:rPr kumimoji="1" lang="en-US" altLang="ja-JP" sz="3200" dirty="0" smtClean="0"/>
                <a:t>Resistivity</a:t>
              </a:r>
              <a:endParaRPr kumimoji="1" lang="ja-JP" altLang="en-US" sz="3200" dirty="0"/>
            </a:p>
          </p:txBody>
        </p:sp>
      </p:grpSp>
      <p:grpSp>
        <p:nvGrpSpPr>
          <p:cNvPr id="11" name="グループ化 10"/>
          <p:cNvGrpSpPr/>
          <p:nvPr/>
        </p:nvGrpSpPr>
        <p:grpSpPr>
          <a:xfrm>
            <a:off x="44610" y="2481456"/>
            <a:ext cx="9141000" cy="2315680"/>
            <a:chOff x="-28059" y="2160263"/>
            <a:chExt cx="9141000" cy="2315680"/>
          </a:xfrm>
        </p:grpSpPr>
        <p:pic>
          <p:nvPicPr>
            <p:cNvPr id="1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19395"/>
            <a:stretch/>
          </p:blipFill>
          <p:spPr bwMode="auto">
            <a:xfrm>
              <a:off x="-28059" y="2160263"/>
              <a:ext cx="9141000" cy="2315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テキスト ボックス 12"/>
            <p:cNvSpPr txBox="1"/>
            <p:nvPr/>
          </p:nvSpPr>
          <p:spPr>
            <a:xfrm>
              <a:off x="4988518" y="3452486"/>
              <a:ext cx="3024336" cy="584775"/>
            </a:xfrm>
            <a:prstGeom prst="rect">
              <a:avLst/>
            </a:prstGeom>
            <a:noFill/>
          </p:spPr>
          <p:txBody>
            <a:bodyPr wrap="square" rtlCol="0">
              <a:spAutoFit/>
            </a:bodyPr>
            <a:lstStyle/>
            <a:p>
              <a:r>
                <a:rPr lang="en-US" altLang="ja-JP" sz="3200" dirty="0" smtClean="0"/>
                <a:t>S-wave velocit</a:t>
              </a:r>
              <a:r>
                <a:rPr kumimoji="1" lang="en-US" altLang="ja-JP" sz="3200" dirty="0" smtClean="0"/>
                <a:t>y</a:t>
              </a:r>
              <a:endParaRPr kumimoji="1" lang="ja-JP" altLang="en-US" sz="3200" dirty="0"/>
            </a:p>
          </p:txBody>
        </p:sp>
      </p:grpSp>
      <p:grpSp>
        <p:nvGrpSpPr>
          <p:cNvPr id="14" name="グループ化 13"/>
          <p:cNvGrpSpPr/>
          <p:nvPr/>
        </p:nvGrpSpPr>
        <p:grpSpPr>
          <a:xfrm>
            <a:off x="32084" y="4354081"/>
            <a:ext cx="9166055" cy="2499908"/>
            <a:chOff x="-40585" y="4032888"/>
            <a:chExt cx="9166055" cy="2499908"/>
          </a:xfrm>
        </p:grpSpPr>
        <p:pic>
          <p:nvPicPr>
            <p:cNvPr id="15"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b="13220"/>
            <a:stretch/>
          </p:blipFill>
          <p:spPr bwMode="auto">
            <a:xfrm>
              <a:off x="-40585" y="4032888"/>
              <a:ext cx="9166055" cy="2499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テキスト ボックス 15"/>
            <p:cNvSpPr txBox="1"/>
            <p:nvPr/>
          </p:nvSpPr>
          <p:spPr>
            <a:xfrm>
              <a:off x="4988518" y="5408052"/>
              <a:ext cx="3024336" cy="584775"/>
            </a:xfrm>
            <a:prstGeom prst="rect">
              <a:avLst/>
            </a:prstGeom>
            <a:noFill/>
          </p:spPr>
          <p:txBody>
            <a:bodyPr wrap="square" rtlCol="0">
              <a:spAutoFit/>
            </a:bodyPr>
            <a:lstStyle/>
            <a:p>
              <a:r>
                <a:rPr lang="en-US" altLang="ja-JP" sz="3200" dirty="0"/>
                <a:t>P</a:t>
              </a:r>
              <a:r>
                <a:rPr lang="en-US" altLang="ja-JP" sz="3200" dirty="0" smtClean="0"/>
                <a:t>-wave velocit</a:t>
              </a:r>
              <a:r>
                <a:rPr kumimoji="1" lang="en-US" altLang="ja-JP" sz="3200" dirty="0" smtClean="0"/>
                <a:t>y</a:t>
              </a:r>
              <a:endParaRPr kumimoji="1" lang="ja-JP" altLang="en-US" sz="3200" dirty="0"/>
            </a:p>
          </p:txBody>
        </p:sp>
      </p:grpSp>
      <p:sp>
        <p:nvSpPr>
          <p:cNvPr id="5" name="日付プレースホルダー 4"/>
          <p:cNvSpPr>
            <a:spLocks noGrp="1"/>
          </p:cNvSpPr>
          <p:nvPr>
            <p:ph type="dt" sz="half" idx="10"/>
          </p:nvPr>
        </p:nvSpPr>
        <p:spPr/>
        <p:txBody>
          <a:bodyPr/>
          <a:lstStyle/>
          <a:p>
            <a:pPr>
              <a:defRPr/>
            </a:pPr>
            <a:r>
              <a:rPr lang="en-US" altLang="ja-JP" smtClean="0"/>
              <a:t>2016/9/15</a:t>
            </a:r>
            <a:endParaRPr lang="ja-JP" altLang="ja-JP"/>
          </a:p>
        </p:txBody>
      </p:sp>
      <p:sp>
        <p:nvSpPr>
          <p:cNvPr id="6" name="フッター プレースホルダー 5"/>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17" name="スライド番号プレースホルダー 16"/>
          <p:cNvSpPr>
            <a:spLocks noGrp="1"/>
          </p:cNvSpPr>
          <p:nvPr>
            <p:ph type="sldNum" sz="quarter" idx="12"/>
          </p:nvPr>
        </p:nvSpPr>
        <p:spPr/>
        <p:txBody>
          <a:bodyPr/>
          <a:lstStyle/>
          <a:p>
            <a:pPr>
              <a:defRPr/>
            </a:pPr>
            <a:fld id="{589587F9-51AB-4F79-A716-B28F65E7F8F1}" type="slidenum">
              <a:rPr lang="en-US" altLang="ja-JP" smtClean="0"/>
              <a:pPr>
                <a:defRPr/>
              </a:pPr>
              <a:t>18</a:t>
            </a:fld>
            <a:endParaRPr lang="en-US" altLang="ja-JP" dirty="0"/>
          </a:p>
        </p:txBody>
      </p:sp>
    </p:spTree>
    <p:extLst>
      <p:ext uri="{BB962C8B-B14F-4D97-AF65-F5344CB8AC3E}">
        <p14:creationId xmlns:p14="http://schemas.microsoft.com/office/powerpoint/2010/main" val="2547690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5800" y="228600"/>
            <a:ext cx="7772400" cy="1143000"/>
          </a:xfrm>
        </p:spPr>
        <p:txBody>
          <a:bodyPr/>
          <a:lstStyle/>
          <a:p>
            <a:r>
              <a:rPr lang="en-US" altLang="ja-JP" dirty="0"/>
              <a:t>Estimated </a:t>
            </a:r>
            <a:r>
              <a:rPr lang="en-US" altLang="ja-JP" dirty="0" smtClean="0"/>
              <a:t>soil conditions</a:t>
            </a:r>
            <a:endParaRPr kumimoji="1" lang="ja-JP" altLang="en-US" dirty="0"/>
          </a:p>
        </p:txBody>
      </p:sp>
      <p:graphicFrame>
        <p:nvGraphicFramePr>
          <p:cNvPr id="3" name="表 2"/>
          <p:cNvGraphicFramePr>
            <a:graphicFrameLocks noGrp="1"/>
          </p:cNvGraphicFramePr>
          <p:nvPr>
            <p:extLst>
              <p:ext uri="{D42A27DB-BD31-4B8C-83A1-F6EECF244321}">
                <p14:modId xmlns:p14="http://schemas.microsoft.com/office/powerpoint/2010/main" val="1439406220"/>
              </p:ext>
            </p:extLst>
          </p:nvPr>
        </p:nvGraphicFramePr>
        <p:xfrm>
          <a:off x="76202" y="1700807"/>
          <a:ext cx="8915399" cy="4555504"/>
        </p:xfrm>
        <a:graphic>
          <a:graphicData uri="http://schemas.openxmlformats.org/drawingml/2006/table">
            <a:tbl>
              <a:tblPr firstRow="1" firstCol="1" bandRow="1">
                <a:tableStyleId>{5C22544A-7EE6-4342-B048-85BDC9FD1C3A}</a:tableStyleId>
              </a:tblPr>
              <a:tblGrid>
                <a:gridCol w="929759"/>
                <a:gridCol w="1813439"/>
                <a:gridCol w="1090778"/>
                <a:gridCol w="1612570"/>
                <a:gridCol w="1130050"/>
                <a:gridCol w="2338803"/>
              </a:tblGrid>
              <a:tr h="933136">
                <a:tc>
                  <a:txBody>
                    <a:bodyPr/>
                    <a:lstStyle/>
                    <a:p>
                      <a:pPr algn="ctr">
                        <a:spcAft>
                          <a:spcPts val="0"/>
                        </a:spcAft>
                      </a:pPr>
                      <a:r>
                        <a:rPr lang="en-US" sz="1800" kern="100" dirty="0">
                          <a:solidFill>
                            <a:schemeClr val="tx1"/>
                          </a:solidFill>
                          <a:effectLst/>
                        </a:rPr>
                        <a:t>Depth</a:t>
                      </a:r>
                      <a:endParaRPr lang="ja-JP" sz="1800" kern="100" dirty="0">
                        <a:solidFill>
                          <a:schemeClr val="tx1"/>
                        </a:solidFill>
                        <a:effectLst/>
                      </a:endParaRPr>
                    </a:p>
                    <a:p>
                      <a:pPr algn="ctr">
                        <a:spcAft>
                          <a:spcPts val="0"/>
                        </a:spcAft>
                      </a:pPr>
                      <a:r>
                        <a:rPr lang="en-US" sz="1800" kern="100" dirty="0">
                          <a:solidFill>
                            <a:schemeClr val="tx1"/>
                          </a:solidFill>
                          <a:effectLst/>
                        </a:rPr>
                        <a:t>(m)</a:t>
                      </a:r>
                      <a:endParaRPr lang="ja-JP" sz="1800" kern="100" dirty="0">
                        <a:solidFill>
                          <a:schemeClr val="tx1"/>
                        </a:solidFill>
                        <a:effectLst/>
                        <a:latin typeface="Century"/>
                        <a:ea typeface="ＭＳ 明朝"/>
                        <a:cs typeface="Times New Roman"/>
                      </a:endParaRPr>
                    </a:p>
                  </a:txBody>
                  <a:tcPr marL="68580" marR="68580" marT="0" marB="0"/>
                </a:tc>
                <a:tc>
                  <a:txBody>
                    <a:bodyPr/>
                    <a:lstStyle/>
                    <a:p>
                      <a:pPr algn="ctr">
                        <a:spcAft>
                          <a:spcPts val="0"/>
                        </a:spcAft>
                      </a:pPr>
                      <a:r>
                        <a:rPr lang="en-US" altLang="ja-JP" sz="1800" kern="100" dirty="0" smtClean="0">
                          <a:solidFill>
                            <a:schemeClr val="tx1"/>
                          </a:solidFill>
                          <a:effectLst/>
                        </a:rPr>
                        <a:t>P-wave velocity(m/sec)</a:t>
                      </a:r>
                      <a:endParaRPr lang="en-US" sz="1800" kern="100" dirty="0" smtClean="0">
                        <a:solidFill>
                          <a:schemeClr val="tx1"/>
                        </a:solidFill>
                        <a:effectLst/>
                      </a:endParaRPr>
                    </a:p>
                    <a:p>
                      <a:pPr algn="ctr">
                        <a:spcAft>
                          <a:spcPts val="0"/>
                        </a:spcAft>
                      </a:pPr>
                      <a:r>
                        <a:rPr lang="en-US" sz="1800" kern="100" dirty="0" smtClean="0">
                          <a:solidFill>
                            <a:schemeClr val="tx1"/>
                          </a:solidFill>
                          <a:effectLst/>
                        </a:rPr>
                        <a:t>Groundwater</a:t>
                      </a:r>
                      <a:endParaRPr lang="ja-JP" sz="1800" kern="100" dirty="0">
                        <a:solidFill>
                          <a:schemeClr val="tx1"/>
                        </a:solidFill>
                        <a:effectLst/>
                        <a:latin typeface="Century"/>
                        <a:ea typeface="ＭＳ 明朝"/>
                        <a:cs typeface="Times New Roman"/>
                      </a:endParaRPr>
                    </a:p>
                  </a:txBody>
                  <a:tcPr marL="68580" marR="68580" marT="0" marB="0"/>
                </a:tc>
                <a:tc>
                  <a:txBody>
                    <a:bodyPr/>
                    <a:lstStyle/>
                    <a:p>
                      <a:pPr algn="ctr">
                        <a:spcAft>
                          <a:spcPts val="0"/>
                        </a:spcAft>
                      </a:pPr>
                      <a:r>
                        <a:rPr lang="en-US" sz="1800" kern="100" dirty="0">
                          <a:solidFill>
                            <a:schemeClr val="tx1"/>
                          </a:solidFill>
                          <a:effectLst/>
                        </a:rPr>
                        <a:t>S-wave velocity</a:t>
                      </a:r>
                      <a:endParaRPr lang="ja-JP" sz="1800" kern="100" dirty="0">
                        <a:solidFill>
                          <a:schemeClr val="tx1"/>
                        </a:solidFill>
                        <a:effectLst/>
                      </a:endParaRPr>
                    </a:p>
                    <a:p>
                      <a:pPr algn="ctr">
                        <a:spcAft>
                          <a:spcPts val="0"/>
                        </a:spcAft>
                      </a:pPr>
                      <a:r>
                        <a:rPr lang="en-US" sz="1800" kern="100" dirty="0">
                          <a:solidFill>
                            <a:schemeClr val="tx1"/>
                          </a:solidFill>
                          <a:effectLst/>
                        </a:rPr>
                        <a:t>(m/sec)</a:t>
                      </a:r>
                      <a:endParaRPr lang="ja-JP" sz="1800" kern="100" dirty="0">
                        <a:solidFill>
                          <a:schemeClr val="tx1"/>
                        </a:solidFill>
                        <a:effectLst/>
                        <a:latin typeface="Century"/>
                        <a:ea typeface="ＭＳ 明朝"/>
                        <a:cs typeface="Times New Roman"/>
                      </a:endParaRPr>
                    </a:p>
                  </a:txBody>
                  <a:tcPr marL="68580" marR="68580" marT="0" marB="0"/>
                </a:tc>
                <a:tc>
                  <a:txBody>
                    <a:bodyPr/>
                    <a:lstStyle/>
                    <a:p>
                      <a:pPr algn="ctr">
                        <a:spcAft>
                          <a:spcPts val="0"/>
                        </a:spcAft>
                      </a:pPr>
                      <a:r>
                        <a:rPr lang="en-US" sz="1800" kern="100" dirty="0">
                          <a:solidFill>
                            <a:schemeClr val="tx1"/>
                          </a:solidFill>
                          <a:effectLst/>
                        </a:rPr>
                        <a:t>Resistivity </a:t>
                      </a:r>
                      <a:endParaRPr lang="ja-JP" sz="1800" kern="100" dirty="0">
                        <a:solidFill>
                          <a:schemeClr val="tx1"/>
                        </a:solidFill>
                        <a:effectLst/>
                      </a:endParaRPr>
                    </a:p>
                    <a:p>
                      <a:pPr algn="ctr">
                        <a:spcAft>
                          <a:spcPts val="0"/>
                        </a:spcAft>
                      </a:pPr>
                      <a:r>
                        <a:rPr lang="en-US" sz="1800" kern="100" dirty="0">
                          <a:solidFill>
                            <a:schemeClr val="tx1"/>
                          </a:solidFill>
                          <a:effectLst/>
                        </a:rPr>
                        <a:t>(ohm-m)</a:t>
                      </a:r>
                      <a:endParaRPr lang="ja-JP" sz="1800" kern="100" dirty="0">
                        <a:solidFill>
                          <a:schemeClr val="tx1"/>
                        </a:solidFill>
                        <a:effectLst/>
                        <a:latin typeface="Century"/>
                        <a:ea typeface="ＭＳ 明朝"/>
                        <a:cs typeface="Times New Roman"/>
                      </a:endParaRPr>
                    </a:p>
                  </a:txBody>
                  <a:tcPr marL="68580" marR="68580" marT="0" marB="0"/>
                </a:tc>
                <a:tc>
                  <a:txBody>
                    <a:bodyPr/>
                    <a:lstStyle/>
                    <a:p>
                      <a:pPr algn="ctr">
                        <a:spcAft>
                          <a:spcPts val="0"/>
                        </a:spcAft>
                      </a:pPr>
                      <a:r>
                        <a:rPr lang="en-US" sz="1800" kern="100" dirty="0">
                          <a:solidFill>
                            <a:schemeClr val="tx1"/>
                          </a:solidFill>
                          <a:effectLst/>
                        </a:rPr>
                        <a:t>Blow counts</a:t>
                      </a:r>
                      <a:endParaRPr lang="ja-JP" sz="1800" kern="100" dirty="0">
                        <a:solidFill>
                          <a:schemeClr val="tx1"/>
                        </a:solidFill>
                        <a:effectLst/>
                        <a:latin typeface="Century"/>
                        <a:ea typeface="ＭＳ 明朝"/>
                        <a:cs typeface="Times New Roman"/>
                      </a:endParaRPr>
                    </a:p>
                  </a:txBody>
                  <a:tcPr marL="68580" marR="68580" marT="0" marB="0"/>
                </a:tc>
                <a:tc>
                  <a:txBody>
                    <a:bodyPr/>
                    <a:lstStyle/>
                    <a:p>
                      <a:pPr algn="ctr">
                        <a:spcAft>
                          <a:spcPts val="0"/>
                        </a:spcAft>
                      </a:pPr>
                      <a:r>
                        <a:rPr lang="en-US" sz="1800" kern="100" dirty="0">
                          <a:solidFill>
                            <a:schemeClr val="tx1"/>
                          </a:solidFill>
                          <a:effectLst/>
                        </a:rPr>
                        <a:t>Estimated soil type</a:t>
                      </a:r>
                      <a:endParaRPr lang="ja-JP" sz="1800" kern="100" dirty="0">
                        <a:solidFill>
                          <a:schemeClr val="tx1"/>
                        </a:solidFill>
                        <a:effectLst/>
                        <a:latin typeface="Century"/>
                        <a:ea typeface="ＭＳ 明朝"/>
                        <a:cs typeface="Times New Roman"/>
                      </a:endParaRPr>
                    </a:p>
                  </a:txBody>
                  <a:tcPr marL="68580" marR="68580" marT="0" marB="0"/>
                </a:tc>
              </a:tr>
              <a:tr h="622090">
                <a:tc>
                  <a:txBody>
                    <a:bodyPr/>
                    <a:lstStyle/>
                    <a:p>
                      <a:pPr algn="ctr">
                        <a:spcAft>
                          <a:spcPts val="0"/>
                        </a:spcAft>
                      </a:pPr>
                      <a:r>
                        <a:rPr lang="en-US" sz="1800" kern="100" dirty="0">
                          <a:solidFill>
                            <a:schemeClr val="tx1"/>
                          </a:solidFill>
                          <a:effectLst/>
                        </a:rPr>
                        <a:t>0 to 2</a:t>
                      </a:r>
                      <a:endParaRPr lang="ja-JP" sz="1800" kern="100" dirty="0">
                        <a:solidFill>
                          <a:schemeClr val="tx1"/>
                        </a:solidFill>
                        <a:effectLst/>
                        <a:latin typeface="Century"/>
                        <a:ea typeface="ＭＳ 明朝"/>
                        <a:cs typeface="Times New Roman"/>
                      </a:endParaRPr>
                    </a:p>
                  </a:txBody>
                  <a:tcPr marL="68580" marR="68580" marT="0" marB="0"/>
                </a:tc>
                <a:tc>
                  <a:txBody>
                    <a:bodyPr/>
                    <a:lstStyle/>
                    <a:p>
                      <a:pPr algn="ctr">
                        <a:spcAft>
                          <a:spcPts val="0"/>
                        </a:spcAft>
                      </a:pPr>
                      <a:r>
                        <a:rPr lang="en-US" sz="1800" kern="100" dirty="0">
                          <a:effectLst/>
                        </a:rPr>
                        <a:t>Unsaturated</a:t>
                      </a:r>
                      <a:endParaRPr lang="ja-JP" sz="1800" kern="100" dirty="0">
                        <a:effectLst/>
                        <a:latin typeface="Century"/>
                        <a:ea typeface="ＭＳ 明朝"/>
                        <a:cs typeface="Times New Roman"/>
                      </a:endParaRPr>
                    </a:p>
                  </a:txBody>
                  <a:tcPr marL="68580" marR="68580" marT="0" marB="0">
                    <a:solidFill>
                      <a:srgbClr val="FFFF00"/>
                    </a:solidFill>
                  </a:tcPr>
                </a:tc>
                <a:tc>
                  <a:txBody>
                    <a:bodyPr/>
                    <a:lstStyle/>
                    <a:p>
                      <a:pPr algn="ctr">
                        <a:spcAft>
                          <a:spcPts val="0"/>
                        </a:spcAft>
                      </a:pPr>
                      <a:r>
                        <a:rPr lang="en-US" sz="1800" kern="100" dirty="0">
                          <a:effectLst/>
                        </a:rPr>
                        <a:t>120 to 180</a:t>
                      </a:r>
                      <a:endParaRPr lang="ja-JP" sz="1800" kern="100" dirty="0">
                        <a:effectLst/>
                        <a:latin typeface="Century"/>
                        <a:ea typeface="ＭＳ 明朝"/>
                        <a:cs typeface="Times New Roman"/>
                      </a:endParaRPr>
                    </a:p>
                  </a:txBody>
                  <a:tcPr marL="68580" marR="68580" marT="0" marB="0">
                    <a:solidFill>
                      <a:srgbClr val="FFC000"/>
                    </a:solidFill>
                  </a:tcPr>
                </a:tc>
                <a:tc>
                  <a:txBody>
                    <a:bodyPr/>
                    <a:lstStyle/>
                    <a:p>
                      <a:pPr algn="ctr">
                        <a:spcAft>
                          <a:spcPts val="0"/>
                        </a:spcAft>
                      </a:pPr>
                      <a:r>
                        <a:rPr lang="en-US" sz="1800" kern="100" dirty="0">
                          <a:effectLst/>
                        </a:rPr>
                        <a:t>1000 to 2000</a:t>
                      </a:r>
                      <a:endParaRPr lang="ja-JP" sz="1800" kern="100" dirty="0">
                        <a:effectLst/>
                        <a:latin typeface="Century"/>
                        <a:ea typeface="ＭＳ 明朝"/>
                        <a:cs typeface="Times New Roman"/>
                      </a:endParaRPr>
                    </a:p>
                  </a:txBody>
                  <a:tcPr marL="68580" marR="68580" marT="0" marB="0">
                    <a:solidFill>
                      <a:srgbClr val="FF66FF"/>
                    </a:solidFill>
                  </a:tcPr>
                </a:tc>
                <a:tc>
                  <a:txBody>
                    <a:bodyPr/>
                    <a:lstStyle/>
                    <a:p>
                      <a:pPr algn="ctr">
                        <a:spcAft>
                          <a:spcPts val="0"/>
                        </a:spcAft>
                      </a:pPr>
                      <a:r>
                        <a:rPr lang="en-US" sz="1800" kern="100" dirty="0">
                          <a:effectLst/>
                        </a:rPr>
                        <a:t>1 to 3</a:t>
                      </a:r>
                      <a:endParaRPr lang="ja-JP" sz="1800" kern="100" dirty="0">
                        <a:effectLst/>
                        <a:latin typeface="Century"/>
                        <a:ea typeface="ＭＳ 明朝"/>
                        <a:cs typeface="Times New Roman"/>
                      </a:endParaRPr>
                    </a:p>
                  </a:txBody>
                  <a:tcPr marL="68580" marR="68580" marT="0" marB="0">
                    <a:solidFill>
                      <a:srgbClr val="FFC000"/>
                    </a:solidFill>
                  </a:tcPr>
                </a:tc>
                <a:tc>
                  <a:txBody>
                    <a:bodyPr/>
                    <a:lstStyle/>
                    <a:p>
                      <a:pPr algn="ctr">
                        <a:spcAft>
                          <a:spcPts val="0"/>
                        </a:spcAft>
                      </a:pPr>
                      <a:r>
                        <a:rPr lang="en-US" sz="1800" kern="100" dirty="0">
                          <a:effectLst/>
                        </a:rPr>
                        <a:t>Loose sand with gravel</a:t>
                      </a:r>
                      <a:endParaRPr lang="ja-JP" sz="1800" kern="100" dirty="0">
                        <a:effectLst/>
                      </a:endParaRPr>
                    </a:p>
                    <a:p>
                      <a:pPr algn="ctr">
                        <a:spcAft>
                          <a:spcPts val="0"/>
                        </a:spcAft>
                      </a:pPr>
                      <a:r>
                        <a:rPr lang="en-US" sz="1800" kern="100" dirty="0">
                          <a:effectLst/>
                        </a:rPr>
                        <a:t>(Upper fill)</a:t>
                      </a:r>
                      <a:endParaRPr lang="ja-JP" sz="1800" kern="100" dirty="0">
                        <a:effectLst/>
                        <a:latin typeface="Century"/>
                        <a:ea typeface="ＭＳ 明朝"/>
                        <a:cs typeface="Times New Roman"/>
                      </a:endParaRPr>
                    </a:p>
                  </a:txBody>
                  <a:tcPr marL="68580" marR="68580" marT="0" marB="0">
                    <a:solidFill>
                      <a:srgbClr val="FFC000"/>
                    </a:solidFill>
                  </a:tcPr>
                </a:tc>
              </a:tr>
              <a:tr h="933136">
                <a:tc>
                  <a:txBody>
                    <a:bodyPr/>
                    <a:lstStyle/>
                    <a:p>
                      <a:pPr algn="ctr">
                        <a:spcAft>
                          <a:spcPts val="0"/>
                        </a:spcAft>
                      </a:pPr>
                      <a:r>
                        <a:rPr lang="en-US" sz="1800" kern="100" dirty="0">
                          <a:solidFill>
                            <a:schemeClr val="tx1"/>
                          </a:solidFill>
                          <a:effectLst/>
                        </a:rPr>
                        <a:t>2 to </a:t>
                      </a:r>
                      <a:r>
                        <a:rPr lang="en-US" sz="1800" kern="100" dirty="0" smtClean="0">
                          <a:solidFill>
                            <a:schemeClr val="tx1"/>
                          </a:solidFill>
                          <a:effectLst/>
                        </a:rPr>
                        <a:t>6</a:t>
                      </a:r>
                      <a:endParaRPr lang="ja-JP" sz="1800" kern="100" dirty="0">
                        <a:solidFill>
                          <a:schemeClr val="tx1"/>
                        </a:solidFill>
                        <a:effectLst/>
                        <a:latin typeface="Century"/>
                        <a:ea typeface="ＭＳ 明朝"/>
                        <a:cs typeface="Times New Roman"/>
                      </a:endParaRPr>
                    </a:p>
                  </a:txBody>
                  <a:tcPr marL="68580" marR="68580" marT="0" marB="0"/>
                </a:tc>
                <a:tc>
                  <a:txBody>
                    <a:bodyPr/>
                    <a:lstStyle/>
                    <a:p>
                      <a:pPr algn="ctr">
                        <a:spcAft>
                          <a:spcPts val="0"/>
                        </a:spcAft>
                      </a:pPr>
                      <a:r>
                        <a:rPr lang="en-US" sz="1800" kern="100" dirty="0">
                          <a:effectLst/>
                        </a:rPr>
                        <a:t>Unsaturated</a:t>
                      </a:r>
                      <a:endParaRPr lang="ja-JP" sz="1800" kern="100" dirty="0">
                        <a:effectLst/>
                        <a:latin typeface="Century"/>
                        <a:ea typeface="ＭＳ 明朝"/>
                        <a:cs typeface="Times New Roman"/>
                      </a:endParaRPr>
                    </a:p>
                  </a:txBody>
                  <a:tcPr marL="68580" marR="68580" marT="0" marB="0">
                    <a:solidFill>
                      <a:srgbClr val="FFFF00"/>
                    </a:solidFill>
                  </a:tcPr>
                </a:tc>
                <a:tc>
                  <a:txBody>
                    <a:bodyPr/>
                    <a:lstStyle/>
                    <a:p>
                      <a:pPr algn="ctr">
                        <a:spcAft>
                          <a:spcPts val="0"/>
                        </a:spcAft>
                      </a:pPr>
                      <a:r>
                        <a:rPr lang="en-US" sz="1800" kern="100" dirty="0">
                          <a:effectLst/>
                        </a:rPr>
                        <a:t>180 to 260</a:t>
                      </a:r>
                      <a:endParaRPr lang="ja-JP" sz="1800" kern="100" dirty="0">
                        <a:effectLst/>
                        <a:latin typeface="Century"/>
                        <a:ea typeface="ＭＳ 明朝"/>
                        <a:cs typeface="Times New Roman"/>
                      </a:endParaRPr>
                    </a:p>
                  </a:txBody>
                  <a:tcPr marL="68580" marR="68580" marT="0" marB="0">
                    <a:solidFill>
                      <a:srgbClr val="FFFF00"/>
                    </a:solidFill>
                  </a:tcPr>
                </a:tc>
                <a:tc>
                  <a:txBody>
                    <a:bodyPr/>
                    <a:lstStyle/>
                    <a:p>
                      <a:pPr algn="ctr">
                        <a:spcAft>
                          <a:spcPts val="0"/>
                        </a:spcAft>
                      </a:pPr>
                      <a:r>
                        <a:rPr lang="en-US" sz="1800" kern="100" dirty="0">
                          <a:effectLst/>
                        </a:rPr>
                        <a:t>300 to 1000</a:t>
                      </a:r>
                      <a:endParaRPr lang="ja-JP" sz="1800" kern="100" dirty="0">
                        <a:effectLst/>
                        <a:latin typeface="Century"/>
                        <a:ea typeface="ＭＳ 明朝"/>
                        <a:cs typeface="Times New Roman"/>
                      </a:endParaRPr>
                    </a:p>
                  </a:txBody>
                  <a:tcPr marL="68580" marR="68580" marT="0" marB="0">
                    <a:solidFill>
                      <a:srgbClr val="FFC000"/>
                    </a:solidFill>
                  </a:tcPr>
                </a:tc>
                <a:tc>
                  <a:txBody>
                    <a:bodyPr/>
                    <a:lstStyle/>
                    <a:p>
                      <a:pPr algn="ctr">
                        <a:spcAft>
                          <a:spcPts val="0"/>
                        </a:spcAft>
                      </a:pPr>
                      <a:r>
                        <a:rPr lang="en-US" sz="1800" kern="100" dirty="0">
                          <a:effectLst/>
                        </a:rPr>
                        <a:t>3 to 10</a:t>
                      </a:r>
                      <a:endParaRPr lang="ja-JP" sz="1800" kern="100" dirty="0">
                        <a:effectLst/>
                        <a:latin typeface="Century"/>
                        <a:ea typeface="ＭＳ 明朝"/>
                        <a:cs typeface="Times New Roman"/>
                      </a:endParaRPr>
                    </a:p>
                  </a:txBody>
                  <a:tcPr marL="68580" marR="68580" marT="0" marB="0">
                    <a:solidFill>
                      <a:srgbClr val="FFFF00"/>
                    </a:solidFill>
                  </a:tcPr>
                </a:tc>
                <a:tc>
                  <a:txBody>
                    <a:bodyPr/>
                    <a:lstStyle/>
                    <a:p>
                      <a:pPr algn="ctr">
                        <a:spcAft>
                          <a:spcPts val="0"/>
                        </a:spcAft>
                      </a:pPr>
                      <a:r>
                        <a:rPr lang="en-US" sz="1800" kern="100" dirty="0">
                          <a:effectLst/>
                        </a:rPr>
                        <a:t>Compacted sand with gravel</a:t>
                      </a:r>
                      <a:endParaRPr lang="ja-JP" sz="1800" kern="100" dirty="0">
                        <a:effectLst/>
                      </a:endParaRPr>
                    </a:p>
                    <a:p>
                      <a:pPr algn="ctr">
                        <a:spcAft>
                          <a:spcPts val="0"/>
                        </a:spcAft>
                      </a:pPr>
                      <a:r>
                        <a:rPr lang="en-US" sz="1800" kern="100" dirty="0">
                          <a:effectLst/>
                        </a:rPr>
                        <a:t>(Upper fill)</a:t>
                      </a:r>
                      <a:endParaRPr lang="ja-JP" sz="1800" kern="100" dirty="0">
                        <a:effectLst/>
                        <a:latin typeface="Century"/>
                        <a:ea typeface="ＭＳ 明朝"/>
                        <a:cs typeface="Times New Roman"/>
                      </a:endParaRPr>
                    </a:p>
                  </a:txBody>
                  <a:tcPr marL="68580" marR="68580" marT="0" marB="0">
                    <a:solidFill>
                      <a:srgbClr val="FFFF00"/>
                    </a:solidFill>
                  </a:tcPr>
                </a:tc>
              </a:tr>
              <a:tr h="933136">
                <a:tc>
                  <a:txBody>
                    <a:bodyPr/>
                    <a:lstStyle/>
                    <a:p>
                      <a:pPr algn="ctr">
                        <a:spcAft>
                          <a:spcPts val="0"/>
                        </a:spcAft>
                      </a:pPr>
                      <a:r>
                        <a:rPr lang="en-US" sz="1800" kern="100" dirty="0" smtClean="0">
                          <a:solidFill>
                            <a:schemeClr val="tx1"/>
                          </a:solidFill>
                          <a:effectLst/>
                        </a:rPr>
                        <a:t>6 </a:t>
                      </a:r>
                      <a:r>
                        <a:rPr lang="en-US" sz="1800" kern="100" dirty="0">
                          <a:solidFill>
                            <a:schemeClr val="tx1"/>
                          </a:solidFill>
                          <a:effectLst/>
                        </a:rPr>
                        <a:t>to </a:t>
                      </a:r>
                      <a:r>
                        <a:rPr lang="en-US" sz="1800" kern="100" dirty="0" smtClean="0">
                          <a:solidFill>
                            <a:schemeClr val="tx1"/>
                          </a:solidFill>
                          <a:effectLst/>
                        </a:rPr>
                        <a:t>8</a:t>
                      </a:r>
                      <a:endParaRPr lang="ja-JP" sz="1800" kern="100" dirty="0">
                        <a:solidFill>
                          <a:schemeClr val="tx1"/>
                        </a:solidFill>
                        <a:effectLst/>
                        <a:latin typeface="Century"/>
                        <a:ea typeface="ＭＳ 明朝"/>
                        <a:cs typeface="Times New Roman"/>
                      </a:endParaRPr>
                    </a:p>
                  </a:txBody>
                  <a:tcPr marL="68580" marR="68580" marT="0" marB="0"/>
                </a:tc>
                <a:tc>
                  <a:txBody>
                    <a:bodyPr/>
                    <a:lstStyle/>
                    <a:p>
                      <a:pPr algn="ctr">
                        <a:spcAft>
                          <a:spcPts val="0"/>
                        </a:spcAft>
                      </a:pPr>
                      <a:r>
                        <a:rPr lang="en-US" sz="1800" kern="100" dirty="0" smtClean="0">
                          <a:effectLst/>
                        </a:rPr>
                        <a:t>Saturated</a:t>
                      </a:r>
                      <a:endParaRPr lang="ja-JP" sz="1800" kern="100" dirty="0">
                        <a:effectLst/>
                        <a:latin typeface="Century"/>
                        <a:ea typeface="ＭＳ 明朝"/>
                        <a:cs typeface="Times New Roman"/>
                      </a:endParaRPr>
                    </a:p>
                  </a:txBody>
                  <a:tcPr marL="68580" marR="68580" marT="0" marB="0">
                    <a:solidFill>
                      <a:srgbClr val="00B0F0"/>
                    </a:solidFill>
                  </a:tcPr>
                </a:tc>
                <a:tc>
                  <a:txBody>
                    <a:bodyPr/>
                    <a:lstStyle/>
                    <a:p>
                      <a:pPr algn="ctr">
                        <a:spcAft>
                          <a:spcPts val="0"/>
                        </a:spcAft>
                      </a:pPr>
                      <a:r>
                        <a:rPr lang="en-US" sz="1800" kern="100" dirty="0">
                          <a:effectLst/>
                        </a:rPr>
                        <a:t>180 to 260</a:t>
                      </a:r>
                      <a:endParaRPr lang="ja-JP" sz="1800" kern="100" dirty="0">
                        <a:effectLst/>
                        <a:latin typeface="Century"/>
                        <a:ea typeface="ＭＳ 明朝"/>
                        <a:cs typeface="Times New Roman"/>
                      </a:endParaRPr>
                    </a:p>
                  </a:txBody>
                  <a:tcPr marL="68580" marR="68580" marT="0" marB="0">
                    <a:solidFill>
                      <a:srgbClr val="92D050"/>
                    </a:solidFill>
                  </a:tcPr>
                </a:tc>
                <a:tc>
                  <a:txBody>
                    <a:bodyPr/>
                    <a:lstStyle/>
                    <a:p>
                      <a:pPr algn="ctr">
                        <a:spcAft>
                          <a:spcPts val="0"/>
                        </a:spcAft>
                      </a:pPr>
                      <a:r>
                        <a:rPr lang="en-US" sz="1800" kern="100" dirty="0">
                          <a:effectLst/>
                        </a:rPr>
                        <a:t>300 to 1000</a:t>
                      </a:r>
                      <a:endParaRPr lang="ja-JP" sz="1800" kern="100" dirty="0">
                        <a:effectLst/>
                        <a:latin typeface="Century"/>
                        <a:ea typeface="ＭＳ 明朝"/>
                        <a:cs typeface="Times New Roman"/>
                      </a:endParaRPr>
                    </a:p>
                  </a:txBody>
                  <a:tcPr marL="68580" marR="68580" marT="0" marB="0">
                    <a:solidFill>
                      <a:srgbClr val="FFFF00"/>
                    </a:solidFill>
                  </a:tcPr>
                </a:tc>
                <a:tc>
                  <a:txBody>
                    <a:bodyPr/>
                    <a:lstStyle/>
                    <a:p>
                      <a:pPr algn="ctr">
                        <a:spcAft>
                          <a:spcPts val="0"/>
                        </a:spcAft>
                      </a:pPr>
                      <a:r>
                        <a:rPr lang="en-US" sz="1800" kern="100" dirty="0">
                          <a:effectLst/>
                        </a:rPr>
                        <a:t>3 to 10</a:t>
                      </a:r>
                      <a:endParaRPr lang="ja-JP" sz="1800" kern="100" dirty="0">
                        <a:effectLst/>
                        <a:latin typeface="Century"/>
                        <a:ea typeface="ＭＳ 明朝"/>
                        <a:cs typeface="Times New Roman"/>
                      </a:endParaRPr>
                    </a:p>
                  </a:txBody>
                  <a:tcPr marL="68580" marR="68580" marT="0" marB="0">
                    <a:solidFill>
                      <a:srgbClr val="FFFF00"/>
                    </a:solidFill>
                  </a:tcPr>
                </a:tc>
                <a:tc>
                  <a:txBody>
                    <a:bodyPr/>
                    <a:lstStyle/>
                    <a:p>
                      <a:pPr algn="ctr">
                        <a:spcAft>
                          <a:spcPts val="0"/>
                        </a:spcAft>
                      </a:pPr>
                      <a:r>
                        <a:rPr lang="en-US" sz="1800" kern="100" dirty="0">
                          <a:effectLst/>
                        </a:rPr>
                        <a:t>Compacted sand with gravel</a:t>
                      </a:r>
                      <a:endParaRPr lang="ja-JP" sz="1800" kern="100" dirty="0">
                        <a:effectLst/>
                      </a:endParaRPr>
                    </a:p>
                    <a:p>
                      <a:pPr algn="ctr">
                        <a:spcAft>
                          <a:spcPts val="0"/>
                        </a:spcAft>
                      </a:pPr>
                      <a:r>
                        <a:rPr lang="en-US" sz="1800" kern="100" dirty="0">
                          <a:effectLst/>
                        </a:rPr>
                        <a:t>(Lower fill)</a:t>
                      </a:r>
                      <a:endParaRPr lang="ja-JP" sz="1800" kern="100" dirty="0">
                        <a:effectLst/>
                        <a:latin typeface="Century"/>
                        <a:ea typeface="ＭＳ 明朝"/>
                        <a:cs typeface="Times New Roman"/>
                      </a:endParaRPr>
                    </a:p>
                  </a:txBody>
                  <a:tcPr marL="68580" marR="68580" marT="0" marB="0">
                    <a:solidFill>
                      <a:srgbClr val="FFFF00"/>
                    </a:solidFill>
                  </a:tcPr>
                </a:tc>
              </a:tr>
              <a:tr h="933136">
                <a:tc>
                  <a:txBody>
                    <a:bodyPr/>
                    <a:lstStyle/>
                    <a:p>
                      <a:pPr algn="ctr">
                        <a:spcAft>
                          <a:spcPts val="0"/>
                        </a:spcAft>
                      </a:pPr>
                      <a:r>
                        <a:rPr lang="en-US" sz="1800" kern="100" dirty="0" smtClean="0">
                          <a:solidFill>
                            <a:schemeClr val="tx1"/>
                          </a:solidFill>
                          <a:effectLst/>
                        </a:rPr>
                        <a:t>8 to 12 </a:t>
                      </a:r>
                      <a:endParaRPr lang="ja-JP" sz="1800" kern="100" dirty="0">
                        <a:solidFill>
                          <a:schemeClr val="tx1"/>
                        </a:solidFill>
                        <a:effectLst/>
                        <a:latin typeface="Century"/>
                        <a:ea typeface="ＭＳ 明朝"/>
                        <a:cs typeface="Times New Roman"/>
                      </a:endParaRPr>
                    </a:p>
                  </a:txBody>
                  <a:tcPr marL="68580" marR="68580" marT="0" marB="0"/>
                </a:tc>
                <a:tc>
                  <a:txBody>
                    <a:bodyPr/>
                    <a:lstStyle/>
                    <a:p>
                      <a:pPr algn="ctr">
                        <a:spcAft>
                          <a:spcPts val="0"/>
                        </a:spcAft>
                      </a:pPr>
                      <a:r>
                        <a:rPr lang="en-US" sz="1800" kern="100" dirty="0" smtClean="0">
                          <a:effectLst/>
                        </a:rPr>
                        <a:t>Saturated</a:t>
                      </a:r>
                      <a:endParaRPr lang="ja-JP" sz="1800" kern="100" dirty="0">
                        <a:effectLst/>
                        <a:latin typeface="Century"/>
                        <a:ea typeface="ＭＳ 明朝"/>
                        <a:cs typeface="Times New Roman"/>
                      </a:endParaRPr>
                    </a:p>
                  </a:txBody>
                  <a:tcPr marL="68580" marR="68580" marT="0" marB="0">
                    <a:solidFill>
                      <a:srgbClr val="00B0F0"/>
                    </a:solidFill>
                  </a:tcPr>
                </a:tc>
                <a:tc>
                  <a:txBody>
                    <a:bodyPr/>
                    <a:lstStyle/>
                    <a:p>
                      <a:pPr algn="ctr">
                        <a:spcAft>
                          <a:spcPts val="0"/>
                        </a:spcAft>
                      </a:pPr>
                      <a:r>
                        <a:rPr lang="en-US" sz="1800" kern="100" dirty="0">
                          <a:effectLst/>
                        </a:rPr>
                        <a:t>260 to 300</a:t>
                      </a:r>
                      <a:endParaRPr lang="ja-JP" sz="1800" kern="100" dirty="0">
                        <a:effectLst/>
                        <a:latin typeface="Century"/>
                        <a:ea typeface="ＭＳ 明朝"/>
                        <a:cs typeface="Times New Roman"/>
                      </a:endParaRPr>
                    </a:p>
                  </a:txBody>
                  <a:tcPr marL="68580" marR="68580" marT="0" marB="0">
                    <a:solidFill>
                      <a:srgbClr val="00B0F0"/>
                    </a:solidFill>
                  </a:tcPr>
                </a:tc>
                <a:tc>
                  <a:txBody>
                    <a:bodyPr/>
                    <a:lstStyle/>
                    <a:p>
                      <a:pPr algn="ctr">
                        <a:spcAft>
                          <a:spcPts val="0"/>
                        </a:spcAft>
                      </a:pPr>
                      <a:r>
                        <a:rPr lang="en-US" sz="1800" kern="100" dirty="0">
                          <a:effectLst/>
                        </a:rPr>
                        <a:t>100 to 300</a:t>
                      </a:r>
                      <a:endParaRPr lang="ja-JP" sz="1800" kern="100" dirty="0">
                        <a:effectLst/>
                        <a:latin typeface="Century"/>
                        <a:ea typeface="ＭＳ 明朝"/>
                        <a:cs typeface="Times New Roman"/>
                      </a:endParaRPr>
                    </a:p>
                  </a:txBody>
                  <a:tcPr marL="68580" marR="68580" marT="0" marB="0">
                    <a:solidFill>
                      <a:srgbClr val="00B0F0"/>
                    </a:solidFill>
                  </a:tcPr>
                </a:tc>
                <a:tc>
                  <a:txBody>
                    <a:bodyPr/>
                    <a:lstStyle/>
                    <a:p>
                      <a:pPr algn="ctr">
                        <a:spcAft>
                          <a:spcPts val="0"/>
                        </a:spcAft>
                      </a:pPr>
                      <a:r>
                        <a:rPr lang="en-US" sz="1800" kern="100" dirty="0">
                          <a:effectLst/>
                        </a:rPr>
                        <a:t>5 to 30 </a:t>
                      </a:r>
                      <a:endParaRPr lang="ja-JP" sz="1800" kern="100" dirty="0">
                        <a:effectLst/>
                        <a:latin typeface="Century"/>
                        <a:ea typeface="ＭＳ 明朝"/>
                        <a:cs typeface="Times New Roman"/>
                      </a:endParaRPr>
                    </a:p>
                  </a:txBody>
                  <a:tcPr marL="68580" marR="68580" marT="0" marB="0">
                    <a:solidFill>
                      <a:srgbClr val="00B0F0"/>
                    </a:solidFill>
                  </a:tcPr>
                </a:tc>
                <a:tc>
                  <a:txBody>
                    <a:bodyPr/>
                    <a:lstStyle/>
                    <a:p>
                      <a:pPr algn="ctr">
                        <a:spcAft>
                          <a:spcPts val="0"/>
                        </a:spcAft>
                      </a:pPr>
                      <a:r>
                        <a:rPr lang="en-US" sz="1800" kern="100" dirty="0" smtClean="0">
                          <a:effectLst/>
                        </a:rPr>
                        <a:t>Stiff </a:t>
                      </a:r>
                      <a:r>
                        <a:rPr lang="en-US" sz="1800" kern="100" dirty="0">
                          <a:effectLst/>
                        </a:rPr>
                        <a:t>sandy </a:t>
                      </a:r>
                      <a:r>
                        <a:rPr lang="en-US" sz="1800" kern="100" dirty="0" smtClean="0">
                          <a:effectLst/>
                        </a:rPr>
                        <a:t>silt </a:t>
                      </a:r>
                      <a:r>
                        <a:rPr lang="en-US" sz="1800" kern="100" dirty="0">
                          <a:effectLst/>
                        </a:rPr>
                        <a:t>with </a:t>
                      </a:r>
                      <a:r>
                        <a:rPr lang="en-US" sz="1800" kern="100" dirty="0" smtClean="0">
                          <a:effectLst/>
                        </a:rPr>
                        <a:t>sand and gravel</a:t>
                      </a:r>
                      <a:endParaRPr lang="ja-JP" sz="1800" kern="100" dirty="0">
                        <a:effectLst/>
                      </a:endParaRPr>
                    </a:p>
                    <a:p>
                      <a:pPr algn="ctr">
                        <a:spcAft>
                          <a:spcPts val="0"/>
                        </a:spcAft>
                      </a:pPr>
                      <a:r>
                        <a:rPr lang="en-US" sz="1800" kern="100" dirty="0">
                          <a:effectLst/>
                        </a:rPr>
                        <a:t>(Foundation)</a:t>
                      </a:r>
                      <a:endParaRPr lang="ja-JP" sz="1800" kern="100" dirty="0">
                        <a:effectLst/>
                        <a:latin typeface="Century"/>
                        <a:ea typeface="ＭＳ 明朝"/>
                        <a:cs typeface="Times New Roman"/>
                      </a:endParaRPr>
                    </a:p>
                  </a:txBody>
                  <a:tcPr marL="68580" marR="68580" marT="0" marB="0">
                    <a:solidFill>
                      <a:srgbClr val="00B0F0"/>
                    </a:solidFill>
                  </a:tcPr>
                </a:tc>
              </a:tr>
            </a:tbl>
          </a:graphicData>
        </a:graphic>
      </p:graphicFrame>
      <p:grpSp>
        <p:nvGrpSpPr>
          <p:cNvPr id="9" name="グループ化 8"/>
          <p:cNvGrpSpPr/>
          <p:nvPr/>
        </p:nvGrpSpPr>
        <p:grpSpPr>
          <a:xfrm>
            <a:off x="76200" y="4134424"/>
            <a:ext cx="8915400" cy="554350"/>
            <a:chOff x="304800" y="4134424"/>
            <a:chExt cx="8686800" cy="554350"/>
          </a:xfrm>
        </p:grpSpPr>
        <p:cxnSp>
          <p:nvCxnSpPr>
            <p:cNvPr id="5" name="直線コネクタ 4"/>
            <p:cNvCxnSpPr/>
            <p:nvPr/>
          </p:nvCxnSpPr>
          <p:spPr bwMode="auto">
            <a:xfrm>
              <a:off x="304800" y="4419600"/>
              <a:ext cx="8686800" cy="0"/>
            </a:xfrm>
            <a:prstGeom prst="line">
              <a:avLst/>
            </a:prstGeom>
            <a:solidFill>
              <a:schemeClr val="accent1"/>
            </a:solidFill>
            <a:ln w="57150" cap="flat" cmpd="sng" algn="ctr">
              <a:solidFill>
                <a:srgbClr val="0033CC"/>
              </a:solidFill>
              <a:prstDash val="solid"/>
              <a:round/>
              <a:headEnd type="none" w="med" len="med"/>
              <a:tailEnd type="none" w="med" len="med"/>
            </a:ln>
            <a:effectLst/>
          </p:spPr>
        </p:cxnSp>
        <p:sp>
          <p:nvSpPr>
            <p:cNvPr id="6" name="二等辺三角形 5"/>
            <p:cNvSpPr/>
            <p:nvPr/>
          </p:nvSpPr>
          <p:spPr bwMode="auto">
            <a:xfrm flipV="1">
              <a:off x="982662" y="4134424"/>
              <a:ext cx="381000" cy="285175"/>
            </a:xfrm>
            <a:prstGeom prst="triangle">
              <a:avLst/>
            </a:prstGeom>
            <a:solidFill>
              <a:srgbClr val="0033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7" name="直線コネクタ 6"/>
            <p:cNvCxnSpPr/>
            <p:nvPr/>
          </p:nvCxnSpPr>
          <p:spPr bwMode="auto">
            <a:xfrm>
              <a:off x="980167" y="4572000"/>
              <a:ext cx="381000" cy="0"/>
            </a:xfrm>
            <a:prstGeom prst="line">
              <a:avLst/>
            </a:prstGeom>
            <a:solidFill>
              <a:schemeClr val="accent1"/>
            </a:solidFill>
            <a:ln w="57150" cap="flat" cmpd="sng" algn="ctr">
              <a:solidFill>
                <a:srgbClr val="0033CC"/>
              </a:solidFill>
              <a:prstDash val="solid"/>
              <a:round/>
              <a:headEnd type="none" w="med" len="med"/>
              <a:tailEnd type="none" w="med" len="med"/>
            </a:ln>
            <a:effectLst/>
          </p:spPr>
        </p:cxnSp>
        <p:cxnSp>
          <p:nvCxnSpPr>
            <p:cNvPr id="8" name="直線コネクタ 7"/>
            <p:cNvCxnSpPr/>
            <p:nvPr/>
          </p:nvCxnSpPr>
          <p:spPr bwMode="auto">
            <a:xfrm>
              <a:off x="1056367" y="4688774"/>
              <a:ext cx="228600" cy="0"/>
            </a:xfrm>
            <a:prstGeom prst="line">
              <a:avLst/>
            </a:prstGeom>
            <a:solidFill>
              <a:schemeClr val="accent1"/>
            </a:solidFill>
            <a:ln w="57150" cap="flat" cmpd="sng" algn="ctr">
              <a:solidFill>
                <a:srgbClr val="0033CC"/>
              </a:solidFill>
              <a:prstDash val="solid"/>
              <a:round/>
              <a:headEnd type="none" w="med" len="med"/>
              <a:tailEnd type="none" w="med" len="med"/>
            </a:ln>
            <a:effectLst/>
          </p:spPr>
        </p:cxnSp>
      </p:grpSp>
      <p:grpSp>
        <p:nvGrpSpPr>
          <p:cNvPr id="19" name="グループ化 18"/>
          <p:cNvGrpSpPr/>
          <p:nvPr/>
        </p:nvGrpSpPr>
        <p:grpSpPr>
          <a:xfrm>
            <a:off x="992813" y="3479798"/>
            <a:ext cx="7128141" cy="3209925"/>
            <a:chOff x="992813" y="3479798"/>
            <a:chExt cx="7128141" cy="3209925"/>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813" y="3479798"/>
              <a:ext cx="6998689" cy="3209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直線コネクタ 10"/>
            <p:cNvCxnSpPr/>
            <p:nvPr/>
          </p:nvCxnSpPr>
          <p:spPr bwMode="auto">
            <a:xfrm flipV="1">
              <a:off x="1905000" y="4813300"/>
              <a:ext cx="5994400" cy="38100"/>
            </a:xfrm>
            <a:prstGeom prst="line">
              <a:avLst/>
            </a:prstGeom>
            <a:solidFill>
              <a:schemeClr val="accent1"/>
            </a:solidFill>
            <a:ln w="38100" cap="flat" cmpd="sng" algn="ctr">
              <a:solidFill>
                <a:srgbClr val="0033CC"/>
              </a:solidFill>
              <a:prstDash val="solid"/>
              <a:round/>
              <a:headEnd type="none" w="med" len="med"/>
              <a:tailEnd type="none" w="med" len="med"/>
            </a:ln>
            <a:effectLst/>
          </p:spPr>
        </p:cxnSp>
        <p:sp>
          <p:nvSpPr>
            <p:cNvPr id="14" name="二等辺三角形 13"/>
            <p:cNvSpPr/>
            <p:nvPr/>
          </p:nvSpPr>
          <p:spPr bwMode="auto">
            <a:xfrm flipV="1">
              <a:off x="2133600" y="4547175"/>
              <a:ext cx="391026" cy="285175"/>
            </a:xfrm>
            <a:prstGeom prst="triangle">
              <a:avLst/>
            </a:prstGeom>
            <a:solidFill>
              <a:srgbClr val="0033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15" name="直線コネクタ 14"/>
            <p:cNvCxnSpPr/>
            <p:nvPr/>
          </p:nvCxnSpPr>
          <p:spPr bwMode="auto">
            <a:xfrm>
              <a:off x="2133600" y="4993388"/>
              <a:ext cx="391026" cy="0"/>
            </a:xfrm>
            <a:prstGeom prst="line">
              <a:avLst/>
            </a:prstGeom>
            <a:solidFill>
              <a:schemeClr val="accent1"/>
            </a:solidFill>
            <a:ln w="57150" cap="flat" cmpd="sng" algn="ctr">
              <a:solidFill>
                <a:srgbClr val="0033CC"/>
              </a:solidFill>
              <a:prstDash val="solid"/>
              <a:round/>
              <a:headEnd type="none" w="med" len="med"/>
              <a:tailEnd type="none" w="med" len="med"/>
            </a:ln>
            <a:effectLst/>
          </p:spPr>
        </p:cxnSp>
        <p:cxnSp>
          <p:nvCxnSpPr>
            <p:cNvPr id="16" name="直線コネクタ 15"/>
            <p:cNvCxnSpPr/>
            <p:nvPr/>
          </p:nvCxnSpPr>
          <p:spPr bwMode="auto">
            <a:xfrm>
              <a:off x="2211805" y="5110162"/>
              <a:ext cx="234616" cy="0"/>
            </a:xfrm>
            <a:prstGeom prst="line">
              <a:avLst/>
            </a:prstGeom>
            <a:solidFill>
              <a:schemeClr val="accent1"/>
            </a:solidFill>
            <a:ln w="57150" cap="flat" cmpd="sng" algn="ctr">
              <a:solidFill>
                <a:srgbClr val="0033CC"/>
              </a:solidFill>
              <a:prstDash val="solid"/>
              <a:round/>
              <a:headEnd type="none" w="med" len="med"/>
              <a:tailEnd type="none" w="med" len="med"/>
            </a:ln>
            <a:effectLst/>
          </p:spPr>
        </p:cxnSp>
        <p:sp>
          <p:nvSpPr>
            <p:cNvPr id="13" name="テキスト ボックス 12"/>
            <p:cNvSpPr txBox="1"/>
            <p:nvPr/>
          </p:nvSpPr>
          <p:spPr>
            <a:xfrm>
              <a:off x="5369540" y="4051812"/>
              <a:ext cx="2751414" cy="400110"/>
            </a:xfrm>
            <a:prstGeom prst="rect">
              <a:avLst/>
            </a:prstGeom>
            <a:noFill/>
          </p:spPr>
          <p:txBody>
            <a:bodyPr wrap="square" rtlCol="0">
              <a:spAutoFit/>
            </a:bodyPr>
            <a:lstStyle/>
            <a:p>
              <a:r>
                <a:rPr kumimoji="1" lang="en-US" altLang="ja-JP" sz="2000" dirty="0" smtClean="0"/>
                <a:t>Loose sand &amp; gravel</a:t>
              </a:r>
              <a:endParaRPr kumimoji="1" lang="ja-JP" altLang="en-US" sz="2000" dirty="0"/>
            </a:p>
          </p:txBody>
        </p:sp>
        <p:sp>
          <p:nvSpPr>
            <p:cNvPr id="18" name="テキスト ボックス 17"/>
            <p:cNvSpPr txBox="1"/>
            <p:nvPr/>
          </p:nvSpPr>
          <p:spPr>
            <a:xfrm>
              <a:off x="5143499" y="4419600"/>
              <a:ext cx="2977455" cy="369332"/>
            </a:xfrm>
            <a:prstGeom prst="rect">
              <a:avLst/>
            </a:prstGeom>
            <a:noFill/>
          </p:spPr>
          <p:txBody>
            <a:bodyPr wrap="square" rtlCol="0">
              <a:spAutoFit/>
            </a:bodyPr>
            <a:lstStyle/>
            <a:p>
              <a:r>
                <a:rPr kumimoji="1" lang="en-US" altLang="ja-JP" sz="1800" dirty="0" smtClean="0"/>
                <a:t>Compacted sand &amp; gravel</a:t>
              </a:r>
              <a:endParaRPr kumimoji="1" lang="ja-JP" altLang="en-US" sz="1800" dirty="0"/>
            </a:p>
          </p:txBody>
        </p:sp>
        <p:sp>
          <p:nvSpPr>
            <p:cNvPr id="17" name="テキスト ボックス 16"/>
            <p:cNvSpPr txBox="1"/>
            <p:nvPr/>
          </p:nvSpPr>
          <p:spPr>
            <a:xfrm>
              <a:off x="5143500" y="4936298"/>
              <a:ext cx="2809902" cy="923330"/>
            </a:xfrm>
            <a:prstGeom prst="rect">
              <a:avLst/>
            </a:prstGeom>
            <a:noFill/>
          </p:spPr>
          <p:txBody>
            <a:bodyPr wrap="square" rtlCol="0">
              <a:spAutoFit/>
            </a:bodyPr>
            <a:lstStyle/>
            <a:p>
              <a:pPr algn="ctr"/>
              <a:r>
                <a:rPr lang="en-US" altLang="ja-JP" sz="1800" kern="100" dirty="0"/>
                <a:t>Stiff sandy silt with </a:t>
              </a:r>
              <a:r>
                <a:rPr lang="en-US" altLang="ja-JP" sz="1800" kern="100" dirty="0" smtClean="0"/>
                <a:t/>
              </a:r>
              <a:br>
                <a:rPr lang="en-US" altLang="ja-JP" sz="1800" kern="100" dirty="0" smtClean="0"/>
              </a:br>
              <a:r>
                <a:rPr lang="en-US" altLang="ja-JP" sz="1800" kern="100" dirty="0" smtClean="0"/>
                <a:t>sand &amp; </a:t>
              </a:r>
              <a:r>
                <a:rPr lang="en-US" altLang="ja-JP" sz="1800" kern="100" dirty="0"/>
                <a:t>gravel</a:t>
              </a:r>
              <a:endParaRPr lang="ja-JP" altLang="ja-JP" sz="1800" kern="100" dirty="0"/>
            </a:p>
            <a:p>
              <a:pPr algn="ctr"/>
              <a:endParaRPr kumimoji="1" lang="ja-JP" altLang="en-US" sz="1800" dirty="0"/>
            </a:p>
          </p:txBody>
        </p:sp>
      </p:grpSp>
      <p:sp>
        <p:nvSpPr>
          <p:cNvPr id="21" name="テキスト ボックス 20"/>
          <p:cNvSpPr txBox="1"/>
          <p:nvPr/>
        </p:nvSpPr>
        <p:spPr>
          <a:xfrm>
            <a:off x="3124200" y="4958750"/>
            <a:ext cx="6019800" cy="156966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kumimoji="1" lang="en-US" altLang="ja-JP" dirty="0"/>
              <a:t>Liquefaction is generally occurred where S-wave velocity is less than 200m/sec and second to fourth layers have no significant danger for the liquefaction</a:t>
            </a:r>
            <a:r>
              <a:rPr kumimoji="1" lang="en-US" altLang="ja-JP" dirty="0" smtClean="0"/>
              <a:t>.</a:t>
            </a:r>
            <a:endParaRPr kumimoji="1" lang="ja-JP" altLang="en-US" dirty="0"/>
          </a:p>
        </p:txBody>
      </p:sp>
      <p:sp>
        <p:nvSpPr>
          <p:cNvPr id="20" name="日付プレースホルダー 19"/>
          <p:cNvSpPr>
            <a:spLocks noGrp="1"/>
          </p:cNvSpPr>
          <p:nvPr>
            <p:ph type="dt" sz="half" idx="10"/>
          </p:nvPr>
        </p:nvSpPr>
        <p:spPr/>
        <p:txBody>
          <a:bodyPr/>
          <a:lstStyle/>
          <a:p>
            <a:pPr>
              <a:defRPr/>
            </a:pPr>
            <a:r>
              <a:rPr lang="en-US" altLang="ja-JP" smtClean="0"/>
              <a:t>2016/9/15</a:t>
            </a:r>
            <a:endParaRPr lang="ja-JP" altLang="ja-JP"/>
          </a:p>
        </p:txBody>
      </p:sp>
      <p:sp>
        <p:nvSpPr>
          <p:cNvPr id="22" name="フッター プレースホルダー 21"/>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23" name="スライド番号プレースホルダー 22"/>
          <p:cNvSpPr>
            <a:spLocks noGrp="1"/>
          </p:cNvSpPr>
          <p:nvPr>
            <p:ph type="sldNum" sz="quarter" idx="12"/>
          </p:nvPr>
        </p:nvSpPr>
        <p:spPr/>
        <p:txBody>
          <a:bodyPr/>
          <a:lstStyle/>
          <a:p>
            <a:pPr>
              <a:defRPr/>
            </a:pPr>
            <a:fld id="{589587F9-51AB-4F79-A716-B28F65E7F8F1}" type="slidenum">
              <a:rPr lang="en-US" altLang="ja-JP" smtClean="0"/>
              <a:pPr>
                <a:defRPr/>
              </a:pPr>
              <a:t>19</a:t>
            </a:fld>
            <a:endParaRPr lang="en-US" altLang="ja-JP" dirty="0"/>
          </a:p>
        </p:txBody>
      </p:sp>
    </p:spTree>
    <p:extLst>
      <p:ext uri="{BB962C8B-B14F-4D97-AF65-F5344CB8AC3E}">
        <p14:creationId xmlns:p14="http://schemas.microsoft.com/office/powerpoint/2010/main" val="168162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41684" y="0"/>
            <a:ext cx="7772400" cy="1143000"/>
          </a:xfrm>
        </p:spPr>
        <p:txBody>
          <a:bodyPr/>
          <a:lstStyle/>
          <a:p>
            <a:pPr algn="ctr"/>
            <a:r>
              <a:rPr kumimoji="1" lang="en-US" altLang="ja-JP" dirty="0"/>
              <a:t>Flood </a:t>
            </a:r>
            <a:r>
              <a:rPr kumimoji="1" lang="en-US" altLang="ja-JP" dirty="0" smtClean="0"/>
              <a:t>control along a river</a:t>
            </a:r>
            <a:endParaRPr kumimoji="1" lang="ja-JP" altLang="en-US" dirty="0"/>
          </a:p>
        </p:txBody>
      </p:sp>
      <p:pic>
        <p:nvPicPr>
          <p:cNvPr id="3" name="Picture 11" descr="五十嵐川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71337"/>
            <a:ext cx="814270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フリーフォーム 3"/>
          <p:cNvSpPr/>
          <p:nvPr/>
        </p:nvSpPr>
        <p:spPr bwMode="auto">
          <a:xfrm>
            <a:off x="565484" y="1347537"/>
            <a:ext cx="7832558" cy="3970421"/>
          </a:xfrm>
          <a:custGeom>
            <a:avLst/>
            <a:gdLst>
              <a:gd name="connsiteX0" fmla="*/ 0 w 7832558"/>
              <a:gd name="connsiteY0" fmla="*/ 3898231 h 3970421"/>
              <a:gd name="connsiteX1" fmla="*/ 1419727 w 7832558"/>
              <a:gd name="connsiteY1" fmla="*/ 3970421 h 3970421"/>
              <a:gd name="connsiteX2" fmla="*/ 3344779 w 7832558"/>
              <a:gd name="connsiteY2" fmla="*/ 3669631 h 3970421"/>
              <a:gd name="connsiteX3" fmla="*/ 4608095 w 7832558"/>
              <a:gd name="connsiteY3" fmla="*/ 2971800 h 3970421"/>
              <a:gd name="connsiteX4" fmla="*/ 4836695 w 7832558"/>
              <a:gd name="connsiteY4" fmla="*/ 2574758 h 3970421"/>
              <a:gd name="connsiteX5" fmla="*/ 4704348 w 7832558"/>
              <a:gd name="connsiteY5" fmla="*/ 1792705 h 3970421"/>
              <a:gd name="connsiteX6" fmla="*/ 4704348 w 7832558"/>
              <a:gd name="connsiteY6" fmla="*/ 1371600 h 3970421"/>
              <a:gd name="connsiteX7" fmla="*/ 4957011 w 7832558"/>
              <a:gd name="connsiteY7" fmla="*/ 950495 h 3970421"/>
              <a:gd name="connsiteX8" fmla="*/ 5474369 w 7832558"/>
              <a:gd name="connsiteY8" fmla="*/ 745958 h 3970421"/>
              <a:gd name="connsiteX9" fmla="*/ 6448927 w 7832558"/>
              <a:gd name="connsiteY9" fmla="*/ 697831 h 3970421"/>
              <a:gd name="connsiteX10" fmla="*/ 7483642 w 7832558"/>
              <a:gd name="connsiteY10" fmla="*/ 685800 h 3970421"/>
              <a:gd name="connsiteX11" fmla="*/ 7772400 w 7832558"/>
              <a:gd name="connsiteY11" fmla="*/ 589547 h 3970421"/>
              <a:gd name="connsiteX12" fmla="*/ 7832558 w 7832558"/>
              <a:gd name="connsiteY12" fmla="*/ 505326 h 3970421"/>
              <a:gd name="connsiteX13" fmla="*/ 7603958 w 7832558"/>
              <a:gd name="connsiteY13" fmla="*/ 409074 h 3970421"/>
              <a:gd name="connsiteX14" fmla="*/ 7267074 w 7832558"/>
              <a:gd name="connsiteY14" fmla="*/ 312821 h 3970421"/>
              <a:gd name="connsiteX15" fmla="*/ 7050505 w 7832558"/>
              <a:gd name="connsiteY15" fmla="*/ 288758 h 3970421"/>
              <a:gd name="connsiteX16" fmla="*/ 6966284 w 7832558"/>
              <a:gd name="connsiteY16" fmla="*/ 168442 h 3970421"/>
              <a:gd name="connsiteX17" fmla="*/ 7014411 w 7832558"/>
              <a:gd name="connsiteY17" fmla="*/ 72189 h 3970421"/>
              <a:gd name="connsiteX18" fmla="*/ 7291137 w 7832558"/>
              <a:gd name="connsiteY18" fmla="*/ 0 h 3970421"/>
              <a:gd name="connsiteX0" fmla="*/ 0 w 7832558"/>
              <a:gd name="connsiteY0" fmla="*/ 3898231 h 3970421"/>
              <a:gd name="connsiteX1" fmla="*/ 1419727 w 7832558"/>
              <a:gd name="connsiteY1" fmla="*/ 3970421 h 3970421"/>
              <a:gd name="connsiteX2" fmla="*/ 2442411 w 7832558"/>
              <a:gd name="connsiteY2" fmla="*/ 3801979 h 3970421"/>
              <a:gd name="connsiteX3" fmla="*/ 3344779 w 7832558"/>
              <a:gd name="connsiteY3" fmla="*/ 3669631 h 3970421"/>
              <a:gd name="connsiteX4" fmla="*/ 4608095 w 7832558"/>
              <a:gd name="connsiteY4" fmla="*/ 2971800 h 3970421"/>
              <a:gd name="connsiteX5" fmla="*/ 4836695 w 7832558"/>
              <a:gd name="connsiteY5" fmla="*/ 2574758 h 3970421"/>
              <a:gd name="connsiteX6" fmla="*/ 4704348 w 7832558"/>
              <a:gd name="connsiteY6" fmla="*/ 1792705 h 3970421"/>
              <a:gd name="connsiteX7" fmla="*/ 4704348 w 7832558"/>
              <a:gd name="connsiteY7" fmla="*/ 1371600 h 3970421"/>
              <a:gd name="connsiteX8" fmla="*/ 4957011 w 7832558"/>
              <a:gd name="connsiteY8" fmla="*/ 950495 h 3970421"/>
              <a:gd name="connsiteX9" fmla="*/ 5474369 w 7832558"/>
              <a:gd name="connsiteY9" fmla="*/ 745958 h 3970421"/>
              <a:gd name="connsiteX10" fmla="*/ 6448927 w 7832558"/>
              <a:gd name="connsiteY10" fmla="*/ 697831 h 3970421"/>
              <a:gd name="connsiteX11" fmla="*/ 7483642 w 7832558"/>
              <a:gd name="connsiteY11" fmla="*/ 685800 h 3970421"/>
              <a:gd name="connsiteX12" fmla="*/ 7772400 w 7832558"/>
              <a:gd name="connsiteY12" fmla="*/ 589547 h 3970421"/>
              <a:gd name="connsiteX13" fmla="*/ 7832558 w 7832558"/>
              <a:gd name="connsiteY13" fmla="*/ 505326 h 3970421"/>
              <a:gd name="connsiteX14" fmla="*/ 7603958 w 7832558"/>
              <a:gd name="connsiteY14" fmla="*/ 409074 h 3970421"/>
              <a:gd name="connsiteX15" fmla="*/ 7267074 w 7832558"/>
              <a:gd name="connsiteY15" fmla="*/ 312821 h 3970421"/>
              <a:gd name="connsiteX16" fmla="*/ 7050505 w 7832558"/>
              <a:gd name="connsiteY16" fmla="*/ 288758 h 3970421"/>
              <a:gd name="connsiteX17" fmla="*/ 6966284 w 7832558"/>
              <a:gd name="connsiteY17" fmla="*/ 168442 h 3970421"/>
              <a:gd name="connsiteX18" fmla="*/ 7014411 w 7832558"/>
              <a:gd name="connsiteY18" fmla="*/ 72189 h 3970421"/>
              <a:gd name="connsiteX19" fmla="*/ 7291137 w 7832558"/>
              <a:gd name="connsiteY19" fmla="*/ 0 h 3970421"/>
              <a:gd name="connsiteX0" fmla="*/ 0 w 7832558"/>
              <a:gd name="connsiteY0" fmla="*/ 3898231 h 3970421"/>
              <a:gd name="connsiteX1" fmla="*/ 1419727 w 7832558"/>
              <a:gd name="connsiteY1" fmla="*/ 3970421 h 3970421"/>
              <a:gd name="connsiteX2" fmla="*/ 2478505 w 7832558"/>
              <a:gd name="connsiteY2" fmla="*/ 3946358 h 3970421"/>
              <a:gd name="connsiteX3" fmla="*/ 3344779 w 7832558"/>
              <a:gd name="connsiteY3" fmla="*/ 3669631 h 3970421"/>
              <a:gd name="connsiteX4" fmla="*/ 4608095 w 7832558"/>
              <a:gd name="connsiteY4" fmla="*/ 2971800 h 3970421"/>
              <a:gd name="connsiteX5" fmla="*/ 4836695 w 7832558"/>
              <a:gd name="connsiteY5" fmla="*/ 2574758 h 3970421"/>
              <a:gd name="connsiteX6" fmla="*/ 4704348 w 7832558"/>
              <a:gd name="connsiteY6" fmla="*/ 1792705 h 3970421"/>
              <a:gd name="connsiteX7" fmla="*/ 4704348 w 7832558"/>
              <a:gd name="connsiteY7" fmla="*/ 1371600 h 3970421"/>
              <a:gd name="connsiteX8" fmla="*/ 4957011 w 7832558"/>
              <a:gd name="connsiteY8" fmla="*/ 950495 h 3970421"/>
              <a:gd name="connsiteX9" fmla="*/ 5474369 w 7832558"/>
              <a:gd name="connsiteY9" fmla="*/ 745958 h 3970421"/>
              <a:gd name="connsiteX10" fmla="*/ 6448927 w 7832558"/>
              <a:gd name="connsiteY10" fmla="*/ 697831 h 3970421"/>
              <a:gd name="connsiteX11" fmla="*/ 7483642 w 7832558"/>
              <a:gd name="connsiteY11" fmla="*/ 685800 h 3970421"/>
              <a:gd name="connsiteX12" fmla="*/ 7772400 w 7832558"/>
              <a:gd name="connsiteY12" fmla="*/ 589547 h 3970421"/>
              <a:gd name="connsiteX13" fmla="*/ 7832558 w 7832558"/>
              <a:gd name="connsiteY13" fmla="*/ 505326 h 3970421"/>
              <a:gd name="connsiteX14" fmla="*/ 7603958 w 7832558"/>
              <a:gd name="connsiteY14" fmla="*/ 409074 h 3970421"/>
              <a:gd name="connsiteX15" fmla="*/ 7267074 w 7832558"/>
              <a:gd name="connsiteY15" fmla="*/ 312821 h 3970421"/>
              <a:gd name="connsiteX16" fmla="*/ 7050505 w 7832558"/>
              <a:gd name="connsiteY16" fmla="*/ 288758 h 3970421"/>
              <a:gd name="connsiteX17" fmla="*/ 6966284 w 7832558"/>
              <a:gd name="connsiteY17" fmla="*/ 168442 h 3970421"/>
              <a:gd name="connsiteX18" fmla="*/ 7014411 w 7832558"/>
              <a:gd name="connsiteY18" fmla="*/ 72189 h 3970421"/>
              <a:gd name="connsiteX19" fmla="*/ 7291137 w 7832558"/>
              <a:gd name="connsiteY19" fmla="*/ 0 h 3970421"/>
              <a:gd name="connsiteX0" fmla="*/ 0 w 7832558"/>
              <a:gd name="connsiteY0" fmla="*/ 3898231 h 3970421"/>
              <a:gd name="connsiteX1" fmla="*/ 1419727 w 7832558"/>
              <a:gd name="connsiteY1" fmla="*/ 3970421 h 3970421"/>
              <a:gd name="connsiteX2" fmla="*/ 2478505 w 7832558"/>
              <a:gd name="connsiteY2" fmla="*/ 3946358 h 3970421"/>
              <a:gd name="connsiteX3" fmla="*/ 3344779 w 7832558"/>
              <a:gd name="connsiteY3" fmla="*/ 3669631 h 3970421"/>
              <a:gd name="connsiteX4" fmla="*/ 3970421 w 7832558"/>
              <a:gd name="connsiteY4" fmla="*/ 3308684 h 3970421"/>
              <a:gd name="connsiteX5" fmla="*/ 4608095 w 7832558"/>
              <a:gd name="connsiteY5" fmla="*/ 2971800 h 3970421"/>
              <a:gd name="connsiteX6" fmla="*/ 4836695 w 7832558"/>
              <a:gd name="connsiteY6" fmla="*/ 2574758 h 3970421"/>
              <a:gd name="connsiteX7" fmla="*/ 4704348 w 7832558"/>
              <a:gd name="connsiteY7" fmla="*/ 1792705 h 3970421"/>
              <a:gd name="connsiteX8" fmla="*/ 4704348 w 7832558"/>
              <a:gd name="connsiteY8" fmla="*/ 1371600 h 3970421"/>
              <a:gd name="connsiteX9" fmla="*/ 4957011 w 7832558"/>
              <a:gd name="connsiteY9" fmla="*/ 950495 h 3970421"/>
              <a:gd name="connsiteX10" fmla="*/ 5474369 w 7832558"/>
              <a:gd name="connsiteY10" fmla="*/ 745958 h 3970421"/>
              <a:gd name="connsiteX11" fmla="*/ 6448927 w 7832558"/>
              <a:gd name="connsiteY11" fmla="*/ 697831 h 3970421"/>
              <a:gd name="connsiteX12" fmla="*/ 7483642 w 7832558"/>
              <a:gd name="connsiteY12" fmla="*/ 685800 h 3970421"/>
              <a:gd name="connsiteX13" fmla="*/ 7772400 w 7832558"/>
              <a:gd name="connsiteY13" fmla="*/ 589547 h 3970421"/>
              <a:gd name="connsiteX14" fmla="*/ 7832558 w 7832558"/>
              <a:gd name="connsiteY14" fmla="*/ 505326 h 3970421"/>
              <a:gd name="connsiteX15" fmla="*/ 7603958 w 7832558"/>
              <a:gd name="connsiteY15" fmla="*/ 409074 h 3970421"/>
              <a:gd name="connsiteX16" fmla="*/ 7267074 w 7832558"/>
              <a:gd name="connsiteY16" fmla="*/ 312821 h 3970421"/>
              <a:gd name="connsiteX17" fmla="*/ 7050505 w 7832558"/>
              <a:gd name="connsiteY17" fmla="*/ 288758 h 3970421"/>
              <a:gd name="connsiteX18" fmla="*/ 6966284 w 7832558"/>
              <a:gd name="connsiteY18" fmla="*/ 168442 h 3970421"/>
              <a:gd name="connsiteX19" fmla="*/ 7014411 w 7832558"/>
              <a:gd name="connsiteY19" fmla="*/ 72189 h 3970421"/>
              <a:gd name="connsiteX20" fmla="*/ 7291137 w 7832558"/>
              <a:gd name="connsiteY20" fmla="*/ 0 h 3970421"/>
              <a:gd name="connsiteX0" fmla="*/ 0 w 7832558"/>
              <a:gd name="connsiteY0" fmla="*/ 3898231 h 3970421"/>
              <a:gd name="connsiteX1" fmla="*/ 1419727 w 7832558"/>
              <a:gd name="connsiteY1" fmla="*/ 3970421 h 3970421"/>
              <a:gd name="connsiteX2" fmla="*/ 2478505 w 7832558"/>
              <a:gd name="connsiteY2" fmla="*/ 3946358 h 3970421"/>
              <a:gd name="connsiteX3" fmla="*/ 3344779 w 7832558"/>
              <a:gd name="connsiteY3" fmla="*/ 3669631 h 3970421"/>
              <a:gd name="connsiteX4" fmla="*/ 4006516 w 7832558"/>
              <a:gd name="connsiteY4" fmla="*/ 3453063 h 3970421"/>
              <a:gd name="connsiteX5" fmla="*/ 4608095 w 7832558"/>
              <a:gd name="connsiteY5" fmla="*/ 2971800 h 3970421"/>
              <a:gd name="connsiteX6" fmla="*/ 4836695 w 7832558"/>
              <a:gd name="connsiteY6" fmla="*/ 2574758 h 3970421"/>
              <a:gd name="connsiteX7" fmla="*/ 4704348 w 7832558"/>
              <a:gd name="connsiteY7" fmla="*/ 1792705 h 3970421"/>
              <a:gd name="connsiteX8" fmla="*/ 4704348 w 7832558"/>
              <a:gd name="connsiteY8" fmla="*/ 1371600 h 3970421"/>
              <a:gd name="connsiteX9" fmla="*/ 4957011 w 7832558"/>
              <a:gd name="connsiteY9" fmla="*/ 950495 h 3970421"/>
              <a:gd name="connsiteX10" fmla="*/ 5474369 w 7832558"/>
              <a:gd name="connsiteY10" fmla="*/ 745958 h 3970421"/>
              <a:gd name="connsiteX11" fmla="*/ 6448927 w 7832558"/>
              <a:gd name="connsiteY11" fmla="*/ 697831 h 3970421"/>
              <a:gd name="connsiteX12" fmla="*/ 7483642 w 7832558"/>
              <a:gd name="connsiteY12" fmla="*/ 685800 h 3970421"/>
              <a:gd name="connsiteX13" fmla="*/ 7772400 w 7832558"/>
              <a:gd name="connsiteY13" fmla="*/ 589547 h 3970421"/>
              <a:gd name="connsiteX14" fmla="*/ 7832558 w 7832558"/>
              <a:gd name="connsiteY14" fmla="*/ 505326 h 3970421"/>
              <a:gd name="connsiteX15" fmla="*/ 7603958 w 7832558"/>
              <a:gd name="connsiteY15" fmla="*/ 409074 h 3970421"/>
              <a:gd name="connsiteX16" fmla="*/ 7267074 w 7832558"/>
              <a:gd name="connsiteY16" fmla="*/ 312821 h 3970421"/>
              <a:gd name="connsiteX17" fmla="*/ 7050505 w 7832558"/>
              <a:gd name="connsiteY17" fmla="*/ 288758 h 3970421"/>
              <a:gd name="connsiteX18" fmla="*/ 6966284 w 7832558"/>
              <a:gd name="connsiteY18" fmla="*/ 168442 h 3970421"/>
              <a:gd name="connsiteX19" fmla="*/ 7014411 w 7832558"/>
              <a:gd name="connsiteY19" fmla="*/ 72189 h 3970421"/>
              <a:gd name="connsiteX20" fmla="*/ 7291137 w 7832558"/>
              <a:gd name="connsiteY20" fmla="*/ 0 h 397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32558" h="3970421">
                <a:moveTo>
                  <a:pt x="0" y="3898231"/>
                </a:moveTo>
                <a:lnTo>
                  <a:pt x="1419727" y="3970421"/>
                </a:lnTo>
                <a:lnTo>
                  <a:pt x="2478505" y="3946358"/>
                </a:lnTo>
                <a:lnTo>
                  <a:pt x="3344779" y="3669631"/>
                </a:lnTo>
                <a:lnTo>
                  <a:pt x="4006516" y="3453063"/>
                </a:lnTo>
                <a:lnTo>
                  <a:pt x="4608095" y="2971800"/>
                </a:lnTo>
                <a:lnTo>
                  <a:pt x="4836695" y="2574758"/>
                </a:lnTo>
                <a:lnTo>
                  <a:pt x="4704348" y="1792705"/>
                </a:lnTo>
                <a:lnTo>
                  <a:pt x="4704348" y="1371600"/>
                </a:lnTo>
                <a:lnTo>
                  <a:pt x="4957011" y="950495"/>
                </a:lnTo>
                <a:lnTo>
                  <a:pt x="5474369" y="745958"/>
                </a:lnTo>
                <a:lnTo>
                  <a:pt x="6448927" y="697831"/>
                </a:lnTo>
                <a:lnTo>
                  <a:pt x="7483642" y="685800"/>
                </a:lnTo>
                <a:lnTo>
                  <a:pt x="7772400" y="589547"/>
                </a:lnTo>
                <a:lnTo>
                  <a:pt x="7832558" y="505326"/>
                </a:lnTo>
                <a:lnTo>
                  <a:pt x="7603958" y="409074"/>
                </a:lnTo>
                <a:lnTo>
                  <a:pt x="7267074" y="312821"/>
                </a:lnTo>
                <a:lnTo>
                  <a:pt x="7050505" y="288758"/>
                </a:lnTo>
                <a:lnTo>
                  <a:pt x="6966284" y="168442"/>
                </a:lnTo>
                <a:lnTo>
                  <a:pt x="7014411" y="72189"/>
                </a:lnTo>
                <a:lnTo>
                  <a:pt x="7291137" y="0"/>
                </a:lnTo>
              </a:path>
            </a:pathLst>
          </a:custGeom>
          <a:noFill/>
          <a:ln w="762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5" name="爆発 1 4"/>
          <p:cNvSpPr/>
          <p:nvPr/>
        </p:nvSpPr>
        <p:spPr bwMode="auto">
          <a:xfrm>
            <a:off x="4953000" y="3733800"/>
            <a:ext cx="685800" cy="747963"/>
          </a:xfrm>
          <a:prstGeom prst="irregularSeal1">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nvGrpSpPr>
          <p:cNvPr id="15" name="グループ化 14"/>
          <p:cNvGrpSpPr/>
          <p:nvPr/>
        </p:nvGrpSpPr>
        <p:grpSpPr>
          <a:xfrm>
            <a:off x="609600" y="742448"/>
            <a:ext cx="8153400" cy="4575510"/>
            <a:chOff x="609600" y="742448"/>
            <a:chExt cx="8153400" cy="4575510"/>
          </a:xfrm>
        </p:grpSpPr>
        <p:grpSp>
          <p:nvGrpSpPr>
            <p:cNvPr id="8" name="グループ化 7"/>
            <p:cNvGrpSpPr/>
            <p:nvPr/>
          </p:nvGrpSpPr>
          <p:grpSpPr>
            <a:xfrm>
              <a:off x="609600" y="4107781"/>
              <a:ext cx="1295400" cy="1210177"/>
              <a:chOff x="609600" y="4107781"/>
              <a:chExt cx="1295400" cy="1210177"/>
            </a:xfrm>
          </p:grpSpPr>
          <p:sp>
            <p:nvSpPr>
              <p:cNvPr id="6" name="フローチャート : 組合せ 5"/>
              <p:cNvSpPr/>
              <p:nvPr/>
            </p:nvSpPr>
            <p:spPr bwMode="auto">
              <a:xfrm>
                <a:off x="1143000" y="4708358"/>
                <a:ext cx="228600" cy="609600"/>
              </a:xfrm>
              <a:prstGeom prst="flowChartMerg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7" name="テキスト ボックス 6"/>
              <p:cNvSpPr txBox="1"/>
              <p:nvPr/>
            </p:nvSpPr>
            <p:spPr>
              <a:xfrm>
                <a:off x="609600" y="4107781"/>
                <a:ext cx="1295400" cy="461665"/>
              </a:xfrm>
              <a:prstGeom prst="rect">
                <a:avLst/>
              </a:prstGeom>
              <a:solidFill>
                <a:schemeClr val="bg1"/>
              </a:solidFill>
              <a:ln>
                <a:solidFill>
                  <a:schemeClr val="tx1"/>
                </a:solidFill>
              </a:ln>
            </p:spPr>
            <p:txBody>
              <a:bodyPr wrap="square" rtlCol="0">
                <a:spAutoFit/>
              </a:bodyPr>
              <a:lstStyle/>
              <a:p>
                <a:pPr algn="ctr"/>
                <a:r>
                  <a:rPr kumimoji="1" lang="en-US" altLang="ja-JP" dirty="0" smtClean="0"/>
                  <a:t>Boring</a:t>
                </a:r>
                <a:endParaRPr kumimoji="1" lang="ja-JP" altLang="en-US" dirty="0"/>
              </a:p>
            </p:txBody>
          </p:sp>
        </p:grpSp>
        <p:grpSp>
          <p:nvGrpSpPr>
            <p:cNvPr id="9" name="グループ化 8"/>
            <p:cNvGrpSpPr/>
            <p:nvPr/>
          </p:nvGrpSpPr>
          <p:grpSpPr>
            <a:xfrm>
              <a:off x="5181600" y="990600"/>
              <a:ext cx="1295400" cy="1210177"/>
              <a:chOff x="609600" y="4107781"/>
              <a:chExt cx="1295400" cy="1210177"/>
            </a:xfrm>
          </p:grpSpPr>
          <p:sp>
            <p:nvSpPr>
              <p:cNvPr id="10" name="フローチャート : 組合せ 9"/>
              <p:cNvSpPr/>
              <p:nvPr/>
            </p:nvSpPr>
            <p:spPr bwMode="auto">
              <a:xfrm>
                <a:off x="1143000" y="4708358"/>
                <a:ext cx="228600" cy="609600"/>
              </a:xfrm>
              <a:prstGeom prst="flowChartMerg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1" name="テキスト ボックス 10"/>
              <p:cNvSpPr txBox="1"/>
              <p:nvPr/>
            </p:nvSpPr>
            <p:spPr>
              <a:xfrm>
                <a:off x="609600" y="4107781"/>
                <a:ext cx="1295400" cy="461665"/>
              </a:xfrm>
              <a:prstGeom prst="rect">
                <a:avLst/>
              </a:prstGeom>
              <a:solidFill>
                <a:schemeClr val="bg1"/>
              </a:solidFill>
              <a:ln>
                <a:solidFill>
                  <a:schemeClr val="tx1"/>
                </a:solidFill>
              </a:ln>
            </p:spPr>
            <p:txBody>
              <a:bodyPr wrap="square" rtlCol="0">
                <a:spAutoFit/>
              </a:bodyPr>
              <a:lstStyle/>
              <a:p>
                <a:pPr algn="ctr"/>
                <a:r>
                  <a:rPr kumimoji="1" lang="en-US" altLang="ja-JP" dirty="0" smtClean="0"/>
                  <a:t>Boring</a:t>
                </a:r>
                <a:endParaRPr kumimoji="1" lang="ja-JP" altLang="en-US" dirty="0"/>
              </a:p>
            </p:txBody>
          </p:sp>
        </p:grpSp>
        <p:grpSp>
          <p:nvGrpSpPr>
            <p:cNvPr id="12" name="グループ化 11"/>
            <p:cNvGrpSpPr/>
            <p:nvPr/>
          </p:nvGrpSpPr>
          <p:grpSpPr>
            <a:xfrm>
              <a:off x="7467600" y="742448"/>
              <a:ext cx="1295400" cy="1210177"/>
              <a:chOff x="609600" y="4107781"/>
              <a:chExt cx="1295400" cy="1210177"/>
            </a:xfrm>
          </p:grpSpPr>
          <p:sp>
            <p:nvSpPr>
              <p:cNvPr id="13" name="フローチャート : 組合せ 12"/>
              <p:cNvSpPr/>
              <p:nvPr/>
            </p:nvSpPr>
            <p:spPr bwMode="auto">
              <a:xfrm>
                <a:off x="1143000" y="4708358"/>
                <a:ext cx="228600" cy="609600"/>
              </a:xfrm>
              <a:prstGeom prst="flowChartMerg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4" name="テキスト ボックス 13"/>
              <p:cNvSpPr txBox="1"/>
              <p:nvPr/>
            </p:nvSpPr>
            <p:spPr>
              <a:xfrm>
                <a:off x="609600" y="4107781"/>
                <a:ext cx="1295400" cy="461665"/>
              </a:xfrm>
              <a:prstGeom prst="rect">
                <a:avLst/>
              </a:prstGeom>
              <a:solidFill>
                <a:schemeClr val="bg1"/>
              </a:solidFill>
              <a:ln>
                <a:solidFill>
                  <a:schemeClr val="tx1"/>
                </a:solidFill>
              </a:ln>
            </p:spPr>
            <p:txBody>
              <a:bodyPr wrap="square" rtlCol="0">
                <a:spAutoFit/>
              </a:bodyPr>
              <a:lstStyle/>
              <a:p>
                <a:pPr algn="ctr"/>
                <a:r>
                  <a:rPr kumimoji="1" lang="en-US" altLang="ja-JP" dirty="0" smtClean="0"/>
                  <a:t>Boring</a:t>
                </a:r>
                <a:endParaRPr kumimoji="1" lang="ja-JP" altLang="en-US" dirty="0"/>
              </a:p>
            </p:txBody>
          </p:sp>
        </p:grpSp>
      </p:grpSp>
      <p:sp>
        <p:nvSpPr>
          <p:cNvPr id="19" name="日付プレースホルダー 18"/>
          <p:cNvSpPr>
            <a:spLocks noGrp="1"/>
          </p:cNvSpPr>
          <p:nvPr>
            <p:ph type="dt" sz="half" idx="10"/>
          </p:nvPr>
        </p:nvSpPr>
        <p:spPr/>
        <p:txBody>
          <a:bodyPr/>
          <a:lstStyle/>
          <a:p>
            <a:pPr>
              <a:defRPr/>
            </a:pPr>
            <a:r>
              <a:rPr lang="en-US" altLang="ja-JP" smtClean="0"/>
              <a:t>2016/9/15</a:t>
            </a:r>
            <a:endParaRPr lang="ja-JP" altLang="ja-JP"/>
          </a:p>
        </p:txBody>
      </p:sp>
      <p:sp>
        <p:nvSpPr>
          <p:cNvPr id="20" name="フッター プレースホルダー 19"/>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21" name="スライド番号プレースホルダー 20"/>
          <p:cNvSpPr>
            <a:spLocks noGrp="1"/>
          </p:cNvSpPr>
          <p:nvPr>
            <p:ph type="sldNum" sz="quarter" idx="12"/>
          </p:nvPr>
        </p:nvSpPr>
        <p:spPr/>
        <p:txBody>
          <a:bodyPr/>
          <a:lstStyle/>
          <a:p>
            <a:pPr>
              <a:defRPr/>
            </a:pPr>
            <a:fld id="{589587F9-51AB-4F79-A716-B28F65E7F8F1}" type="slidenum">
              <a:rPr lang="en-US" altLang="ja-JP" smtClean="0"/>
              <a:pPr>
                <a:defRPr/>
              </a:pPr>
              <a:t>2</a:t>
            </a:fld>
            <a:endParaRPr lang="en-US" altLang="ja-JP" dirty="0"/>
          </a:p>
        </p:txBody>
      </p:sp>
      <p:sp>
        <p:nvSpPr>
          <p:cNvPr id="22" name="Text Box 13"/>
          <p:cNvSpPr txBox="1">
            <a:spLocks noChangeArrowheads="1"/>
          </p:cNvSpPr>
          <p:nvPr/>
        </p:nvSpPr>
        <p:spPr bwMode="auto">
          <a:xfrm>
            <a:off x="609600" y="1452265"/>
            <a:ext cx="2908300" cy="1200329"/>
          </a:xfrm>
          <a:prstGeom prst="rect">
            <a:avLst/>
          </a:prstGeom>
          <a:ln/>
          <a:extLst/>
        </p:spPr>
        <p:style>
          <a:lnRef idx="1">
            <a:schemeClr val="accent1"/>
          </a:lnRef>
          <a:fillRef idx="2">
            <a:schemeClr val="accent1"/>
          </a:fillRef>
          <a:effectRef idx="1">
            <a:schemeClr val="accent1"/>
          </a:effectRef>
          <a:fontRef idx="minor">
            <a:schemeClr val="dk1"/>
          </a:fontRef>
        </p:style>
        <p:txBody>
          <a:bodyPr wrap="square">
            <a:sp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algn="ctr" eaLnBrk="1" hangingPunct="1"/>
            <a:r>
              <a:rPr lang="en-US" altLang="ja-JP" sz="2400" dirty="0"/>
              <a:t>04JUL13, 2004 </a:t>
            </a:r>
            <a:r>
              <a:rPr lang="en-US" altLang="ja-JP" sz="2400" dirty="0" smtClean="0"/>
              <a:t/>
            </a:r>
            <a:br>
              <a:rPr lang="en-US" altLang="ja-JP" sz="2400" dirty="0" smtClean="0"/>
            </a:br>
            <a:r>
              <a:rPr lang="en-US" altLang="ja-JP" sz="2400" dirty="0" smtClean="0"/>
              <a:t>Niigata </a:t>
            </a:r>
            <a:r>
              <a:rPr lang="en-US" altLang="ja-JP" sz="2400" dirty="0"/>
              <a:t>Flooding by Torrential Rainfall</a:t>
            </a:r>
          </a:p>
        </p:txBody>
      </p:sp>
    </p:spTree>
    <p:extLst>
      <p:ext uri="{BB962C8B-B14F-4D97-AF65-F5344CB8AC3E}">
        <p14:creationId xmlns:p14="http://schemas.microsoft.com/office/powerpoint/2010/main" val="229834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0841" y="914400"/>
            <a:ext cx="4514850" cy="570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タイトル 4"/>
          <p:cNvSpPr>
            <a:spLocks noGrp="1"/>
          </p:cNvSpPr>
          <p:nvPr>
            <p:ph type="title"/>
          </p:nvPr>
        </p:nvSpPr>
        <p:spPr>
          <a:xfrm>
            <a:off x="0" y="0"/>
            <a:ext cx="9220200" cy="1143000"/>
          </a:xfrm>
        </p:spPr>
        <p:txBody>
          <a:bodyPr/>
          <a:lstStyle/>
          <a:p>
            <a:r>
              <a:rPr kumimoji="1" lang="en-US" altLang="ja-JP" sz="3600" dirty="0"/>
              <a:t>Levee </a:t>
            </a:r>
            <a:r>
              <a:rPr kumimoji="1" lang="en-US" altLang="ja-JP" sz="3600" dirty="0" smtClean="0"/>
              <a:t>Investigation </a:t>
            </a:r>
            <a:r>
              <a:rPr kumimoji="1" lang="en-US" altLang="ja-JP" sz="3600" dirty="0"/>
              <a:t>in </a:t>
            </a:r>
            <a:r>
              <a:rPr kumimoji="1" lang="en-US" altLang="ja-JP" sz="3600" dirty="0" smtClean="0"/>
              <a:t>Sacramento </a:t>
            </a:r>
            <a:r>
              <a:rPr kumimoji="1" lang="en-US" altLang="ja-JP" sz="3600" dirty="0"/>
              <a:t>Delta</a:t>
            </a:r>
            <a:endParaRPr kumimoji="1" lang="ja-JP" altLang="en-US" sz="3600" dirty="0"/>
          </a:p>
        </p:txBody>
      </p:sp>
      <p:sp>
        <p:nvSpPr>
          <p:cNvPr id="2" name="日付プレースホルダー 1"/>
          <p:cNvSpPr>
            <a:spLocks noGrp="1"/>
          </p:cNvSpPr>
          <p:nvPr>
            <p:ph type="dt" sz="half" idx="10"/>
          </p:nvPr>
        </p:nvSpPr>
        <p:spPr/>
        <p:txBody>
          <a:bodyPr/>
          <a:lstStyle/>
          <a:p>
            <a:pPr>
              <a:defRPr/>
            </a:pPr>
            <a:r>
              <a:rPr lang="en-US" altLang="ja-JP" smtClean="0"/>
              <a:t>2016/9/15</a:t>
            </a:r>
            <a:endParaRPr lang="ja-JP" altLang="ja-JP"/>
          </a:p>
        </p:txBody>
      </p:sp>
      <p:sp>
        <p:nvSpPr>
          <p:cNvPr id="3" name="フッター プレースホルダー 2"/>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4" name="スライド番号プレースホルダー 3"/>
          <p:cNvSpPr>
            <a:spLocks noGrp="1"/>
          </p:cNvSpPr>
          <p:nvPr>
            <p:ph type="sldNum" sz="quarter" idx="12"/>
          </p:nvPr>
        </p:nvSpPr>
        <p:spPr/>
        <p:txBody>
          <a:bodyPr/>
          <a:lstStyle/>
          <a:p>
            <a:pPr>
              <a:defRPr/>
            </a:pPr>
            <a:fld id="{BEF26017-4666-44FB-8BCA-648B14F246DB}" type="slidenum">
              <a:rPr lang="en-US" altLang="ja-JP" smtClean="0"/>
              <a:pPr>
                <a:defRPr/>
              </a:pPr>
              <a:t>20</a:t>
            </a:fld>
            <a:endParaRPr lang="en-US" altLang="ja-JP"/>
          </a:p>
        </p:txBody>
      </p:sp>
    </p:spTree>
    <p:extLst>
      <p:ext uri="{BB962C8B-B14F-4D97-AF65-F5344CB8AC3E}">
        <p14:creationId xmlns:p14="http://schemas.microsoft.com/office/powerpoint/2010/main" val="41995387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144000" cy="871159"/>
          </a:xfrm>
        </p:spPr>
        <p:txBody>
          <a:bodyPr/>
          <a:lstStyle/>
          <a:p>
            <a:r>
              <a:rPr kumimoji="1" lang="en-US" altLang="ja-JP" dirty="0" smtClean="0"/>
              <a:t>Levee Break in Sacramento Delta</a:t>
            </a:r>
            <a:endParaRPr kumimoji="1" lang="ja-JP" altLang="en-US" dirty="0"/>
          </a:p>
        </p:txBody>
      </p:sp>
      <p:sp>
        <p:nvSpPr>
          <p:cNvPr id="6" name="テキスト ボックス 5"/>
          <p:cNvSpPr txBox="1"/>
          <p:nvPr/>
        </p:nvSpPr>
        <p:spPr>
          <a:xfrm>
            <a:off x="145312" y="838200"/>
            <a:ext cx="4914900" cy="1200329"/>
          </a:xfrm>
          <a:prstGeom prst="rect">
            <a:avLst/>
          </a:prstGeom>
          <a:noFill/>
        </p:spPr>
        <p:txBody>
          <a:bodyPr wrap="square" rtlCol="0">
            <a:spAutoFit/>
          </a:bodyPr>
          <a:lstStyle/>
          <a:p>
            <a:r>
              <a:rPr kumimoji="1" lang="en-US" altLang="ja-JP" dirty="0"/>
              <a:t>U</a:t>
            </a:r>
            <a:r>
              <a:rPr kumimoji="1" lang="en-US" altLang="ja-JP" dirty="0" smtClean="0"/>
              <a:t>nexplained </a:t>
            </a:r>
            <a:r>
              <a:rPr kumimoji="1" lang="en-US" altLang="ja-JP" dirty="0"/>
              <a:t>failure of the Jones Tract levee in June 2004 exposed the vulnerability of delta levees</a:t>
            </a:r>
            <a:endParaRPr kumimoji="1" lang="ja-JP" altLang="en-US" dirty="0"/>
          </a:p>
        </p:txBody>
      </p:sp>
      <p:pic>
        <p:nvPicPr>
          <p:cNvPr id="3077"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b="25485"/>
          <a:stretch/>
        </p:blipFill>
        <p:spPr bwMode="auto">
          <a:xfrm>
            <a:off x="5164731" y="685799"/>
            <a:ext cx="3962434" cy="3081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5" name="グループ化 14"/>
          <p:cNvGrpSpPr/>
          <p:nvPr/>
        </p:nvGrpSpPr>
        <p:grpSpPr>
          <a:xfrm>
            <a:off x="5067300" y="2666586"/>
            <a:ext cx="4059865" cy="3809398"/>
            <a:chOff x="5067300" y="2666586"/>
            <a:chExt cx="4059865" cy="3809398"/>
          </a:xfrm>
        </p:grpSpPr>
        <p:pic>
          <p:nvPicPr>
            <p:cNvPr id="3076" name="Picture 4" descr="http://www.water.ca.gov/news/newsreleases/2004/082304mapleveebreak.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7300" y="3352800"/>
              <a:ext cx="4038600" cy="3123184"/>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
          <p:nvSpPr>
            <p:cNvPr id="7" name="正方形/長方形 6"/>
            <p:cNvSpPr/>
            <p:nvPr/>
          </p:nvSpPr>
          <p:spPr bwMode="auto">
            <a:xfrm>
              <a:off x="7868093" y="2666586"/>
              <a:ext cx="533400" cy="3810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cxnSp>
          <p:nvCxnSpPr>
            <p:cNvPr id="9" name="直線コネクタ 8"/>
            <p:cNvCxnSpPr/>
            <p:nvPr/>
          </p:nvCxnSpPr>
          <p:spPr bwMode="auto">
            <a:xfrm>
              <a:off x="8401493" y="2666586"/>
              <a:ext cx="725672" cy="686214"/>
            </a:xfrm>
            <a:prstGeom prst="line">
              <a:avLst/>
            </a:prstGeom>
            <a:solidFill>
              <a:schemeClr val="accent1"/>
            </a:solidFill>
            <a:ln w="12700" cap="flat" cmpd="sng" algn="ctr">
              <a:solidFill>
                <a:srgbClr val="FF0000"/>
              </a:solidFill>
              <a:prstDash val="solid"/>
              <a:round/>
              <a:headEnd type="none" w="med" len="med"/>
              <a:tailEnd type="none" w="med" len="med"/>
            </a:ln>
            <a:effectLst/>
          </p:spPr>
        </p:cxnSp>
        <p:cxnSp>
          <p:nvCxnSpPr>
            <p:cNvPr id="13" name="直線コネクタ 12"/>
            <p:cNvCxnSpPr/>
            <p:nvPr/>
          </p:nvCxnSpPr>
          <p:spPr bwMode="auto">
            <a:xfrm flipH="1">
              <a:off x="5071730" y="2666586"/>
              <a:ext cx="2796364" cy="640140"/>
            </a:xfrm>
            <a:prstGeom prst="line">
              <a:avLst/>
            </a:prstGeom>
            <a:solidFill>
              <a:schemeClr val="accent1"/>
            </a:solidFill>
            <a:ln w="12700" cap="flat" cmpd="sng" algn="ctr">
              <a:solidFill>
                <a:srgbClr val="FF0000"/>
              </a:solidFill>
              <a:prstDash val="solid"/>
              <a:round/>
              <a:headEnd type="none" w="med" len="med"/>
              <a:tailEnd type="none" w="med" len="med"/>
            </a:ln>
            <a:effectLst/>
          </p:spPr>
        </p:cxnSp>
      </p:grpSp>
      <p:pic>
        <p:nvPicPr>
          <p:cNvPr id="3074" name="Picture 2" descr="http://news.stanford.edu/news/2006/may17/gifs/delta_break_notyp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2146748"/>
            <a:ext cx="6553201" cy="4346957"/>
          </a:xfrm>
          <a:prstGeom prst="rect">
            <a:avLst/>
          </a:prstGeom>
          <a:noFill/>
          <a:extLst>
            <a:ext uri="{909E8E84-426E-40DD-AFC4-6F175D3DCCD1}">
              <a14:hiddenFill xmlns:a14="http://schemas.microsoft.com/office/drawing/2010/main">
                <a:solidFill>
                  <a:srgbClr val="FFFFFF"/>
                </a:solidFill>
              </a14:hiddenFill>
            </a:ext>
          </a:extLst>
        </p:spPr>
      </p:pic>
      <p:sp>
        <p:nvSpPr>
          <p:cNvPr id="8" name="日付プレースホルダー 7"/>
          <p:cNvSpPr>
            <a:spLocks noGrp="1"/>
          </p:cNvSpPr>
          <p:nvPr>
            <p:ph type="dt" sz="half" idx="10"/>
          </p:nvPr>
        </p:nvSpPr>
        <p:spPr/>
        <p:txBody>
          <a:bodyPr/>
          <a:lstStyle/>
          <a:p>
            <a:pPr>
              <a:defRPr/>
            </a:pPr>
            <a:r>
              <a:rPr lang="en-US" altLang="ja-JP" smtClean="0"/>
              <a:t>2016/9/15</a:t>
            </a:r>
            <a:endParaRPr lang="ja-JP" altLang="ja-JP"/>
          </a:p>
        </p:txBody>
      </p:sp>
      <p:sp>
        <p:nvSpPr>
          <p:cNvPr id="10" name="フッター プレースホルダー 9"/>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11" name="スライド番号プレースホルダー 10"/>
          <p:cNvSpPr>
            <a:spLocks noGrp="1"/>
          </p:cNvSpPr>
          <p:nvPr>
            <p:ph type="sldNum" sz="quarter" idx="12"/>
          </p:nvPr>
        </p:nvSpPr>
        <p:spPr/>
        <p:txBody>
          <a:bodyPr/>
          <a:lstStyle/>
          <a:p>
            <a:pPr>
              <a:defRPr/>
            </a:pPr>
            <a:fld id="{589587F9-51AB-4F79-A716-B28F65E7F8F1}" type="slidenum">
              <a:rPr lang="en-US" altLang="ja-JP" smtClean="0"/>
              <a:pPr>
                <a:defRPr/>
              </a:pPr>
              <a:t>21</a:t>
            </a:fld>
            <a:endParaRPr lang="en-US" altLang="ja-JP" dirty="0"/>
          </a:p>
        </p:txBody>
      </p:sp>
    </p:spTree>
    <p:extLst>
      <p:ext uri="{BB962C8B-B14F-4D97-AF65-F5344CB8AC3E}">
        <p14:creationId xmlns:p14="http://schemas.microsoft.com/office/powerpoint/2010/main" val="282278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88561"/>
            <a:ext cx="5594366" cy="6082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テキスト ボックス 1"/>
          <p:cNvSpPr txBox="1"/>
          <p:nvPr/>
        </p:nvSpPr>
        <p:spPr>
          <a:xfrm>
            <a:off x="4267200" y="152400"/>
            <a:ext cx="4876799" cy="341632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kumimoji="1" lang="en-US" altLang="ja-JP" dirty="0"/>
              <a:t>The </a:t>
            </a:r>
            <a:r>
              <a:rPr kumimoji="1" lang="en-US" altLang="ja-JP" dirty="0" smtClean="0"/>
              <a:t>Delta </a:t>
            </a:r>
            <a:r>
              <a:rPr kumimoji="1" lang="en-US" altLang="ja-JP" dirty="0"/>
              <a:t>serves as a source of fresh water for the rest of the state, which is pumped mostly to central and southern California. Two-thirds of California’s population (more than 20 million people) gets at least some of their drinking water from the Delta and its levee system. </a:t>
            </a:r>
            <a:endParaRPr kumimoji="1" lang="ja-JP" altLang="en-US" dirty="0"/>
          </a:p>
        </p:txBody>
      </p:sp>
      <p:sp>
        <p:nvSpPr>
          <p:cNvPr id="5" name="テキスト ボックス 4"/>
          <p:cNvSpPr txBox="1"/>
          <p:nvPr/>
        </p:nvSpPr>
        <p:spPr>
          <a:xfrm>
            <a:off x="4267199" y="4191000"/>
            <a:ext cx="4876799"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kumimoji="1" lang="en-US" altLang="ja-JP" dirty="0"/>
              <a:t>In order to estimate seismic risk for the region and its levee system, </a:t>
            </a:r>
            <a:r>
              <a:rPr kumimoji="1" lang="en-US" altLang="ja-JP" dirty="0" smtClean="0"/>
              <a:t>S-wave velocity was </a:t>
            </a:r>
            <a:r>
              <a:rPr kumimoji="1" lang="en-US" altLang="ja-JP" dirty="0"/>
              <a:t>measured at numerous sites in the Delta. </a:t>
            </a:r>
            <a:endParaRPr kumimoji="1" lang="ja-JP" altLang="en-US" dirty="0"/>
          </a:p>
        </p:txBody>
      </p:sp>
      <p:sp>
        <p:nvSpPr>
          <p:cNvPr id="3" name="日付プレースホルダー 2"/>
          <p:cNvSpPr>
            <a:spLocks noGrp="1"/>
          </p:cNvSpPr>
          <p:nvPr>
            <p:ph type="dt" sz="half" idx="10"/>
          </p:nvPr>
        </p:nvSpPr>
        <p:spPr/>
        <p:txBody>
          <a:bodyPr/>
          <a:lstStyle/>
          <a:p>
            <a:pPr>
              <a:defRPr/>
            </a:pPr>
            <a:r>
              <a:rPr lang="en-US" altLang="ja-JP" smtClean="0"/>
              <a:t>2016/9/15</a:t>
            </a:r>
            <a:endParaRPr lang="ja-JP" altLang="ja-JP"/>
          </a:p>
        </p:txBody>
      </p:sp>
      <p:sp>
        <p:nvSpPr>
          <p:cNvPr id="4" name="フッター プレースホルダー 3"/>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6" name="スライド番号プレースホルダー 5"/>
          <p:cNvSpPr>
            <a:spLocks noGrp="1"/>
          </p:cNvSpPr>
          <p:nvPr>
            <p:ph type="sldNum" sz="quarter" idx="12"/>
          </p:nvPr>
        </p:nvSpPr>
        <p:spPr/>
        <p:txBody>
          <a:bodyPr/>
          <a:lstStyle/>
          <a:p>
            <a:pPr>
              <a:defRPr/>
            </a:pPr>
            <a:fld id="{BEF26017-4666-44FB-8BCA-648B14F246DB}" type="slidenum">
              <a:rPr lang="en-US" altLang="ja-JP" smtClean="0"/>
              <a:pPr>
                <a:defRPr/>
              </a:pPr>
              <a:t>22</a:t>
            </a:fld>
            <a:endParaRPr lang="en-US" altLang="ja-JP"/>
          </a:p>
        </p:txBody>
      </p:sp>
    </p:spTree>
    <p:extLst>
      <p:ext uri="{BB962C8B-B14F-4D97-AF65-F5344CB8AC3E}">
        <p14:creationId xmlns:p14="http://schemas.microsoft.com/office/powerpoint/2010/main" val="412500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a:xfrm>
            <a:off x="762000" y="14614"/>
            <a:ext cx="7772400" cy="1143000"/>
          </a:xfrm>
        </p:spPr>
        <p:txBody>
          <a:bodyPr/>
          <a:lstStyle/>
          <a:p>
            <a:r>
              <a:rPr kumimoji="1" lang="en-US" altLang="ja-JP" dirty="0"/>
              <a:t>Proposed Aqueduct</a:t>
            </a:r>
            <a:endParaRPr kumimoji="1" lang="ja-JP" altLang="en-US" dirty="0"/>
          </a:p>
        </p:txBody>
      </p:sp>
      <p:sp>
        <p:nvSpPr>
          <p:cNvPr id="4" name="日付プレースホルダー 3"/>
          <p:cNvSpPr>
            <a:spLocks noGrp="1"/>
          </p:cNvSpPr>
          <p:nvPr>
            <p:ph type="dt" sz="half" idx="10"/>
          </p:nvPr>
        </p:nvSpPr>
        <p:spPr/>
        <p:txBody>
          <a:bodyPr/>
          <a:lstStyle/>
          <a:p>
            <a:pPr>
              <a:defRPr/>
            </a:pPr>
            <a:r>
              <a:rPr lang="en-US" altLang="ja-JP" smtClean="0"/>
              <a:t>2016/9/15</a:t>
            </a:r>
            <a:endParaRPr lang="ja-JP" altLang="ja-JP"/>
          </a:p>
        </p:txBody>
      </p:sp>
      <p:sp>
        <p:nvSpPr>
          <p:cNvPr id="5" name="フッター プレースホルダー 4"/>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6" name="スライド番号プレースホルダー 5"/>
          <p:cNvSpPr>
            <a:spLocks noGrp="1"/>
          </p:cNvSpPr>
          <p:nvPr>
            <p:ph type="sldNum" sz="quarter" idx="12"/>
          </p:nvPr>
        </p:nvSpPr>
        <p:spPr/>
        <p:txBody>
          <a:bodyPr/>
          <a:lstStyle/>
          <a:p>
            <a:pPr>
              <a:defRPr/>
            </a:pPr>
            <a:fld id="{BEF26017-4666-44FB-8BCA-648B14F246DB}" type="slidenum">
              <a:rPr lang="en-US" altLang="ja-JP" smtClean="0"/>
              <a:pPr>
                <a:defRPr/>
              </a:pPr>
              <a:t>23</a:t>
            </a:fld>
            <a:endParaRPr lang="en-US" altLang="ja-JP"/>
          </a:p>
        </p:txBody>
      </p:sp>
      <p:sp>
        <p:nvSpPr>
          <p:cNvPr id="8" name="Rectangle 1"/>
          <p:cNvSpPr/>
          <p:nvPr/>
        </p:nvSpPr>
        <p:spPr>
          <a:xfrm>
            <a:off x="228600" y="1066800"/>
            <a:ext cx="8153400" cy="156966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lvl="0" indent="-342900">
              <a:spcBef>
                <a:spcPct val="0"/>
              </a:spcBef>
              <a:buFont typeface="Arial" panose="020B0604020202020204" pitchFamily="34" charset="0"/>
              <a:buChar char="•"/>
            </a:pPr>
            <a:r>
              <a:rPr lang="en-US" sz="2400" dirty="0" smtClean="0">
                <a:solidFill>
                  <a:prstClr val="black"/>
                </a:solidFill>
                <a:ea typeface="+mj-ea"/>
                <a:cs typeface="+mj-cs"/>
              </a:rPr>
              <a:t>Delta Tunnels</a:t>
            </a:r>
          </a:p>
          <a:p>
            <a:pPr marL="342900" lvl="0" indent="-342900">
              <a:spcBef>
                <a:spcPct val="0"/>
              </a:spcBef>
              <a:buFont typeface="Arial" panose="020B0604020202020204" pitchFamily="34" charset="0"/>
              <a:buChar char="•"/>
            </a:pPr>
            <a:r>
              <a:rPr lang="en-US" sz="2400" dirty="0" smtClean="0">
                <a:solidFill>
                  <a:prstClr val="black"/>
                </a:solidFill>
                <a:ea typeface="+mj-ea"/>
                <a:cs typeface="+mj-cs"/>
              </a:rPr>
              <a:t>Bay Delta Conservation Plan / California </a:t>
            </a:r>
            <a:r>
              <a:rPr lang="en-US" sz="2400" dirty="0" err="1" smtClean="0">
                <a:solidFill>
                  <a:prstClr val="black"/>
                </a:solidFill>
                <a:ea typeface="+mj-ea"/>
                <a:cs typeface="+mj-cs"/>
              </a:rPr>
              <a:t>WaterFix</a:t>
            </a:r>
            <a:endParaRPr lang="en-US" sz="2400" dirty="0" smtClean="0">
              <a:solidFill>
                <a:prstClr val="black"/>
              </a:solidFill>
              <a:ea typeface="+mj-ea"/>
              <a:cs typeface="+mj-cs"/>
            </a:endParaRPr>
          </a:p>
          <a:p>
            <a:pPr marL="342900" lvl="0" indent="-342900">
              <a:spcBef>
                <a:spcPct val="0"/>
              </a:spcBef>
              <a:buFont typeface="Arial" panose="020B0604020202020204" pitchFamily="34" charset="0"/>
              <a:buChar char="•"/>
            </a:pPr>
            <a:r>
              <a:rPr lang="en-US" sz="2400" dirty="0" smtClean="0">
                <a:solidFill>
                  <a:prstClr val="black"/>
                </a:solidFill>
                <a:ea typeface="+mj-ea"/>
                <a:cs typeface="+mj-cs"/>
              </a:rPr>
              <a:t>Capable of diverting 9,000 </a:t>
            </a:r>
            <a:r>
              <a:rPr lang="en-US" sz="2400" dirty="0" err="1" smtClean="0">
                <a:solidFill>
                  <a:prstClr val="black"/>
                </a:solidFill>
                <a:ea typeface="+mj-ea"/>
                <a:cs typeface="+mj-cs"/>
              </a:rPr>
              <a:t>cfs</a:t>
            </a:r>
            <a:r>
              <a:rPr lang="en-US" sz="2400" dirty="0" smtClean="0">
                <a:solidFill>
                  <a:prstClr val="black"/>
                </a:solidFill>
                <a:ea typeface="+mj-ea"/>
                <a:cs typeface="+mj-cs"/>
              </a:rPr>
              <a:t> from north Delta</a:t>
            </a:r>
          </a:p>
          <a:p>
            <a:pPr marL="342900" lvl="0" indent="-342900">
              <a:spcBef>
                <a:spcPct val="0"/>
              </a:spcBef>
              <a:buFont typeface="Arial" panose="020B0604020202020204" pitchFamily="34" charset="0"/>
              <a:buChar char="•"/>
            </a:pPr>
            <a:r>
              <a:rPr lang="en-US" sz="2400" dirty="0" smtClean="0">
                <a:solidFill>
                  <a:prstClr val="black"/>
                </a:solidFill>
                <a:ea typeface="+mj-ea"/>
                <a:cs typeface="+mj-cs"/>
              </a:rPr>
              <a:t>Could have major environmental impact</a:t>
            </a:r>
          </a:p>
        </p:txBody>
      </p:sp>
      <p:pic>
        <p:nvPicPr>
          <p:cNvPr id="9"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2620802"/>
            <a:ext cx="5798710" cy="3869566"/>
          </a:xfrm>
          <a:prstGeom prst="rect">
            <a:avLst/>
          </a:prstGeom>
        </p:spPr>
      </p:pic>
    </p:spTree>
    <p:extLst>
      <p:ext uri="{BB962C8B-B14F-4D97-AF65-F5344CB8AC3E}">
        <p14:creationId xmlns:p14="http://schemas.microsoft.com/office/powerpoint/2010/main" val="33325158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5300" y="0"/>
            <a:ext cx="8229600" cy="1295400"/>
          </a:xfrm>
        </p:spPr>
        <p:txBody>
          <a:bodyPr>
            <a:normAutofit fontScale="90000"/>
          </a:bodyPr>
          <a:lstStyle/>
          <a:p>
            <a:r>
              <a:rPr lang="en-US" sz="4000" dirty="0" smtClean="0"/>
              <a:t>Delta Surface Wave Survey Locations</a:t>
            </a:r>
            <a:endParaRPr lang="en-US" sz="4000" dirty="0"/>
          </a:p>
        </p:txBody>
      </p:sp>
      <p:pic>
        <p:nvPicPr>
          <p:cNvPr id="13317"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1345" t="13909" r="26555" b="3471"/>
          <a:stretch/>
        </p:blipFill>
        <p:spPr bwMode="auto">
          <a:xfrm>
            <a:off x="1981200" y="1124263"/>
            <a:ext cx="5395026" cy="5168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日付プレースホルダー 1"/>
          <p:cNvSpPr>
            <a:spLocks noGrp="1"/>
          </p:cNvSpPr>
          <p:nvPr>
            <p:ph type="dt" sz="half" idx="10"/>
          </p:nvPr>
        </p:nvSpPr>
        <p:spPr/>
        <p:txBody>
          <a:bodyPr/>
          <a:lstStyle/>
          <a:p>
            <a:pPr>
              <a:defRPr/>
            </a:pPr>
            <a:r>
              <a:rPr lang="en-US" altLang="ja-JP" smtClean="0"/>
              <a:t>2016/9/15</a:t>
            </a:r>
            <a:endParaRPr lang="ja-JP" altLang="ja-JP"/>
          </a:p>
        </p:txBody>
      </p:sp>
      <p:sp>
        <p:nvSpPr>
          <p:cNvPr id="3" name="フッター プレースホルダー 2"/>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5" name="スライド番号プレースホルダー 4"/>
          <p:cNvSpPr>
            <a:spLocks noGrp="1"/>
          </p:cNvSpPr>
          <p:nvPr>
            <p:ph type="sldNum" sz="quarter" idx="12"/>
          </p:nvPr>
        </p:nvSpPr>
        <p:spPr/>
        <p:txBody>
          <a:bodyPr/>
          <a:lstStyle/>
          <a:p>
            <a:pPr>
              <a:defRPr/>
            </a:pPr>
            <a:fld id="{589587F9-51AB-4F79-A716-B28F65E7F8F1}" type="slidenum">
              <a:rPr lang="en-US" altLang="ja-JP" smtClean="0"/>
              <a:pPr>
                <a:defRPr/>
              </a:pPr>
              <a:t>24</a:t>
            </a:fld>
            <a:endParaRPr lang="en-US" altLang="ja-JP" dirty="0"/>
          </a:p>
        </p:txBody>
      </p:sp>
    </p:spTree>
    <p:extLst>
      <p:ext uri="{BB962C8B-B14F-4D97-AF65-F5344CB8AC3E}">
        <p14:creationId xmlns:p14="http://schemas.microsoft.com/office/powerpoint/2010/main" val="31349124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715962"/>
          </a:xfrm>
        </p:spPr>
        <p:txBody>
          <a:bodyPr>
            <a:noAutofit/>
          </a:bodyPr>
          <a:lstStyle/>
          <a:p>
            <a:r>
              <a:rPr lang="en-US" sz="4800" dirty="0" smtClean="0"/>
              <a:t>Seismic Data Recording Setup</a:t>
            </a:r>
            <a:endParaRPr lang="en-US" sz="48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44" y="1382486"/>
            <a:ext cx="4138705" cy="3102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Me\Downloads\2015-04-27 17.54.4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1295896"/>
            <a:ext cx="3189514" cy="3189514"/>
          </a:xfrm>
          <a:prstGeom prst="rect">
            <a:avLst/>
          </a:prstGeom>
          <a:noFill/>
          <a:ln>
            <a:noFill/>
          </a:ln>
        </p:spPr>
      </p:pic>
      <p:sp>
        <p:nvSpPr>
          <p:cNvPr id="3" name="TextBox 2"/>
          <p:cNvSpPr txBox="1"/>
          <p:nvPr/>
        </p:nvSpPr>
        <p:spPr>
          <a:xfrm>
            <a:off x="441344" y="4643735"/>
            <a:ext cx="4062505" cy="830997"/>
          </a:xfrm>
          <a:prstGeom prst="rect">
            <a:avLst/>
          </a:prstGeom>
          <a:noFill/>
        </p:spPr>
        <p:txBody>
          <a:bodyPr wrap="square" rtlCol="0">
            <a:spAutoFit/>
          </a:bodyPr>
          <a:lstStyle/>
          <a:p>
            <a:r>
              <a:rPr lang="en-US" dirty="0"/>
              <a:t>Bacon Island </a:t>
            </a:r>
            <a:r>
              <a:rPr lang="en-US" dirty="0" smtClean="0"/>
              <a:t>South (BAC-S)</a:t>
            </a:r>
            <a:endParaRPr lang="en-US" dirty="0"/>
          </a:p>
          <a:p>
            <a:r>
              <a:rPr lang="en-US" dirty="0" smtClean="0"/>
              <a:t>Setup off of levee. </a:t>
            </a:r>
          </a:p>
        </p:txBody>
      </p:sp>
      <p:sp>
        <p:nvSpPr>
          <p:cNvPr id="4" name="TextBox 3"/>
          <p:cNvSpPr txBox="1"/>
          <p:nvPr/>
        </p:nvSpPr>
        <p:spPr>
          <a:xfrm>
            <a:off x="5029200" y="4617303"/>
            <a:ext cx="3886200" cy="830997"/>
          </a:xfrm>
          <a:prstGeom prst="rect">
            <a:avLst/>
          </a:prstGeom>
          <a:noFill/>
        </p:spPr>
        <p:txBody>
          <a:bodyPr wrap="square" rtlCol="0">
            <a:spAutoFit/>
          </a:bodyPr>
          <a:lstStyle/>
          <a:p>
            <a:r>
              <a:rPr lang="en-US" dirty="0" smtClean="0"/>
              <a:t>Empire Tract (EMR-S)</a:t>
            </a:r>
            <a:br>
              <a:rPr lang="en-US" dirty="0" smtClean="0"/>
            </a:br>
            <a:r>
              <a:rPr lang="en-US" dirty="0" smtClean="0"/>
              <a:t>Setup on crown of levee.</a:t>
            </a:r>
            <a:endParaRPr lang="en-US" dirty="0"/>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5638800"/>
            <a:ext cx="8113713" cy="87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日付プレースホルダー 5"/>
          <p:cNvSpPr>
            <a:spLocks noGrp="1"/>
          </p:cNvSpPr>
          <p:nvPr>
            <p:ph type="dt" sz="half" idx="10"/>
          </p:nvPr>
        </p:nvSpPr>
        <p:spPr/>
        <p:txBody>
          <a:bodyPr/>
          <a:lstStyle/>
          <a:p>
            <a:pPr>
              <a:defRPr/>
            </a:pPr>
            <a:r>
              <a:rPr lang="en-US" altLang="ja-JP" smtClean="0"/>
              <a:t>2016/9/15</a:t>
            </a:r>
            <a:endParaRPr lang="ja-JP" altLang="ja-JP"/>
          </a:p>
        </p:txBody>
      </p:sp>
      <p:sp>
        <p:nvSpPr>
          <p:cNvPr id="7" name="フッター プレースホルダー 6"/>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8" name="スライド番号プレースホルダー 7"/>
          <p:cNvSpPr>
            <a:spLocks noGrp="1"/>
          </p:cNvSpPr>
          <p:nvPr>
            <p:ph type="sldNum" sz="quarter" idx="12"/>
          </p:nvPr>
        </p:nvSpPr>
        <p:spPr/>
        <p:txBody>
          <a:bodyPr/>
          <a:lstStyle/>
          <a:p>
            <a:pPr>
              <a:defRPr/>
            </a:pPr>
            <a:fld id="{BEF26017-4666-44FB-8BCA-648B14F246DB}" type="slidenum">
              <a:rPr lang="en-US" altLang="ja-JP" smtClean="0"/>
              <a:pPr>
                <a:defRPr/>
              </a:pPr>
              <a:t>25</a:t>
            </a:fld>
            <a:endParaRPr lang="en-US" altLang="ja-JP"/>
          </a:p>
        </p:txBody>
      </p:sp>
    </p:spTree>
    <p:extLst>
      <p:ext uri="{BB962C8B-B14F-4D97-AF65-F5344CB8AC3E}">
        <p14:creationId xmlns:p14="http://schemas.microsoft.com/office/powerpoint/2010/main" val="40329163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26621" y="0"/>
            <a:ext cx="7772400" cy="1143000"/>
          </a:xfrm>
        </p:spPr>
        <p:txBody>
          <a:bodyPr/>
          <a:lstStyle/>
          <a:p>
            <a:r>
              <a:rPr lang="en-US" dirty="0"/>
              <a:t>S-wave </a:t>
            </a:r>
            <a:r>
              <a:rPr lang="en-US" dirty="0" smtClean="0"/>
              <a:t>Velocity </a:t>
            </a:r>
            <a:r>
              <a:rPr lang="en-US" dirty="0"/>
              <a:t>P</a:t>
            </a:r>
            <a:r>
              <a:rPr lang="en-US" dirty="0" smtClean="0"/>
              <a:t>rofiles </a:t>
            </a:r>
            <a:r>
              <a:rPr lang="en-US" dirty="0"/>
              <a:t>with </a:t>
            </a:r>
            <a:r>
              <a:rPr lang="en-US" dirty="0" smtClean="0"/>
              <a:t>Borehole Logs</a:t>
            </a:r>
            <a:endParaRPr lang="en-US" dirty="0"/>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32099"/>
          <a:stretch/>
        </p:blipFill>
        <p:spPr bwMode="auto">
          <a:xfrm>
            <a:off x="1905000" y="1143000"/>
            <a:ext cx="5415643" cy="5461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p:cNvSpPr txBox="1"/>
          <p:nvPr/>
        </p:nvSpPr>
        <p:spPr>
          <a:xfrm>
            <a:off x="0" y="3429000"/>
            <a:ext cx="9148997"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kumimoji="1" lang="en-US" altLang="ja-JP" dirty="0"/>
              <a:t>Sites with a peat layer had extremely low values of </a:t>
            </a:r>
            <a:r>
              <a:rPr kumimoji="1" lang="en-US" altLang="ja-JP" dirty="0" smtClean="0"/>
              <a:t>Vs. </a:t>
            </a:r>
            <a:r>
              <a:rPr kumimoji="1" lang="en-US" altLang="ja-JP" dirty="0"/>
              <a:t>Based on soil borings, the thickness of peat layers were approximately 0 </a:t>
            </a:r>
            <a:r>
              <a:rPr kumimoji="1" lang="en-US" altLang="ja-JP" dirty="0" smtClean="0"/>
              <a:t>to </a:t>
            </a:r>
            <a:r>
              <a:rPr kumimoji="1" lang="en-US" altLang="ja-JP" dirty="0"/>
              <a:t>8 m. The </a:t>
            </a:r>
            <a:r>
              <a:rPr kumimoji="1" lang="en-US" altLang="ja-JP" dirty="0" smtClean="0"/>
              <a:t>Vs </a:t>
            </a:r>
            <a:r>
              <a:rPr kumimoji="1" lang="en-US" altLang="ja-JP" dirty="0"/>
              <a:t>for the peat layers ranged from </a:t>
            </a:r>
            <a:r>
              <a:rPr kumimoji="1" lang="en-US" altLang="ja-JP" dirty="0" smtClean="0"/>
              <a:t>40 to </a:t>
            </a:r>
            <a:r>
              <a:rPr kumimoji="1" lang="en-US" altLang="ja-JP" dirty="0"/>
              <a:t>150 m/s while the </a:t>
            </a:r>
            <a:r>
              <a:rPr kumimoji="1" lang="en-US" altLang="ja-JP" dirty="0" smtClean="0"/>
              <a:t>sand </a:t>
            </a:r>
            <a:r>
              <a:rPr kumimoji="1" lang="en-US" altLang="ja-JP" dirty="0"/>
              <a:t>layer exhibited </a:t>
            </a:r>
            <a:r>
              <a:rPr kumimoji="1" lang="en-US" altLang="ja-JP" dirty="0" smtClean="0"/>
              <a:t>Vs </a:t>
            </a:r>
            <a:r>
              <a:rPr kumimoji="1" lang="en-US" altLang="ja-JP" dirty="0"/>
              <a:t>ranging from of 220 </a:t>
            </a:r>
            <a:r>
              <a:rPr kumimoji="1" lang="en-US" altLang="ja-JP" dirty="0" smtClean="0"/>
              <a:t>to </a:t>
            </a:r>
            <a:r>
              <a:rPr kumimoji="1" lang="en-US" altLang="ja-JP" dirty="0"/>
              <a:t>370 </a:t>
            </a:r>
            <a:r>
              <a:rPr kumimoji="1" lang="en-US" altLang="ja-JP" dirty="0" smtClean="0"/>
              <a:t>m/s. Soft </a:t>
            </a:r>
            <a:r>
              <a:rPr kumimoji="1" lang="en-US" altLang="ja-JP" dirty="0"/>
              <a:t>near surface soils in the region pose an increased seismic hazard due to the potential for high ground accelerations</a:t>
            </a:r>
            <a:r>
              <a:rPr kumimoji="1" lang="en-US" altLang="ja-JP" dirty="0" smtClean="0"/>
              <a:t>.</a:t>
            </a:r>
            <a:endParaRPr kumimoji="1" lang="ja-JP" altLang="en-US" dirty="0"/>
          </a:p>
        </p:txBody>
      </p:sp>
      <p:sp>
        <p:nvSpPr>
          <p:cNvPr id="3" name="日付プレースホルダー 2"/>
          <p:cNvSpPr>
            <a:spLocks noGrp="1"/>
          </p:cNvSpPr>
          <p:nvPr>
            <p:ph type="dt" sz="half" idx="10"/>
          </p:nvPr>
        </p:nvSpPr>
        <p:spPr/>
        <p:txBody>
          <a:bodyPr/>
          <a:lstStyle/>
          <a:p>
            <a:pPr>
              <a:defRPr/>
            </a:pPr>
            <a:r>
              <a:rPr lang="en-US" altLang="ja-JP" smtClean="0"/>
              <a:t>2016/9/15</a:t>
            </a:r>
            <a:endParaRPr lang="ja-JP" altLang="ja-JP"/>
          </a:p>
        </p:txBody>
      </p:sp>
      <p:sp>
        <p:nvSpPr>
          <p:cNvPr id="5" name="フッター プレースホルダー 4"/>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6" name="スライド番号プレースホルダー 5"/>
          <p:cNvSpPr>
            <a:spLocks noGrp="1"/>
          </p:cNvSpPr>
          <p:nvPr>
            <p:ph type="sldNum" sz="quarter" idx="12"/>
          </p:nvPr>
        </p:nvSpPr>
        <p:spPr/>
        <p:txBody>
          <a:bodyPr/>
          <a:lstStyle/>
          <a:p>
            <a:pPr>
              <a:defRPr/>
            </a:pPr>
            <a:fld id="{BEF26017-4666-44FB-8BCA-648B14F246DB}" type="slidenum">
              <a:rPr lang="en-US" altLang="ja-JP" smtClean="0"/>
              <a:pPr>
                <a:defRPr/>
              </a:pPr>
              <a:t>26</a:t>
            </a:fld>
            <a:endParaRPr lang="en-US" altLang="ja-JP"/>
          </a:p>
        </p:txBody>
      </p:sp>
      <p:grpSp>
        <p:nvGrpSpPr>
          <p:cNvPr id="10" name="グループ化 9"/>
          <p:cNvGrpSpPr/>
          <p:nvPr/>
        </p:nvGrpSpPr>
        <p:grpSpPr>
          <a:xfrm>
            <a:off x="494675" y="1524000"/>
            <a:ext cx="2781925" cy="762000"/>
            <a:chOff x="494675" y="1524000"/>
            <a:chExt cx="2781925" cy="762000"/>
          </a:xfrm>
        </p:grpSpPr>
        <p:sp>
          <p:nvSpPr>
            <p:cNvPr id="7" name="円/楕円 6"/>
            <p:cNvSpPr/>
            <p:nvPr/>
          </p:nvSpPr>
          <p:spPr bwMode="auto">
            <a:xfrm>
              <a:off x="2362200" y="1524000"/>
              <a:ext cx="914400" cy="762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8" name="テキスト ボックス 7"/>
            <p:cNvSpPr txBox="1"/>
            <p:nvPr/>
          </p:nvSpPr>
          <p:spPr>
            <a:xfrm>
              <a:off x="494675" y="1612612"/>
              <a:ext cx="1484026" cy="584775"/>
            </a:xfrm>
            <a:prstGeom prst="rect">
              <a:avLst/>
            </a:prstGeom>
            <a:noFill/>
          </p:spPr>
          <p:txBody>
            <a:bodyPr wrap="square" rtlCol="0">
              <a:spAutoFit/>
            </a:bodyPr>
            <a:lstStyle/>
            <a:p>
              <a:r>
                <a:rPr kumimoji="1" lang="en-US" altLang="ja-JP" sz="3200" dirty="0" smtClean="0">
                  <a:solidFill>
                    <a:srgbClr val="FF0000"/>
                  </a:solidFill>
                  <a:effectLst>
                    <a:outerShdw blurRad="38100" dist="38100" dir="2700000" algn="tl">
                      <a:srgbClr val="000000">
                        <a:alpha val="43137"/>
                      </a:srgbClr>
                    </a:outerShdw>
                  </a:effectLst>
                </a:rPr>
                <a:t>40 m/s</a:t>
              </a:r>
              <a:endParaRPr kumimoji="1" lang="ja-JP" altLang="en-US" sz="3200" dirty="0">
                <a:solidFill>
                  <a:srgbClr val="FF0000"/>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100527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noaanews.noaa.gov/stories2005/images/katrina-flood-depth-estimation-09-03-200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51" b="8894"/>
          <a:stretch/>
        </p:blipFill>
        <p:spPr bwMode="auto">
          <a:xfrm>
            <a:off x="228600" y="988376"/>
            <a:ext cx="8686800" cy="5628994"/>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p:cNvSpPr/>
          <p:nvPr/>
        </p:nvSpPr>
        <p:spPr bwMode="auto">
          <a:xfrm>
            <a:off x="7722269" y="2838510"/>
            <a:ext cx="1012657" cy="196209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 name="タイトル 1"/>
          <p:cNvSpPr>
            <a:spLocks noGrp="1"/>
          </p:cNvSpPr>
          <p:nvPr>
            <p:ph type="title"/>
          </p:nvPr>
        </p:nvSpPr>
        <p:spPr>
          <a:xfrm>
            <a:off x="647391" y="114300"/>
            <a:ext cx="7772400" cy="800100"/>
          </a:xfrm>
        </p:spPr>
        <p:txBody>
          <a:bodyPr/>
          <a:lstStyle/>
          <a:p>
            <a:r>
              <a:rPr kumimoji="1" lang="en-US" altLang="ja-JP" dirty="0"/>
              <a:t> Hurricane Katrina (</a:t>
            </a:r>
            <a:r>
              <a:rPr kumimoji="1" lang="en-US" altLang="ja-JP" dirty="0" smtClean="0"/>
              <a:t>2005)</a:t>
            </a:r>
            <a:endParaRPr kumimoji="1" lang="ja-JP" altLang="en-US" dirty="0"/>
          </a:p>
        </p:txBody>
      </p:sp>
      <p:sp>
        <p:nvSpPr>
          <p:cNvPr id="3" name="テキスト ボックス 2"/>
          <p:cNvSpPr txBox="1"/>
          <p:nvPr/>
        </p:nvSpPr>
        <p:spPr>
          <a:xfrm>
            <a:off x="152400" y="6617369"/>
            <a:ext cx="8763000" cy="276999"/>
          </a:xfrm>
          <a:prstGeom prst="rect">
            <a:avLst/>
          </a:prstGeom>
          <a:noFill/>
        </p:spPr>
        <p:txBody>
          <a:bodyPr wrap="square" rtlCol="0">
            <a:spAutoFit/>
          </a:bodyPr>
          <a:lstStyle/>
          <a:p>
            <a:pPr algn="ctr"/>
            <a:r>
              <a:rPr kumimoji="1" lang="en-US" altLang="ja-JP" sz="1200" dirty="0"/>
              <a:t>http://www.noaanews.noaa.gov/stories2005/images/katrina-flood-depth-estimation-09-03-2005.jpg</a:t>
            </a:r>
            <a:endParaRPr kumimoji="1" lang="ja-JP" altLang="en-US" sz="1200" dirty="0"/>
          </a:p>
        </p:txBody>
      </p:sp>
      <p:sp>
        <p:nvSpPr>
          <p:cNvPr id="4" name="テキスト ボックス 3"/>
          <p:cNvSpPr txBox="1"/>
          <p:nvPr/>
        </p:nvSpPr>
        <p:spPr>
          <a:xfrm>
            <a:off x="228600" y="1000408"/>
            <a:ext cx="5225716" cy="1077218"/>
          </a:xfrm>
          <a:prstGeom prst="rect">
            <a:avLst/>
          </a:prstGeom>
          <a:noFill/>
        </p:spPr>
        <p:txBody>
          <a:bodyPr wrap="square" rtlCol="0">
            <a:spAutoFit/>
          </a:bodyPr>
          <a:lstStyle/>
          <a:p>
            <a:r>
              <a:rPr kumimoji="1" lang="en-US" altLang="ja-JP" sz="3200" dirty="0" smtClean="0">
                <a:solidFill>
                  <a:srgbClr val="FFFF00"/>
                </a:solidFill>
              </a:rPr>
              <a:t>Flooding depth </a:t>
            </a:r>
            <a:br>
              <a:rPr kumimoji="1" lang="en-US" altLang="ja-JP" sz="3200" dirty="0" smtClean="0">
                <a:solidFill>
                  <a:srgbClr val="FFFF00"/>
                </a:solidFill>
              </a:rPr>
            </a:br>
            <a:r>
              <a:rPr kumimoji="1" lang="en-US" altLang="ja-JP" sz="3200" dirty="0" smtClean="0">
                <a:solidFill>
                  <a:srgbClr val="FFFF00"/>
                </a:solidFill>
              </a:rPr>
              <a:t>in New Orleans</a:t>
            </a:r>
            <a:endParaRPr kumimoji="1" lang="ja-JP" altLang="en-US" sz="3200" dirty="0">
              <a:solidFill>
                <a:srgbClr val="FFFF00"/>
              </a:solidFill>
            </a:endParaRPr>
          </a:p>
        </p:txBody>
      </p:sp>
      <p:sp>
        <p:nvSpPr>
          <p:cNvPr id="5" name="テキスト ボックス 4"/>
          <p:cNvSpPr txBox="1"/>
          <p:nvPr/>
        </p:nvSpPr>
        <p:spPr>
          <a:xfrm>
            <a:off x="7694195" y="3120191"/>
            <a:ext cx="685800" cy="400110"/>
          </a:xfrm>
          <a:prstGeom prst="rect">
            <a:avLst/>
          </a:prstGeom>
          <a:noFill/>
        </p:spPr>
        <p:txBody>
          <a:bodyPr wrap="square" rtlCol="0">
            <a:spAutoFit/>
          </a:bodyPr>
          <a:lstStyle/>
          <a:p>
            <a:r>
              <a:rPr kumimoji="1" lang="en-US" altLang="ja-JP" sz="2000" dirty="0" smtClean="0"/>
              <a:t>1.0</a:t>
            </a:r>
            <a:endParaRPr kumimoji="1" lang="ja-JP" altLang="en-US" sz="2000" dirty="0"/>
          </a:p>
        </p:txBody>
      </p:sp>
      <p:sp>
        <p:nvSpPr>
          <p:cNvPr id="7" name="テキスト ボックス 6"/>
          <p:cNvSpPr txBox="1"/>
          <p:nvPr/>
        </p:nvSpPr>
        <p:spPr>
          <a:xfrm>
            <a:off x="7722269" y="3503423"/>
            <a:ext cx="685800" cy="400110"/>
          </a:xfrm>
          <a:prstGeom prst="rect">
            <a:avLst/>
          </a:prstGeom>
          <a:noFill/>
        </p:spPr>
        <p:txBody>
          <a:bodyPr wrap="square" rtlCol="0">
            <a:spAutoFit/>
          </a:bodyPr>
          <a:lstStyle/>
          <a:p>
            <a:r>
              <a:rPr kumimoji="1" lang="en-US" altLang="ja-JP" sz="2000" dirty="0" smtClean="0"/>
              <a:t>2.0</a:t>
            </a:r>
            <a:endParaRPr kumimoji="1" lang="ja-JP" altLang="en-US" sz="2000" dirty="0"/>
          </a:p>
        </p:txBody>
      </p:sp>
      <p:sp>
        <p:nvSpPr>
          <p:cNvPr id="8" name="テキスト ボックス 7"/>
          <p:cNvSpPr txBox="1"/>
          <p:nvPr/>
        </p:nvSpPr>
        <p:spPr>
          <a:xfrm>
            <a:off x="7379368" y="2438400"/>
            <a:ext cx="1343527" cy="400110"/>
          </a:xfrm>
          <a:prstGeom prst="rect">
            <a:avLst/>
          </a:prstGeom>
          <a:solidFill>
            <a:schemeClr val="bg1"/>
          </a:solidFill>
        </p:spPr>
        <p:txBody>
          <a:bodyPr wrap="square" rtlCol="0">
            <a:spAutoFit/>
          </a:bodyPr>
          <a:lstStyle/>
          <a:p>
            <a:r>
              <a:rPr kumimoji="1" lang="en-US" altLang="ja-JP" sz="2000" dirty="0" smtClean="0"/>
              <a:t>Depth (m)</a:t>
            </a:r>
            <a:endParaRPr kumimoji="1" lang="ja-JP" altLang="en-US" sz="2000" dirty="0"/>
          </a:p>
        </p:txBody>
      </p:sp>
      <p:sp>
        <p:nvSpPr>
          <p:cNvPr id="9" name="テキスト ボックス 8"/>
          <p:cNvSpPr txBox="1"/>
          <p:nvPr/>
        </p:nvSpPr>
        <p:spPr>
          <a:xfrm>
            <a:off x="7694195" y="2862575"/>
            <a:ext cx="685800" cy="400110"/>
          </a:xfrm>
          <a:prstGeom prst="rect">
            <a:avLst/>
          </a:prstGeom>
          <a:noFill/>
        </p:spPr>
        <p:txBody>
          <a:bodyPr wrap="square" rtlCol="0">
            <a:spAutoFit/>
          </a:bodyPr>
          <a:lstStyle/>
          <a:p>
            <a:r>
              <a:rPr kumimoji="1" lang="en-US" altLang="ja-JP" sz="2000" dirty="0" smtClean="0"/>
              <a:t>0.5</a:t>
            </a:r>
            <a:endParaRPr kumimoji="1" lang="ja-JP" altLang="en-US" sz="2000" dirty="0"/>
          </a:p>
        </p:txBody>
      </p:sp>
      <p:sp>
        <p:nvSpPr>
          <p:cNvPr id="11" name="テキスト ボックス 10"/>
          <p:cNvSpPr txBox="1"/>
          <p:nvPr/>
        </p:nvSpPr>
        <p:spPr>
          <a:xfrm>
            <a:off x="7708231" y="3903533"/>
            <a:ext cx="685800" cy="400110"/>
          </a:xfrm>
          <a:prstGeom prst="rect">
            <a:avLst/>
          </a:prstGeom>
          <a:noFill/>
        </p:spPr>
        <p:txBody>
          <a:bodyPr wrap="square" rtlCol="0">
            <a:spAutoFit/>
          </a:bodyPr>
          <a:lstStyle/>
          <a:p>
            <a:r>
              <a:rPr kumimoji="1" lang="en-US" altLang="ja-JP" sz="2000" dirty="0"/>
              <a:t>3</a:t>
            </a:r>
            <a:r>
              <a:rPr kumimoji="1" lang="en-US" altLang="ja-JP" sz="2000" dirty="0" smtClean="0"/>
              <a:t>.0</a:t>
            </a:r>
            <a:endParaRPr kumimoji="1" lang="ja-JP" altLang="en-US" sz="2000" dirty="0"/>
          </a:p>
        </p:txBody>
      </p:sp>
      <p:sp>
        <p:nvSpPr>
          <p:cNvPr id="12" name="テキスト ボックス 11"/>
          <p:cNvSpPr txBox="1"/>
          <p:nvPr/>
        </p:nvSpPr>
        <p:spPr>
          <a:xfrm>
            <a:off x="7722269" y="4304934"/>
            <a:ext cx="685800" cy="400110"/>
          </a:xfrm>
          <a:prstGeom prst="rect">
            <a:avLst/>
          </a:prstGeom>
          <a:noFill/>
        </p:spPr>
        <p:txBody>
          <a:bodyPr wrap="square" rtlCol="0">
            <a:spAutoFit/>
          </a:bodyPr>
          <a:lstStyle/>
          <a:p>
            <a:r>
              <a:rPr kumimoji="1" lang="en-US" altLang="ja-JP" sz="2000" dirty="0" smtClean="0"/>
              <a:t>&gt;5.0</a:t>
            </a:r>
            <a:endParaRPr kumimoji="1" lang="ja-JP" altLang="en-US" sz="2000" dirty="0"/>
          </a:p>
        </p:txBody>
      </p:sp>
      <p:grpSp>
        <p:nvGrpSpPr>
          <p:cNvPr id="14" name="グループ化 13"/>
          <p:cNvGrpSpPr/>
          <p:nvPr/>
        </p:nvGrpSpPr>
        <p:grpSpPr>
          <a:xfrm>
            <a:off x="2101516" y="2438400"/>
            <a:ext cx="3352800" cy="989642"/>
            <a:chOff x="2101516" y="2438400"/>
            <a:chExt cx="3352800" cy="989642"/>
          </a:xfrm>
        </p:grpSpPr>
        <p:sp>
          <p:nvSpPr>
            <p:cNvPr id="10" name="星 5 9"/>
            <p:cNvSpPr/>
            <p:nvPr/>
          </p:nvSpPr>
          <p:spPr bwMode="auto">
            <a:xfrm>
              <a:off x="2286000" y="2438400"/>
              <a:ext cx="555458" cy="533400"/>
            </a:xfrm>
            <a:prstGeom prst="star5">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3" name="テキスト ボックス 12"/>
            <p:cNvSpPr txBox="1"/>
            <p:nvPr/>
          </p:nvSpPr>
          <p:spPr>
            <a:xfrm>
              <a:off x="2101516" y="2966377"/>
              <a:ext cx="3352800" cy="461665"/>
            </a:xfrm>
            <a:prstGeom prst="rect">
              <a:avLst/>
            </a:prstGeom>
            <a:solidFill>
              <a:schemeClr val="bg1"/>
            </a:solidFill>
            <a:ln>
              <a:solidFill>
                <a:schemeClr val="tx1"/>
              </a:solidFill>
            </a:ln>
          </p:spPr>
          <p:txBody>
            <a:bodyPr wrap="square" rtlCol="0">
              <a:spAutoFit/>
            </a:bodyPr>
            <a:lstStyle/>
            <a:p>
              <a:pPr algn="ctr"/>
              <a:r>
                <a:rPr kumimoji="1" lang="en-US" altLang="ja-JP" dirty="0" smtClean="0"/>
                <a:t>London Avenue Canal</a:t>
              </a:r>
              <a:endParaRPr kumimoji="1" lang="ja-JP" altLang="en-US" dirty="0"/>
            </a:p>
          </p:txBody>
        </p:sp>
      </p:grpSp>
      <p:pic>
        <p:nvPicPr>
          <p:cNvPr id="9220" name="Picture 4" descr="http://3.bp.blogspot.com/-LeQA2sn5-cw/UJckUWNs-nI/AAAAAAAAAJk/qVmJT-uEzIk/s1600/flooding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23459" y="3581400"/>
            <a:ext cx="3907167" cy="2930375"/>
          </a:xfrm>
          <a:prstGeom prst="rect">
            <a:avLst/>
          </a:prstGeom>
          <a:noFill/>
          <a:extLst>
            <a:ext uri="{909E8E84-426E-40DD-AFC4-6F175D3DCCD1}">
              <a14:hiddenFill xmlns:a14="http://schemas.microsoft.com/office/drawing/2010/main">
                <a:solidFill>
                  <a:srgbClr val="FFFFFF"/>
                </a:solidFill>
              </a14:hiddenFill>
            </a:ext>
          </a:extLst>
        </p:spPr>
      </p:pic>
      <p:sp>
        <p:nvSpPr>
          <p:cNvPr id="15" name="スライド番号プレースホルダー 14"/>
          <p:cNvSpPr>
            <a:spLocks noGrp="1"/>
          </p:cNvSpPr>
          <p:nvPr>
            <p:ph type="sldNum" sz="quarter" idx="12"/>
          </p:nvPr>
        </p:nvSpPr>
        <p:spPr/>
        <p:txBody>
          <a:bodyPr/>
          <a:lstStyle/>
          <a:p>
            <a:pPr>
              <a:defRPr/>
            </a:pPr>
            <a:fld id="{589587F9-51AB-4F79-A716-B28F65E7F8F1}" type="slidenum">
              <a:rPr lang="en-US" altLang="ja-JP" smtClean="0"/>
              <a:pPr>
                <a:defRPr/>
              </a:pPr>
              <a:t>27</a:t>
            </a:fld>
            <a:endParaRPr lang="en-US" altLang="ja-JP"/>
          </a:p>
        </p:txBody>
      </p:sp>
    </p:spTree>
    <p:extLst>
      <p:ext uri="{BB962C8B-B14F-4D97-AF65-F5344CB8AC3E}">
        <p14:creationId xmlns:p14="http://schemas.microsoft.com/office/powerpoint/2010/main" val="197855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フリーフォーム 5"/>
          <p:cNvSpPr/>
          <p:nvPr/>
        </p:nvSpPr>
        <p:spPr>
          <a:xfrm>
            <a:off x="482602" y="2125406"/>
            <a:ext cx="8521700" cy="2560894"/>
          </a:xfrm>
          <a:custGeom>
            <a:avLst/>
            <a:gdLst>
              <a:gd name="connsiteX0" fmla="*/ 0 w 4695825"/>
              <a:gd name="connsiteY0" fmla="*/ 771525 h 1171575"/>
              <a:gd name="connsiteX1" fmla="*/ 1200150 w 4695825"/>
              <a:gd name="connsiteY1" fmla="*/ 781050 h 1171575"/>
              <a:gd name="connsiteX2" fmla="*/ 1600200 w 4695825"/>
              <a:gd name="connsiteY2" fmla="*/ 0 h 1171575"/>
              <a:gd name="connsiteX3" fmla="*/ 1962150 w 4695825"/>
              <a:gd name="connsiteY3" fmla="*/ 0 h 1171575"/>
              <a:gd name="connsiteX4" fmla="*/ 2628900 w 4695825"/>
              <a:gd name="connsiteY4" fmla="*/ 1152525 h 1171575"/>
              <a:gd name="connsiteX5" fmla="*/ 4695825 w 4695825"/>
              <a:gd name="connsiteY5" fmla="*/ 1171575 h 1171575"/>
              <a:gd name="connsiteX0" fmla="*/ 0 w 4695825"/>
              <a:gd name="connsiteY0" fmla="*/ 771525 h 1171575"/>
              <a:gd name="connsiteX1" fmla="*/ 91663 w 4695825"/>
              <a:gd name="connsiteY1" fmla="*/ 763079 h 1171575"/>
              <a:gd name="connsiteX2" fmla="*/ 1200150 w 4695825"/>
              <a:gd name="connsiteY2" fmla="*/ 781050 h 1171575"/>
              <a:gd name="connsiteX3" fmla="*/ 1600200 w 4695825"/>
              <a:gd name="connsiteY3" fmla="*/ 0 h 1171575"/>
              <a:gd name="connsiteX4" fmla="*/ 1962150 w 4695825"/>
              <a:gd name="connsiteY4" fmla="*/ 0 h 1171575"/>
              <a:gd name="connsiteX5" fmla="*/ 2628900 w 4695825"/>
              <a:gd name="connsiteY5" fmla="*/ 1152525 h 1171575"/>
              <a:gd name="connsiteX6" fmla="*/ 4695825 w 4695825"/>
              <a:gd name="connsiteY6" fmla="*/ 1171575 h 1171575"/>
              <a:gd name="connsiteX0" fmla="*/ 13714 w 4604162"/>
              <a:gd name="connsiteY0" fmla="*/ 1966242 h 1966242"/>
              <a:gd name="connsiteX1" fmla="*/ 0 w 4604162"/>
              <a:gd name="connsiteY1" fmla="*/ 763079 h 1966242"/>
              <a:gd name="connsiteX2" fmla="*/ 1108487 w 4604162"/>
              <a:gd name="connsiteY2" fmla="*/ 781050 h 1966242"/>
              <a:gd name="connsiteX3" fmla="*/ 1508537 w 4604162"/>
              <a:gd name="connsiteY3" fmla="*/ 0 h 1966242"/>
              <a:gd name="connsiteX4" fmla="*/ 1870487 w 4604162"/>
              <a:gd name="connsiteY4" fmla="*/ 0 h 1966242"/>
              <a:gd name="connsiteX5" fmla="*/ 2537237 w 4604162"/>
              <a:gd name="connsiteY5" fmla="*/ 1152525 h 1966242"/>
              <a:gd name="connsiteX6" fmla="*/ 4604162 w 4604162"/>
              <a:gd name="connsiteY6" fmla="*/ 1171575 h 1966242"/>
              <a:gd name="connsiteX0" fmla="*/ 0 w 4716900"/>
              <a:gd name="connsiteY0" fmla="*/ 2135494 h 2135494"/>
              <a:gd name="connsiteX1" fmla="*/ 112738 w 4716900"/>
              <a:gd name="connsiteY1" fmla="*/ 763079 h 2135494"/>
              <a:gd name="connsiteX2" fmla="*/ 1221225 w 4716900"/>
              <a:gd name="connsiteY2" fmla="*/ 781050 h 2135494"/>
              <a:gd name="connsiteX3" fmla="*/ 1621275 w 4716900"/>
              <a:gd name="connsiteY3" fmla="*/ 0 h 2135494"/>
              <a:gd name="connsiteX4" fmla="*/ 1983225 w 4716900"/>
              <a:gd name="connsiteY4" fmla="*/ 0 h 2135494"/>
              <a:gd name="connsiteX5" fmla="*/ 2649975 w 4716900"/>
              <a:gd name="connsiteY5" fmla="*/ 1152525 h 2135494"/>
              <a:gd name="connsiteX6" fmla="*/ 4716900 w 4716900"/>
              <a:gd name="connsiteY6" fmla="*/ 1171575 h 2135494"/>
              <a:gd name="connsiteX0" fmla="*/ 0 w 4716900"/>
              <a:gd name="connsiteY0" fmla="*/ 2135494 h 2135494"/>
              <a:gd name="connsiteX1" fmla="*/ 21412 w 4716900"/>
              <a:gd name="connsiteY1" fmla="*/ 773035 h 2135494"/>
              <a:gd name="connsiteX2" fmla="*/ 1221225 w 4716900"/>
              <a:gd name="connsiteY2" fmla="*/ 781050 h 2135494"/>
              <a:gd name="connsiteX3" fmla="*/ 1621275 w 4716900"/>
              <a:gd name="connsiteY3" fmla="*/ 0 h 2135494"/>
              <a:gd name="connsiteX4" fmla="*/ 1983225 w 4716900"/>
              <a:gd name="connsiteY4" fmla="*/ 0 h 2135494"/>
              <a:gd name="connsiteX5" fmla="*/ 2649975 w 4716900"/>
              <a:gd name="connsiteY5" fmla="*/ 1152525 h 2135494"/>
              <a:gd name="connsiteX6" fmla="*/ 4716900 w 4716900"/>
              <a:gd name="connsiteY6" fmla="*/ 1171575 h 2135494"/>
              <a:gd name="connsiteX0" fmla="*/ 6689 w 4723589"/>
              <a:gd name="connsiteY0" fmla="*/ 2135494 h 2135494"/>
              <a:gd name="connsiteX1" fmla="*/ 0 w 4723589"/>
              <a:gd name="connsiteY1" fmla="*/ 2007576 h 2135494"/>
              <a:gd name="connsiteX2" fmla="*/ 28101 w 4723589"/>
              <a:gd name="connsiteY2" fmla="*/ 773035 h 2135494"/>
              <a:gd name="connsiteX3" fmla="*/ 1227914 w 4723589"/>
              <a:gd name="connsiteY3" fmla="*/ 781050 h 2135494"/>
              <a:gd name="connsiteX4" fmla="*/ 1627964 w 4723589"/>
              <a:gd name="connsiteY4" fmla="*/ 0 h 2135494"/>
              <a:gd name="connsiteX5" fmla="*/ 1989914 w 4723589"/>
              <a:gd name="connsiteY5" fmla="*/ 0 h 2135494"/>
              <a:gd name="connsiteX6" fmla="*/ 2656664 w 4723589"/>
              <a:gd name="connsiteY6" fmla="*/ 1152525 h 2135494"/>
              <a:gd name="connsiteX7" fmla="*/ 4723589 w 4723589"/>
              <a:gd name="connsiteY7" fmla="*/ 1171575 h 2135494"/>
              <a:gd name="connsiteX0" fmla="*/ 4706484 w 4723589"/>
              <a:gd name="connsiteY0" fmla="*/ 1986154 h 2007576"/>
              <a:gd name="connsiteX1" fmla="*/ 0 w 4723589"/>
              <a:gd name="connsiteY1" fmla="*/ 2007576 h 2007576"/>
              <a:gd name="connsiteX2" fmla="*/ 28101 w 4723589"/>
              <a:gd name="connsiteY2" fmla="*/ 773035 h 2007576"/>
              <a:gd name="connsiteX3" fmla="*/ 1227914 w 4723589"/>
              <a:gd name="connsiteY3" fmla="*/ 781050 h 2007576"/>
              <a:gd name="connsiteX4" fmla="*/ 1627964 w 4723589"/>
              <a:gd name="connsiteY4" fmla="*/ 0 h 2007576"/>
              <a:gd name="connsiteX5" fmla="*/ 1989914 w 4723589"/>
              <a:gd name="connsiteY5" fmla="*/ 0 h 2007576"/>
              <a:gd name="connsiteX6" fmla="*/ 2656664 w 4723589"/>
              <a:gd name="connsiteY6" fmla="*/ 1152525 h 2007576"/>
              <a:gd name="connsiteX7" fmla="*/ 4723589 w 4723589"/>
              <a:gd name="connsiteY7" fmla="*/ 1171575 h 2007576"/>
              <a:gd name="connsiteX0" fmla="*/ 4706484 w 4723589"/>
              <a:gd name="connsiteY0" fmla="*/ 1986154 h 2007576"/>
              <a:gd name="connsiteX1" fmla="*/ 0 w 4723589"/>
              <a:gd name="connsiteY1" fmla="*/ 2007576 h 2007576"/>
              <a:gd name="connsiteX2" fmla="*/ 28101 w 4723589"/>
              <a:gd name="connsiteY2" fmla="*/ 773035 h 2007576"/>
              <a:gd name="connsiteX3" fmla="*/ 1227914 w 4723589"/>
              <a:gd name="connsiteY3" fmla="*/ 781050 h 2007576"/>
              <a:gd name="connsiteX4" fmla="*/ 1627964 w 4723589"/>
              <a:gd name="connsiteY4" fmla="*/ 0 h 2007576"/>
              <a:gd name="connsiteX5" fmla="*/ 1989914 w 4723589"/>
              <a:gd name="connsiteY5" fmla="*/ 0 h 2007576"/>
              <a:gd name="connsiteX6" fmla="*/ 2656664 w 4723589"/>
              <a:gd name="connsiteY6" fmla="*/ 1152525 h 2007576"/>
              <a:gd name="connsiteX7" fmla="*/ 4664669 w 4723589"/>
              <a:gd name="connsiteY7" fmla="*/ 1161318 h 2007576"/>
              <a:gd name="connsiteX8" fmla="*/ 4723589 w 4723589"/>
              <a:gd name="connsiteY8" fmla="*/ 1171575 h 2007576"/>
              <a:gd name="connsiteX0" fmla="*/ 4706484 w 4706484"/>
              <a:gd name="connsiteY0" fmla="*/ 1986154 h 2007576"/>
              <a:gd name="connsiteX1" fmla="*/ 0 w 4706484"/>
              <a:gd name="connsiteY1" fmla="*/ 2007576 h 2007576"/>
              <a:gd name="connsiteX2" fmla="*/ 28101 w 4706484"/>
              <a:gd name="connsiteY2" fmla="*/ 773035 h 2007576"/>
              <a:gd name="connsiteX3" fmla="*/ 1227914 w 4706484"/>
              <a:gd name="connsiteY3" fmla="*/ 781050 h 2007576"/>
              <a:gd name="connsiteX4" fmla="*/ 1627964 w 4706484"/>
              <a:gd name="connsiteY4" fmla="*/ 0 h 2007576"/>
              <a:gd name="connsiteX5" fmla="*/ 1989914 w 4706484"/>
              <a:gd name="connsiteY5" fmla="*/ 0 h 2007576"/>
              <a:gd name="connsiteX6" fmla="*/ 2656664 w 4706484"/>
              <a:gd name="connsiteY6" fmla="*/ 1152525 h 2007576"/>
              <a:gd name="connsiteX7" fmla="*/ 4664669 w 4706484"/>
              <a:gd name="connsiteY7" fmla="*/ 1161318 h 2007576"/>
              <a:gd name="connsiteX8" fmla="*/ 4695489 w 4706484"/>
              <a:gd name="connsiteY8" fmla="*/ 1968054 h 2007576"/>
              <a:gd name="connsiteX0" fmla="*/ 4706484 w 4706484"/>
              <a:gd name="connsiteY0" fmla="*/ 1986154 h 2007576"/>
              <a:gd name="connsiteX1" fmla="*/ 0 w 4706484"/>
              <a:gd name="connsiteY1" fmla="*/ 2007576 h 2007576"/>
              <a:gd name="connsiteX2" fmla="*/ 7026 w 4706484"/>
              <a:gd name="connsiteY2" fmla="*/ 782991 h 2007576"/>
              <a:gd name="connsiteX3" fmla="*/ 1227914 w 4706484"/>
              <a:gd name="connsiteY3" fmla="*/ 781050 h 2007576"/>
              <a:gd name="connsiteX4" fmla="*/ 1627964 w 4706484"/>
              <a:gd name="connsiteY4" fmla="*/ 0 h 2007576"/>
              <a:gd name="connsiteX5" fmla="*/ 1989914 w 4706484"/>
              <a:gd name="connsiteY5" fmla="*/ 0 h 2007576"/>
              <a:gd name="connsiteX6" fmla="*/ 2656664 w 4706484"/>
              <a:gd name="connsiteY6" fmla="*/ 1152525 h 2007576"/>
              <a:gd name="connsiteX7" fmla="*/ 4664669 w 4706484"/>
              <a:gd name="connsiteY7" fmla="*/ 1161318 h 2007576"/>
              <a:gd name="connsiteX8" fmla="*/ 4695489 w 4706484"/>
              <a:gd name="connsiteY8" fmla="*/ 1968054 h 2007576"/>
              <a:gd name="connsiteX0" fmla="*/ 4706484 w 4713845"/>
              <a:gd name="connsiteY0" fmla="*/ 1986154 h 2007576"/>
              <a:gd name="connsiteX1" fmla="*/ 0 w 4713845"/>
              <a:gd name="connsiteY1" fmla="*/ 2007576 h 2007576"/>
              <a:gd name="connsiteX2" fmla="*/ 7026 w 4713845"/>
              <a:gd name="connsiteY2" fmla="*/ 782991 h 2007576"/>
              <a:gd name="connsiteX3" fmla="*/ 1227914 w 4713845"/>
              <a:gd name="connsiteY3" fmla="*/ 781050 h 2007576"/>
              <a:gd name="connsiteX4" fmla="*/ 1627964 w 4713845"/>
              <a:gd name="connsiteY4" fmla="*/ 0 h 2007576"/>
              <a:gd name="connsiteX5" fmla="*/ 1989914 w 4713845"/>
              <a:gd name="connsiteY5" fmla="*/ 0 h 2007576"/>
              <a:gd name="connsiteX6" fmla="*/ 2656664 w 4713845"/>
              <a:gd name="connsiteY6" fmla="*/ 1152525 h 2007576"/>
              <a:gd name="connsiteX7" fmla="*/ 4713845 w 4713845"/>
              <a:gd name="connsiteY7" fmla="*/ 1161318 h 2007576"/>
              <a:gd name="connsiteX8" fmla="*/ 4695489 w 4713845"/>
              <a:gd name="connsiteY8" fmla="*/ 1968054 h 200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3845" h="2007576">
                <a:moveTo>
                  <a:pt x="4706484" y="1986154"/>
                </a:moveTo>
                <a:lnTo>
                  <a:pt x="0" y="2007576"/>
                </a:lnTo>
                <a:lnTo>
                  <a:pt x="7026" y="782991"/>
                </a:lnTo>
                <a:lnTo>
                  <a:pt x="1227914" y="781050"/>
                </a:lnTo>
                <a:lnTo>
                  <a:pt x="1627964" y="0"/>
                </a:lnTo>
                <a:lnTo>
                  <a:pt x="1989914" y="0"/>
                </a:lnTo>
                <a:lnTo>
                  <a:pt x="2656664" y="1152525"/>
                </a:lnTo>
                <a:lnTo>
                  <a:pt x="4713845" y="1161318"/>
                </a:lnTo>
                <a:lnTo>
                  <a:pt x="4695489" y="1968054"/>
                </a:lnTo>
              </a:path>
            </a:pathLst>
          </a:cu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 name="タイトル 1"/>
          <p:cNvSpPr>
            <a:spLocks noGrp="1"/>
          </p:cNvSpPr>
          <p:nvPr>
            <p:ph type="title"/>
          </p:nvPr>
        </p:nvSpPr>
        <p:spPr>
          <a:xfrm>
            <a:off x="685800" y="12700"/>
            <a:ext cx="7772400" cy="1143000"/>
          </a:xfrm>
        </p:spPr>
        <p:txBody>
          <a:bodyPr/>
          <a:lstStyle/>
          <a:p>
            <a:r>
              <a:rPr kumimoji="1" lang="en-US" altLang="ja-JP" dirty="0"/>
              <a:t>Levee break in New Orleans </a:t>
            </a:r>
            <a:endParaRPr kumimoji="1" lang="ja-JP" altLang="en-US" dirty="0"/>
          </a:p>
        </p:txBody>
      </p:sp>
      <p:sp>
        <p:nvSpPr>
          <p:cNvPr id="3" name="スライド番号プレースホルダー 2"/>
          <p:cNvSpPr>
            <a:spLocks noGrp="1"/>
          </p:cNvSpPr>
          <p:nvPr>
            <p:ph type="sldNum" sz="quarter" idx="12"/>
          </p:nvPr>
        </p:nvSpPr>
        <p:spPr/>
        <p:txBody>
          <a:bodyPr/>
          <a:lstStyle/>
          <a:p>
            <a:pPr>
              <a:defRPr/>
            </a:pPr>
            <a:fld id="{589587F9-51AB-4F79-A716-B28F65E7F8F1}" type="slidenum">
              <a:rPr lang="en-US" altLang="ja-JP" smtClean="0"/>
              <a:pPr>
                <a:defRPr/>
              </a:pPr>
              <a:t>28</a:t>
            </a:fld>
            <a:endParaRPr lang="en-US" altLang="ja-JP" dirty="0"/>
          </a:p>
        </p:txBody>
      </p:sp>
      <p:sp>
        <p:nvSpPr>
          <p:cNvPr id="8" name="テキスト ボックス 13"/>
          <p:cNvSpPr txBox="1"/>
          <p:nvPr/>
        </p:nvSpPr>
        <p:spPr>
          <a:xfrm>
            <a:off x="4044628" y="963032"/>
            <a:ext cx="2896303" cy="48432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n-US" altLang="ja-JP" sz="2000" kern="100" dirty="0" smtClean="0">
                <a:ea typeface="ＭＳ 明朝"/>
                <a:cs typeface="Times New Roman"/>
              </a:rPr>
              <a:t>Concrete slab</a:t>
            </a:r>
            <a:endParaRPr lang="ja-JP" sz="2000" kern="100" dirty="0">
              <a:effectLst/>
              <a:ea typeface="ＭＳ 明朝"/>
              <a:cs typeface="Times New Roman"/>
            </a:endParaRPr>
          </a:p>
        </p:txBody>
      </p:sp>
      <p:sp>
        <p:nvSpPr>
          <p:cNvPr id="10" name="テキスト ボックス 13"/>
          <p:cNvSpPr txBox="1"/>
          <p:nvPr/>
        </p:nvSpPr>
        <p:spPr>
          <a:xfrm>
            <a:off x="3705889" y="3024860"/>
            <a:ext cx="1456522" cy="48432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n-US" altLang="ja-JP" sz="2000" kern="100" dirty="0" smtClean="0">
                <a:ea typeface="ＭＳ 明朝"/>
                <a:cs typeface="Times New Roman"/>
              </a:rPr>
              <a:t>Sheet pile</a:t>
            </a:r>
            <a:endParaRPr lang="ja-JP" sz="2000" dirty="0">
              <a:effectLst/>
              <a:cs typeface="ＭＳ Ｐゴシック"/>
            </a:endParaRPr>
          </a:p>
        </p:txBody>
      </p:sp>
      <p:grpSp>
        <p:nvGrpSpPr>
          <p:cNvPr id="24" name="グループ化 23"/>
          <p:cNvGrpSpPr/>
          <p:nvPr/>
        </p:nvGrpSpPr>
        <p:grpSpPr>
          <a:xfrm>
            <a:off x="517165" y="3827450"/>
            <a:ext cx="8503634" cy="678051"/>
            <a:chOff x="517165" y="3827450"/>
            <a:chExt cx="8503634" cy="678051"/>
          </a:xfrm>
        </p:grpSpPr>
        <p:sp>
          <p:nvSpPr>
            <p:cNvPr id="5" name="正方形/長方形 4"/>
            <p:cNvSpPr/>
            <p:nvPr/>
          </p:nvSpPr>
          <p:spPr>
            <a:xfrm>
              <a:off x="517165" y="3827450"/>
              <a:ext cx="8503634" cy="67805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4" name="テキスト ボックス 13"/>
            <p:cNvSpPr txBox="1"/>
            <p:nvPr/>
          </p:nvSpPr>
          <p:spPr>
            <a:xfrm>
              <a:off x="532791" y="3845273"/>
              <a:ext cx="2149772" cy="48432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n-US" altLang="ja-JP" sz="2000" kern="100" dirty="0" smtClean="0">
                  <a:ea typeface="ＭＳ 明朝"/>
                  <a:cs typeface="Times New Roman"/>
                </a:rPr>
                <a:t>Sand layer</a:t>
              </a:r>
              <a:endParaRPr lang="ja-JP" sz="2000" dirty="0">
                <a:effectLst/>
                <a:cs typeface="ＭＳ Ｐゴシック"/>
              </a:endParaRPr>
            </a:p>
          </p:txBody>
        </p:sp>
      </p:grpSp>
      <p:grpSp>
        <p:nvGrpSpPr>
          <p:cNvPr id="26" name="グループ化 25"/>
          <p:cNvGrpSpPr/>
          <p:nvPr/>
        </p:nvGrpSpPr>
        <p:grpSpPr>
          <a:xfrm>
            <a:off x="1941483" y="3583124"/>
            <a:ext cx="4430232" cy="973719"/>
            <a:chOff x="1941483" y="3583124"/>
            <a:chExt cx="4430232" cy="973719"/>
          </a:xfrm>
        </p:grpSpPr>
        <p:sp>
          <p:nvSpPr>
            <p:cNvPr id="15" name="テキスト ボックス 13"/>
            <p:cNvSpPr txBox="1"/>
            <p:nvPr/>
          </p:nvSpPr>
          <p:spPr>
            <a:xfrm>
              <a:off x="4191000" y="3924314"/>
              <a:ext cx="2180715" cy="48432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n-US" altLang="ja-JP" sz="2000" kern="100" dirty="0" smtClean="0">
                  <a:ea typeface="ＭＳ 明朝"/>
                  <a:cs typeface="Times New Roman"/>
                </a:rPr>
                <a:t>Boiling</a:t>
              </a:r>
              <a:endParaRPr lang="ja-JP" sz="2000" dirty="0">
                <a:effectLst/>
                <a:cs typeface="ＭＳ Ｐゴシック"/>
              </a:endParaRPr>
            </a:p>
          </p:txBody>
        </p:sp>
        <p:sp>
          <p:nvSpPr>
            <p:cNvPr id="18" name="上カーブ矢印 17"/>
            <p:cNvSpPr/>
            <p:nvPr/>
          </p:nvSpPr>
          <p:spPr bwMode="auto">
            <a:xfrm rot="636455">
              <a:off x="1941483" y="3583124"/>
              <a:ext cx="3740139" cy="973719"/>
            </a:xfrm>
            <a:prstGeom prst="curved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sp>
        <p:nvSpPr>
          <p:cNvPr id="21" name="フリーフォーム 20"/>
          <p:cNvSpPr/>
          <p:nvPr/>
        </p:nvSpPr>
        <p:spPr bwMode="auto">
          <a:xfrm>
            <a:off x="533400" y="2628900"/>
            <a:ext cx="2501900" cy="508000"/>
          </a:xfrm>
          <a:custGeom>
            <a:avLst/>
            <a:gdLst>
              <a:gd name="connsiteX0" fmla="*/ 38100 w 2501900"/>
              <a:gd name="connsiteY0" fmla="*/ 0 h 609600"/>
              <a:gd name="connsiteX1" fmla="*/ 12700 w 2501900"/>
              <a:gd name="connsiteY1" fmla="*/ 609600 h 609600"/>
              <a:gd name="connsiteX2" fmla="*/ 2184400 w 2501900"/>
              <a:gd name="connsiteY2" fmla="*/ 596900 h 609600"/>
              <a:gd name="connsiteX3" fmla="*/ 2501900 w 2501900"/>
              <a:gd name="connsiteY3" fmla="*/ 101600 h 609600"/>
              <a:gd name="connsiteX4" fmla="*/ 0 w 2501900"/>
              <a:gd name="connsiteY4" fmla="*/ 114300 h 609600"/>
              <a:gd name="connsiteX0" fmla="*/ 63500 w 2501900"/>
              <a:gd name="connsiteY0" fmla="*/ 0 h 508000"/>
              <a:gd name="connsiteX1" fmla="*/ 12700 w 2501900"/>
              <a:gd name="connsiteY1" fmla="*/ 508000 h 508000"/>
              <a:gd name="connsiteX2" fmla="*/ 2184400 w 2501900"/>
              <a:gd name="connsiteY2" fmla="*/ 495300 h 508000"/>
              <a:gd name="connsiteX3" fmla="*/ 2501900 w 2501900"/>
              <a:gd name="connsiteY3" fmla="*/ 0 h 508000"/>
              <a:gd name="connsiteX4" fmla="*/ 0 w 2501900"/>
              <a:gd name="connsiteY4" fmla="*/ 12700 h 508000"/>
              <a:gd name="connsiteX0" fmla="*/ 25400 w 2501900"/>
              <a:gd name="connsiteY0" fmla="*/ 12700 h 508000"/>
              <a:gd name="connsiteX1" fmla="*/ 12700 w 2501900"/>
              <a:gd name="connsiteY1" fmla="*/ 508000 h 508000"/>
              <a:gd name="connsiteX2" fmla="*/ 2184400 w 2501900"/>
              <a:gd name="connsiteY2" fmla="*/ 495300 h 508000"/>
              <a:gd name="connsiteX3" fmla="*/ 2501900 w 2501900"/>
              <a:gd name="connsiteY3" fmla="*/ 0 h 508000"/>
              <a:gd name="connsiteX4" fmla="*/ 0 w 2501900"/>
              <a:gd name="connsiteY4" fmla="*/ 12700 h 50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1900" h="508000">
                <a:moveTo>
                  <a:pt x="25400" y="12700"/>
                </a:moveTo>
                <a:lnTo>
                  <a:pt x="12700" y="508000"/>
                </a:lnTo>
                <a:lnTo>
                  <a:pt x="2184400" y="495300"/>
                </a:lnTo>
                <a:lnTo>
                  <a:pt x="2501900" y="0"/>
                </a:lnTo>
                <a:lnTo>
                  <a:pt x="0" y="12700"/>
                </a:lnTo>
              </a:path>
            </a:pathLst>
          </a:custGeom>
          <a:solidFill>
            <a:srgbClr val="00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nvGrpSpPr>
          <p:cNvPr id="23" name="グループ化 22"/>
          <p:cNvGrpSpPr/>
          <p:nvPr/>
        </p:nvGrpSpPr>
        <p:grpSpPr>
          <a:xfrm>
            <a:off x="322089" y="1068900"/>
            <a:ext cx="3232255" cy="2068000"/>
            <a:chOff x="322089" y="1068900"/>
            <a:chExt cx="3232255" cy="2068000"/>
          </a:xfrm>
        </p:grpSpPr>
        <p:sp>
          <p:nvSpPr>
            <p:cNvPr id="13" name="テキスト ボックス 13"/>
            <p:cNvSpPr txBox="1"/>
            <p:nvPr/>
          </p:nvSpPr>
          <p:spPr>
            <a:xfrm>
              <a:off x="322089" y="1068900"/>
              <a:ext cx="3216941" cy="64085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altLang="ja-JP" sz="2000" kern="100" dirty="0" smtClean="0">
                  <a:ea typeface="ＭＳ 明朝"/>
                  <a:cs typeface="Times New Roman"/>
                </a:rPr>
                <a:t>Water level </a:t>
              </a:r>
              <a:br>
                <a:rPr lang="en-US" altLang="ja-JP" sz="2000" kern="100" dirty="0" smtClean="0">
                  <a:ea typeface="ＭＳ 明朝"/>
                  <a:cs typeface="Times New Roman"/>
                </a:rPr>
              </a:br>
              <a:r>
                <a:rPr lang="en-US" altLang="ja-JP" sz="2000" kern="100" dirty="0" smtClean="0">
                  <a:ea typeface="ＭＳ 明朝"/>
                  <a:cs typeface="Times New Roman"/>
                </a:rPr>
                <a:t>at the levee collapse</a:t>
              </a:r>
              <a:endParaRPr lang="ja-JP" sz="2000" dirty="0">
                <a:effectLst/>
                <a:cs typeface="ＭＳ Ｐゴシック"/>
              </a:endParaRPr>
            </a:p>
          </p:txBody>
        </p:sp>
        <p:sp>
          <p:nvSpPr>
            <p:cNvPr id="22" name="フリーフォーム 21"/>
            <p:cNvSpPr/>
            <p:nvPr/>
          </p:nvSpPr>
          <p:spPr bwMode="auto">
            <a:xfrm>
              <a:off x="457202" y="1709751"/>
              <a:ext cx="3097142" cy="1427149"/>
            </a:xfrm>
            <a:custGeom>
              <a:avLst/>
              <a:gdLst>
                <a:gd name="connsiteX0" fmla="*/ 38100 w 2501900"/>
                <a:gd name="connsiteY0" fmla="*/ 0 h 609600"/>
                <a:gd name="connsiteX1" fmla="*/ 12700 w 2501900"/>
                <a:gd name="connsiteY1" fmla="*/ 609600 h 609600"/>
                <a:gd name="connsiteX2" fmla="*/ 2184400 w 2501900"/>
                <a:gd name="connsiteY2" fmla="*/ 596900 h 609600"/>
                <a:gd name="connsiteX3" fmla="*/ 2501900 w 2501900"/>
                <a:gd name="connsiteY3" fmla="*/ 101600 h 609600"/>
                <a:gd name="connsiteX4" fmla="*/ 0 w 2501900"/>
                <a:gd name="connsiteY4" fmla="*/ 114300 h 609600"/>
                <a:gd name="connsiteX0" fmla="*/ 63500 w 2501900"/>
                <a:gd name="connsiteY0" fmla="*/ 0 h 508000"/>
                <a:gd name="connsiteX1" fmla="*/ 12700 w 2501900"/>
                <a:gd name="connsiteY1" fmla="*/ 508000 h 508000"/>
                <a:gd name="connsiteX2" fmla="*/ 2184400 w 2501900"/>
                <a:gd name="connsiteY2" fmla="*/ 495300 h 508000"/>
                <a:gd name="connsiteX3" fmla="*/ 2501900 w 2501900"/>
                <a:gd name="connsiteY3" fmla="*/ 0 h 508000"/>
                <a:gd name="connsiteX4" fmla="*/ 0 w 2501900"/>
                <a:gd name="connsiteY4" fmla="*/ 12700 h 508000"/>
                <a:gd name="connsiteX0" fmla="*/ 25400 w 2501900"/>
                <a:gd name="connsiteY0" fmla="*/ 12700 h 508000"/>
                <a:gd name="connsiteX1" fmla="*/ 12700 w 2501900"/>
                <a:gd name="connsiteY1" fmla="*/ 508000 h 508000"/>
                <a:gd name="connsiteX2" fmla="*/ 2184400 w 2501900"/>
                <a:gd name="connsiteY2" fmla="*/ 495300 h 508000"/>
                <a:gd name="connsiteX3" fmla="*/ 2501900 w 2501900"/>
                <a:gd name="connsiteY3" fmla="*/ 0 h 508000"/>
                <a:gd name="connsiteX4" fmla="*/ 0 w 2501900"/>
                <a:gd name="connsiteY4" fmla="*/ 12700 h 508000"/>
                <a:gd name="connsiteX0" fmla="*/ 25400 w 2921000"/>
                <a:gd name="connsiteY0" fmla="*/ 533400 h 1028700"/>
                <a:gd name="connsiteX1" fmla="*/ 12700 w 2921000"/>
                <a:gd name="connsiteY1" fmla="*/ 1028700 h 1028700"/>
                <a:gd name="connsiteX2" fmla="*/ 2184400 w 2921000"/>
                <a:gd name="connsiteY2" fmla="*/ 1016000 h 1028700"/>
                <a:gd name="connsiteX3" fmla="*/ 2921000 w 2921000"/>
                <a:gd name="connsiteY3" fmla="*/ 0 h 1028700"/>
                <a:gd name="connsiteX4" fmla="*/ 0 w 2921000"/>
                <a:gd name="connsiteY4" fmla="*/ 533400 h 1028700"/>
                <a:gd name="connsiteX0" fmla="*/ 38100 w 2933700"/>
                <a:gd name="connsiteY0" fmla="*/ 914400 h 1409700"/>
                <a:gd name="connsiteX1" fmla="*/ 25400 w 2933700"/>
                <a:gd name="connsiteY1" fmla="*/ 1409700 h 1409700"/>
                <a:gd name="connsiteX2" fmla="*/ 2197100 w 2933700"/>
                <a:gd name="connsiteY2" fmla="*/ 1397000 h 1409700"/>
                <a:gd name="connsiteX3" fmla="*/ 2933700 w 2933700"/>
                <a:gd name="connsiteY3" fmla="*/ 381000 h 1409700"/>
                <a:gd name="connsiteX4" fmla="*/ 0 w 2933700"/>
                <a:gd name="connsiteY4" fmla="*/ 0 h 1409700"/>
                <a:gd name="connsiteX0" fmla="*/ 0 w 2933700"/>
                <a:gd name="connsiteY0" fmla="*/ 0 h 1422400"/>
                <a:gd name="connsiteX1" fmla="*/ 25400 w 2933700"/>
                <a:gd name="connsiteY1" fmla="*/ 1422400 h 1422400"/>
                <a:gd name="connsiteX2" fmla="*/ 2197100 w 2933700"/>
                <a:gd name="connsiteY2" fmla="*/ 1409700 h 1422400"/>
                <a:gd name="connsiteX3" fmla="*/ 2933700 w 2933700"/>
                <a:gd name="connsiteY3" fmla="*/ 393700 h 1422400"/>
                <a:gd name="connsiteX4" fmla="*/ 0 w 2933700"/>
                <a:gd name="connsiteY4" fmla="*/ 12700 h 1422400"/>
                <a:gd name="connsiteX0" fmla="*/ 0 w 2933700"/>
                <a:gd name="connsiteY0" fmla="*/ 0 h 1422400"/>
                <a:gd name="connsiteX1" fmla="*/ 25400 w 2933700"/>
                <a:gd name="connsiteY1" fmla="*/ 1422400 h 1422400"/>
                <a:gd name="connsiteX2" fmla="*/ 2197100 w 2933700"/>
                <a:gd name="connsiteY2" fmla="*/ 1409700 h 1422400"/>
                <a:gd name="connsiteX3" fmla="*/ 2933700 w 2933700"/>
                <a:gd name="connsiteY3" fmla="*/ 393700 h 1422400"/>
                <a:gd name="connsiteX4" fmla="*/ 2908298 w 2933700"/>
                <a:gd name="connsiteY4" fmla="*/ 368300 h 1422400"/>
                <a:gd name="connsiteX5" fmla="*/ 0 w 2933700"/>
                <a:gd name="connsiteY5" fmla="*/ 12700 h 1422400"/>
                <a:gd name="connsiteX0" fmla="*/ 0 w 3136898"/>
                <a:gd name="connsiteY0" fmla="*/ 12700 h 1435100"/>
                <a:gd name="connsiteX1" fmla="*/ 25400 w 3136898"/>
                <a:gd name="connsiteY1" fmla="*/ 1435100 h 1435100"/>
                <a:gd name="connsiteX2" fmla="*/ 2197100 w 3136898"/>
                <a:gd name="connsiteY2" fmla="*/ 1422400 h 1435100"/>
                <a:gd name="connsiteX3" fmla="*/ 2933700 w 3136898"/>
                <a:gd name="connsiteY3" fmla="*/ 406400 h 1435100"/>
                <a:gd name="connsiteX4" fmla="*/ 3136898 w 3136898"/>
                <a:gd name="connsiteY4" fmla="*/ 0 h 1435100"/>
                <a:gd name="connsiteX5" fmla="*/ 0 w 3136898"/>
                <a:gd name="connsiteY5" fmla="*/ 25400 h 1435100"/>
                <a:gd name="connsiteX0" fmla="*/ 0 w 3136898"/>
                <a:gd name="connsiteY0" fmla="*/ 12700 h 1435100"/>
                <a:gd name="connsiteX1" fmla="*/ 25400 w 3136898"/>
                <a:gd name="connsiteY1" fmla="*/ 1435100 h 1435100"/>
                <a:gd name="connsiteX2" fmla="*/ 2197100 w 3136898"/>
                <a:gd name="connsiteY2" fmla="*/ 1422400 h 1435100"/>
                <a:gd name="connsiteX3" fmla="*/ 2933700 w 3136898"/>
                <a:gd name="connsiteY3" fmla="*/ 406400 h 1435100"/>
                <a:gd name="connsiteX4" fmla="*/ 2984498 w 3136898"/>
                <a:gd name="connsiteY4" fmla="*/ 317500 h 1435100"/>
                <a:gd name="connsiteX5" fmla="*/ 3136898 w 3136898"/>
                <a:gd name="connsiteY5" fmla="*/ 0 h 1435100"/>
                <a:gd name="connsiteX6" fmla="*/ 0 w 3136898"/>
                <a:gd name="connsiteY6" fmla="*/ 25400 h 1435100"/>
                <a:gd name="connsiteX0" fmla="*/ 0 w 3136898"/>
                <a:gd name="connsiteY0" fmla="*/ 12700 h 1435100"/>
                <a:gd name="connsiteX1" fmla="*/ 25400 w 3136898"/>
                <a:gd name="connsiteY1" fmla="*/ 1435100 h 1435100"/>
                <a:gd name="connsiteX2" fmla="*/ 2197100 w 3136898"/>
                <a:gd name="connsiteY2" fmla="*/ 1422400 h 1435100"/>
                <a:gd name="connsiteX3" fmla="*/ 2933700 w 3136898"/>
                <a:gd name="connsiteY3" fmla="*/ 406400 h 1435100"/>
                <a:gd name="connsiteX4" fmla="*/ 3111498 w 3136898"/>
                <a:gd name="connsiteY4" fmla="*/ 444500 h 1435100"/>
                <a:gd name="connsiteX5" fmla="*/ 3136898 w 3136898"/>
                <a:gd name="connsiteY5" fmla="*/ 0 h 1435100"/>
                <a:gd name="connsiteX6" fmla="*/ 0 w 3136898"/>
                <a:gd name="connsiteY6" fmla="*/ 25400 h 1435100"/>
                <a:gd name="connsiteX0" fmla="*/ 0 w 3111498"/>
                <a:gd name="connsiteY0" fmla="*/ 4749 h 1427149"/>
                <a:gd name="connsiteX1" fmla="*/ 25400 w 3111498"/>
                <a:gd name="connsiteY1" fmla="*/ 1427149 h 1427149"/>
                <a:gd name="connsiteX2" fmla="*/ 2197100 w 3111498"/>
                <a:gd name="connsiteY2" fmla="*/ 1414449 h 1427149"/>
                <a:gd name="connsiteX3" fmla="*/ 2933700 w 3111498"/>
                <a:gd name="connsiteY3" fmla="*/ 398449 h 1427149"/>
                <a:gd name="connsiteX4" fmla="*/ 3111498 w 3111498"/>
                <a:gd name="connsiteY4" fmla="*/ 436549 h 1427149"/>
                <a:gd name="connsiteX5" fmla="*/ 3097142 w 3111498"/>
                <a:gd name="connsiteY5" fmla="*/ 0 h 1427149"/>
                <a:gd name="connsiteX6" fmla="*/ 0 w 3111498"/>
                <a:gd name="connsiteY6" fmla="*/ 17449 h 1427149"/>
                <a:gd name="connsiteX0" fmla="*/ 0 w 3097142"/>
                <a:gd name="connsiteY0" fmla="*/ 4749 h 1427149"/>
                <a:gd name="connsiteX1" fmla="*/ 25400 w 3097142"/>
                <a:gd name="connsiteY1" fmla="*/ 1427149 h 1427149"/>
                <a:gd name="connsiteX2" fmla="*/ 2197100 w 3097142"/>
                <a:gd name="connsiteY2" fmla="*/ 1414449 h 1427149"/>
                <a:gd name="connsiteX3" fmla="*/ 2933700 w 3097142"/>
                <a:gd name="connsiteY3" fmla="*/ 398449 h 1427149"/>
                <a:gd name="connsiteX4" fmla="*/ 3087644 w 3097142"/>
                <a:gd name="connsiteY4" fmla="*/ 412695 h 1427149"/>
                <a:gd name="connsiteX5" fmla="*/ 3097142 w 3097142"/>
                <a:gd name="connsiteY5" fmla="*/ 0 h 1427149"/>
                <a:gd name="connsiteX6" fmla="*/ 0 w 3097142"/>
                <a:gd name="connsiteY6" fmla="*/ 17449 h 1427149"/>
                <a:gd name="connsiteX0" fmla="*/ 0 w 3097142"/>
                <a:gd name="connsiteY0" fmla="*/ 4749 h 1427149"/>
                <a:gd name="connsiteX1" fmla="*/ 25400 w 3097142"/>
                <a:gd name="connsiteY1" fmla="*/ 1427149 h 1427149"/>
                <a:gd name="connsiteX2" fmla="*/ 2197100 w 3097142"/>
                <a:gd name="connsiteY2" fmla="*/ 1414449 h 1427149"/>
                <a:gd name="connsiteX3" fmla="*/ 2965505 w 3097142"/>
                <a:gd name="connsiteY3" fmla="*/ 414352 h 1427149"/>
                <a:gd name="connsiteX4" fmla="*/ 3087644 w 3097142"/>
                <a:gd name="connsiteY4" fmla="*/ 412695 h 1427149"/>
                <a:gd name="connsiteX5" fmla="*/ 3097142 w 3097142"/>
                <a:gd name="connsiteY5" fmla="*/ 0 h 1427149"/>
                <a:gd name="connsiteX6" fmla="*/ 0 w 3097142"/>
                <a:gd name="connsiteY6" fmla="*/ 17449 h 1427149"/>
                <a:gd name="connsiteX0" fmla="*/ 0 w 3097142"/>
                <a:gd name="connsiteY0" fmla="*/ 4749 h 1427149"/>
                <a:gd name="connsiteX1" fmla="*/ 25400 w 3097142"/>
                <a:gd name="connsiteY1" fmla="*/ 1427149 h 1427149"/>
                <a:gd name="connsiteX2" fmla="*/ 2260710 w 3097142"/>
                <a:gd name="connsiteY2" fmla="*/ 1414449 h 1427149"/>
                <a:gd name="connsiteX3" fmla="*/ 2965505 w 3097142"/>
                <a:gd name="connsiteY3" fmla="*/ 414352 h 1427149"/>
                <a:gd name="connsiteX4" fmla="*/ 3087644 w 3097142"/>
                <a:gd name="connsiteY4" fmla="*/ 412695 h 1427149"/>
                <a:gd name="connsiteX5" fmla="*/ 3097142 w 3097142"/>
                <a:gd name="connsiteY5" fmla="*/ 0 h 1427149"/>
                <a:gd name="connsiteX6" fmla="*/ 0 w 3097142"/>
                <a:gd name="connsiteY6" fmla="*/ 17449 h 14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7142" h="1427149">
                  <a:moveTo>
                    <a:pt x="0" y="4749"/>
                  </a:moveTo>
                  <a:lnTo>
                    <a:pt x="25400" y="1427149"/>
                  </a:lnTo>
                  <a:lnTo>
                    <a:pt x="2260710" y="1414449"/>
                  </a:lnTo>
                  <a:lnTo>
                    <a:pt x="2965505" y="414352"/>
                  </a:lnTo>
                  <a:lnTo>
                    <a:pt x="3087644" y="412695"/>
                  </a:lnTo>
                  <a:lnTo>
                    <a:pt x="3097142" y="0"/>
                  </a:lnTo>
                  <a:lnTo>
                    <a:pt x="0" y="17449"/>
                  </a:lnTo>
                </a:path>
              </a:pathLst>
            </a:custGeom>
            <a:solidFill>
              <a:srgbClr val="0033C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grpSp>
        <p:nvGrpSpPr>
          <p:cNvPr id="25" name="グループ化 24"/>
          <p:cNvGrpSpPr/>
          <p:nvPr/>
        </p:nvGrpSpPr>
        <p:grpSpPr>
          <a:xfrm>
            <a:off x="3539030" y="1068899"/>
            <a:ext cx="318091" cy="3487117"/>
            <a:chOff x="3539030" y="1068899"/>
            <a:chExt cx="318091" cy="3487117"/>
          </a:xfrm>
        </p:grpSpPr>
        <p:sp>
          <p:nvSpPr>
            <p:cNvPr id="7" name="正方形/長方形 6"/>
            <p:cNvSpPr/>
            <p:nvPr/>
          </p:nvSpPr>
          <p:spPr>
            <a:xfrm>
              <a:off x="3539030" y="1068899"/>
              <a:ext cx="318091" cy="1176210"/>
            </a:xfrm>
            <a:prstGeom prst="rect">
              <a:avLst/>
            </a:prstGeom>
          </p:spPr>
          <p:style>
            <a:lnRef idx="1">
              <a:schemeClr val="dk1"/>
            </a:lnRef>
            <a:fillRef idx="2">
              <a:schemeClr val="dk1"/>
            </a:fillRef>
            <a:effectRef idx="1">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9" name="直線コネクタ 8"/>
            <p:cNvCxnSpPr/>
            <p:nvPr/>
          </p:nvCxnSpPr>
          <p:spPr>
            <a:xfrm>
              <a:off x="3698076" y="2245109"/>
              <a:ext cx="7813" cy="2310907"/>
            </a:xfrm>
            <a:prstGeom prst="line">
              <a:avLst/>
            </a:prstGeom>
          </p:spPr>
          <p:style>
            <a:lnRef idx="2">
              <a:schemeClr val="accent2"/>
            </a:lnRef>
            <a:fillRef idx="0">
              <a:schemeClr val="accent2"/>
            </a:fillRef>
            <a:effectRef idx="1">
              <a:schemeClr val="accent2"/>
            </a:effectRef>
            <a:fontRef idx="minor">
              <a:schemeClr val="tx1"/>
            </a:fontRef>
          </p:style>
        </p:cxnSp>
      </p:grpSp>
      <p:grpSp>
        <p:nvGrpSpPr>
          <p:cNvPr id="30" name="グループ化 29"/>
          <p:cNvGrpSpPr/>
          <p:nvPr/>
        </p:nvGrpSpPr>
        <p:grpSpPr>
          <a:xfrm>
            <a:off x="4086627" y="1219731"/>
            <a:ext cx="3873995" cy="3487117"/>
            <a:chOff x="4086627" y="1219731"/>
            <a:chExt cx="3873995" cy="3487117"/>
          </a:xfrm>
        </p:grpSpPr>
        <p:sp>
          <p:nvSpPr>
            <p:cNvPr id="16" name="右矢印 15"/>
            <p:cNvSpPr/>
            <p:nvPr/>
          </p:nvSpPr>
          <p:spPr>
            <a:xfrm rot="990262">
              <a:off x="4086627" y="1491382"/>
              <a:ext cx="912659" cy="428048"/>
            </a:xfrm>
            <a:prstGeom prst="rightArrow">
              <a:avLst/>
            </a:prstGeom>
            <a:solidFill>
              <a:srgbClr val="FF0000"/>
            </a:solidFill>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7" name="テキスト ボックス 13"/>
            <p:cNvSpPr txBox="1"/>
            <p:nvPr/>
          </p:nvSpPr>
          <p:spPr>
            <a:xfrm>
              <a:off x="5633535" y="1883245"/>
              <a:ext cx="2327087" cy="48432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n-US" altLang="ja-JP" sz="2000" kern="100" dirty="0" smtClean="0">
                  <a:ea typeface="ＭＳ 明朝"/>
                  <a:cs typeface="Times New Roman"/>
                </a:rPr>
                <a:t>Turnover</a:t>
              </a:r>
              <a:endParaRPr lang="ja-JP" sz="2000" dirty="0">
                <a:effectLst/>
                <a:cs typeface="ＭＳ Ｐゴシック"/>
              </a:endParaRPr>
            </a:p>
          </p:txBody>
        </p:sp>
        <p:grpSp>
          <p:nvGrpSpPr>
            <p:cNvPr id="27" name="グループ化 26"/>
            <p:cNvGrpSpPr/>
            <p:nvPr/>
          </p:nvGrpSpPr>
          <p:grpSpPr>
            <a:xfrm rot="1784760">
              <a:off x="4475009" y="1219731"/>
              <a:ext cx="318091" cy="3487117"/>
              <a:chOff x="3539030" y="1068899"/>
              <a:chExt cx="318091" cy="3487117"/>
            </a:xfrm>
          </p:grpSpPr>
          <p:sp>
            <p:nvSpPr>
              <p:cNvPr id="28" name="正方形/長方形 27"/>
              <p:cNvSpPr/>
              <p:nvPr/>
            </p:nvSpPr>
            <p:spPr>
              <a:xfrm>
                <a:off x="3539030" y="1068899"/>
                <a:ext cx="318091" cy="1176210"/>
              </a:xfrm>
              <a:prstGeom prst="rect">
                <a:avLst/>
              </a:prstGeom>
            </p:spPr>
            <p:style>
              <a:lnRef idx="1">
                <a:schemeClr val="dk1"/>
              </a:lnRef>
              <a:fillRef idx="2">
                <a:schemeClr val="dk1"/>
              </a:fillRef>
              <a:effectRef idx="1">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cxnSp>
            <p:nvCxnSpPr>
              <p:cNvPr id="29" name="直線コネクタ 28"/>
              <p:cNvCxnSpPr/>
              <p:nvPr/>
            </p:nvCxnSpPr>
            <p:spPr>
              <a:xfrm>
                <a:off x="3698076" y="2245109"/>
                <a:ext cx="7813" cy="2310907"/>
              </a:xfrm>
              <a:prstGeom prst="line">
                <a:avLst/>
              </a:prstGeom>
            </p:spPr>
            <p:style>
              <a:lnRef idx="2">
                <a:schemeClr val="accent2"/>
              </a:lnRef>
              <a:fillRef idx="0">
                <a:schemeClr val="accent2"/>
              </a:fillRef>
              <a:effectRef idx="1">
                <a:schemeClr val="accent2"/>
              </a:effectRef>
              <a:fontRef idx="minor">
                <a:schemeClr val="tx1"/>
              </a:fontRef>
            </p:style>
          </p:cxnSp>
        </p:grpSp>
      </p:gr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434" y="2999460"/>
            <a:ext cx="4439522" cy="2922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5773" y="3657600"/>
            <a:ext cx="4892858"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8533" y="3486340"/>
            <a:ext cx="4165508" cy="2399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7658" y="3501074"/>
            <a:ext cx="3572240" cy="3320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438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a:xfrm>
            <a:off x="76200" y="152400"/>
            <a:ext cx="9067800" cy="1143000"/>
          </a:xfrm>
        </p:spPr>
        <p:txBody>
          <a:bodyPr/>
          <a:lstStyle/>
          <a:p>
            <a:r>
              <a:rPr kumimoji="1" lang="en-US" altLang="ja-JP" dirty="0"/>
              <a:t>Levee Investigation </a:t>
            </a:r>
            <a:r>
              <a:rPr kumimoji="1" lang="en-US" altLang="ja-JP" dirty="0" smtClean="0"/>
              <a:t>in New Orleans</a:t>
            </a:r>
            <a:endParaRPr kumimoji="1" lang="ja-JP" altLang="en-US" dirty="0"/>
          </a:p>
        </p:txBody>
      </p:sp>
      <p:sp>
        <p:nvSpPr>
          <p:cNvPr id="4" name="日付プレースホルダー 3"/>
          <p:cNvSpPr>
            <a:spLocks noGrp="1"/>
          </p:cNvSpPr>
          <p:nvPr>
            <p:ph type="dt" sz="half" idx="10"/>
          </p:nvPr>
        </p:nvSpPr>
        <p:spPr/>
        <p:txBody>
          <a:bodyPr/>
          <a:lstStyle/>
          <a:p>
            <a:pPr>
              <a:defRPr/>
            </a:pPr>
            <a:r>
              <a:rPr lang="en-US" altLang="ja-JP" smtClean="0"/>
              <a:t>2016/9/15</a:t>
            </a:r>
            <a:endParaRPr lang="ja-JP" altLang="ja-JP"/>
          </a:p>
        </p:txBody>
      </p:sp>
      <p:sp>
        <p:nvSpPr>
          <p:cNvPr id="5" name="フッター プレースホルダー 4"/>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6" name="スライド番号プレースホルダー 5"/>
          <p:cNvSpPr>
            <a:spLocks noGrp="1"/>
          </p:cNvSpPr>
          <p:nvPr>
            <p:ph type="sldNum" sz="quarter" idx="12"/>
          </p:nvPr>
        </p:nvSpPr>
        <p:spPr/>
        <p:txBody>
          <a:bodyPr/>
          <a:lstStyle/>
          <a:p>
            <a:pPr>
              <a:defRPr/>
            </a:pPr>
            <a:fld id="{BEF26017-4666-44FB-8BCA-648B14F246DB}" type="slidenum">
              <a:rPr lang="en-US" altLang="ja-JP" smtClean="0"/>
              <a:pPr>
                <a:defRPr/>
              </a:pPr>
              <a:t>29</a:t>
            </a:fld>
            <a:endParaRPr lang="en-US" altLang="ja-JP"/>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19200"/>
            <a:ext cx="7814075"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6923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5800" y="0"/>
            <a:ext cx="7772400" cy="1295400"/>
          </a:xfrm>
        </p:spPr>
        <p:txBody>
          <a:bodyPr/>
          <a:lstStyle/>
          <a:p>
            <a:pPr algn="ctr"/>
            <a:r>
              <a:rPr kumimoji="1" lang="en-US" altLang="ja-JP" dirty="0" smtClean="0"/>
              <a:t>What is the Integrated </a:t>
            </a:r>
            <a:r>
              <a:rPr kumimoji="1" lang="en-US" altLang="ja-JP" dirty="0"/>
              <a:t>G</a:t>
            </a:r>
            <a:r>
              <a:rPr kumimoji="1" lang="en-US" altLang="ja-JP" dirty="0" smtClean="0"/>
              <a:t>eophysical Methods?</a:t>
            </a:r>
            <a:endParaRPr kumimoji="1" lang="ja-JP" altLang="en-US" dirty="0"/>
          </a:p>
        </p:txBody>
      </p:sp>
      <p:sp>
        <p:nvSpPr>
          <p:cNvPr id="3" name="コンテンツ プレースホルダー 2"/>
          <p:cNvSpPr>
            <a:spLocks noGrp="1"/>
          </p:cNvSpPr>
          <p:nvPr>
            <p:ph idx="1"/>
          </p:nvPr>
        </p:nvSpPr>
        <p:spPr>
          <a:xfrm>
            <a:off x="0" y="1219200"/>
            <a:ext cx="9144000" cy="5562600"/>
          </a:xfrm>
        </p:spPr>
        <p:txBody>
          <a:bodyPr/>
          <a:lstStyle/>
          <a:p>
            <a:r>
              <a:rPr kumimoji="1" lang="en-US" altLang="ja-JP" dirty="0"/>
              <a:t>Several different geophysical methods are used together</a:t>
            </a:r>
          </a:p>
          <a:p>
            <a:r>
              <a:rPr kumimoji="1" lang="en-US" altLang="ja-JP" dirty="0"/>
              <a:t>Geotechnical or geological investigation results are combined with geophysical results</a:t>
            </a:r>
          </a:p>
          <a:p>
            <a:r>
              <a:rPr kumimoji="1" lang="en-US" altLang="ja-JP" dirty="0"/>
              <a:t>Different sets of information with a variety of resolutions and dimensions are combined</a:t>
            </a:r>
          </a:p>
          <a:p>
            <a:r>
              <a:rPr kumimoji="1" lang="en-US" altLang="ja-JP" dirty="0"/>
              <a:t>Engineering </a:t>
            </a:r>
            <a:r>
              <a:rPr kumimoji="1" lang="en-US" altLang="ja-JP" dirty="0" smtClean="0"/>
              <a:t>parameters </a:t>
            </a:r>
            <a:r>
              <a:rPr kumimoji="1" lang="en-US" altLang="ja-JP" dirty="0"/>
              <a:t>are estimated from geophysical properties</a:t>
            </a:r>
          </a:p>
          <a:p>
            <a:r>
              <a:rPr kumimoji="1" lang="en-US" altLang="ja-JP" dirty="0" smtClean="0"/>
              <a:t>Change the analysis from </a:t>
            </a:r>
            <a:r>
              <a:rPr kumimoji="1" lang="en-US" altLang="ja-JP" dirty="0"/>
              <a:t>qualitative to </a:t>
            </a:r>
            <a:r>
              <a:rPr kumimoji="1" lang="en-US" altLang="ja-JP" dirty="0" smtClean="0"/>
              <a:t>quantitative</a:t>
            </a:r>
            <a:endParaRPr kumimoji="1" lang="en-US" altLang="ja-JP" dirty="0"/>
          </a:p>
        </p:txBody>
      </p:sp>
      <p:sp>
        <p:nvSpPr>
          <p:cNvPr id="7" name="日付プレースホルダー 6"/>
          <p:cNvSpPr>
            <a:spLocks noGrp="1"/>
          </p:cNvSpPr>
          <p:nvPr>
            <p:ph type="dt" sz="half" idx="10"/>
          </p:nvPr>
        </p:nvSpPr>
        <p:spPr/>
        <p:txBody>
          <a:bodyPr/>
          <a:lstStyle/>
          <a:p>
            <a:pPr>
              <a:defRPr/>
            </a:pPr>
            <a:r>
              <a:rPr lang="en-US" altLang="ja-JP" smtClean="0"/>
              <a:t>2016/9/15</a:t>
            </a:r>
            <a:endParaRPr lang="ja-JP" altLang="ja-JP"/>
          </a:p>
        </p:txBody>
      </p:sp>
      <p:sp>
        <p:nvSpPr>
          <p:cNvPr id="8" name="フッター プレースホルダー 7"/>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9" name="スライド番号プレースホルダー 8"/>
          <p:cNvSpPr>
            <a:spLocks noGrp="1"/>
          </p:cNvSpPr>
          <p:nvPr>
            <p:ph type="sldNum" sz="quarter" idx="12"/>
          </p:nvPr>
        </p:nvSpPr>
        <p:spPr/>
        <p:txBody>
          <a:bodyPr/>
          <a:lstStyle/>
          <a:p>
            <a:pPr>
              <a:defRPr/>
            </a:pPr>
            <a:fld id="{BEF26017-4666-44FB-8BCA-648B14F246DB}" type="slidenum">
              <a:rPr lang="en-US" altLang="ja-JP" smtClean="0"/>
              <a:pPr>
                <a:defRPr/>
              </a:pPr>
              <a:t>3</a:t>
            </a:fld>
            <a:endParaRPr lang="en-US" altLang="ja-JP"/>
          </a:p>
        </p:txBody>
      </p:sp>
    </p:spTree>
    <p:extLst>
      <p:ext uri="{BB962C8B-B14F-4D97-AF65-F5344CB8AC3E}">
        <p14:creationId xmlns:p14="http://schemas.microsoft.com/office/powerpoint/2010/main" val="42831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13792" y="0"/>
            <a:ext cx="7772400" cy="1143000"/>
          </a:xfrm>
        </p:spPr>
        <p:txBody>
          <a:bodyPr/>
          <a:lstStyle/>
          <a:p>
            <a:r>
              <a:rPr kumimoji="1" lang="en-US" altLang="ja-JP" dirty="0"/>
              <a:t>Lower 9</a:t>
            </a:r>
            <a:r>
              <a:rPr kumimoji="1" lang="en-US" altLang="ja-JP" baseline="30000" dirty="0"/>
              <a:t>th</a:t>
            </a:r>
            <a:r>
              <a:rPr kumimoji="1" lang="en-US" altLang="ja-JP" dirty="0"/>
              <a:t> Ward</a:t>
            </a:r>
            <a:endParaRPr kumimoji="1" lang="ja-JP" altLang="en-US" dirty="0"/>
          </a:p>
        </p:txBody>
      </p:sp>
      <p:sp>
        <p:nvSpPr>
          <p:cNvPr id="3" name="日付プレースホルダー 2"/>
          <p:cNvSpPr>
            <a:spLocks noGrp="1"/>
          </p:cNvSpPr>
          <p:nvPr>
            <p:ph type="dt" sz="half" idx="10"/>
          </p:nvPr>
        </p:nvSpPr>
        <p:spPr/>
        <p:txBody>
          <a:bodyPr/>
          <a:lstStyle/>
          <a:p>
            <a:pPr>
              <a:defRPr/>
            </a:pPr>
            <a:r>
              <a:rPr lang="en-US" altLang="ja-JP" smtClean="0"/>
              <a:t>2016/9/15</a:t>
            </a:r>
            <a:endParaRPr lang="ja-JP" altLang="ja-JP"/>
          </a:p>
        </p:txBody>
      </p:sp>
      <p:sp>
        <p:nvSpPr>
          <p:cNvPr id="4" name="フッター プレースホルダー 3"/>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5" name="スライド番号プレースホルダー 4"/>
          <p:cNvSpPr>
            <a:spLocks noGrp="1"/>
          </p:cNvSpPr>
          <p:nvPr>
            <p:ph type="sldNum" sz="quarter" idx="12"/>
          </p:nvPr>
        </p:nvSpPr>
        <p:spPr/>
        <p:txBody>
          <a:bodyPr/>
          <a:lstStyle/>
          <a:p>
            <a:pPr>
              <a:defRPr/>
            </a:pPr>
            <a:fld id="{589587F9-51AB-4F79-A716-B28F65E7F8F1}" type="slidenum">
              <a:rPr lang="en-US" altLang="ja-JP" smtClean="0"/>
              <a:pPr>
                <a:defRPr/>
              </a:pPr>
              <a:t>30</a:t>
            </a:fld>
            <a:endParaRPr lang="en-US" altLang="ja-JP" dirty="0"/>
          </a:p>
        </p:txBody>
      </p:sp>
      <p:pic>
        <p:nvPicPr>
          <p:cNvPr id="6" name="Picture 2" descr="D:\Hayashi\Personal\Photo\2016\2016.06\2016.06.16(NewOrleans)\IMG_557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399" y="1066800"/>
            <a:ext cx="6835329" cy="5105400"/>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1066800" y="2049828"/>
            <a:ext cx="6477000" cy="461665"/>
          </a:xfrm>
          <a:prstGeom prst="rect">
            <a:avLst/>
          </a:prstGeom>
          <a:noFill/>
        </p:spPr>
        <p:txBody>
          <a:bodyPr wrap="square" rtlCol="0">
            <a:spAutoFit/>
          </a:bodyPr>
          <a:lstStyle/>
          <a:p>
            <a:r>
              <a:rPr kumimoji="1" lang="en-US" altLang="ja-JP" dirty="0" smtClean="0">
                <a:solidFill>
                  <a:srgbClr val="FF0000"/>
                </a:solidFill>
              </a:rPr>
              <a:t>Levee broken by Katrina and reconstructed</a:t>
            </a:r>
            <a:endParaRPr kumimoji="1" lang="ja-JP" altLang="en-US" dirty="0">
              <a:solidFill>
                <a:srgbClr val="FF0000"/>
              </a:solidFill>
            </a:endParaRPr>
          </a:p>
        </p:txBody>
      </p:sp>
    </p:spTree>
    <p:extLst>
      <p:ext uri="{BB962C8B-B14F-4D97-AF65-F5344CB8AC3E}">
        <p14:creationId xmlns:p14="http://schemas.microsoft.com/office/powerpoint/2010/main" val="8024693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53753"/>
            <a:ext cx="8229600" cy="1143000"/>
          </a:xfrm>
        </p:spPr>
        <p:txBody>
          <a:bodyPr/>
          <a:lstStyle/>
          <a:p>
            <a:r>
              <a:rPr kumimoji="1" lang="en-US" altLang="ja-JP" dirty="0" smtClean="0"/>
              <a:t>17</a:t>
            </a:r>
            <a:r>
              <a:rPr kumimoji="1" lang="en-US" altLang="ja-JP" baseline="30000" dirty="0" smtClean="0"/>
              <a:t>th</a:t>
            </a:r>
            <a:r>
              <a:rPr kumimoji="1" lang="en-US" altLang="ja-JP" dirty="0" smtClean="0"/>
              <a:t> Street Canal</a:t>
            </a:r>
            <a:endParaRPr kumimoji="1" lang="ja-JP" altLang="en-US" dirty="0"/>
          </a:p>
        </p:txBody>
      </p:sp>
      <p:pic>
        <p:nvPicPr>
          <p:cNvPr id="5122" name="Picture 2" descr="D:\Hayashi\Personal\Photo\2016\2016.06\2016.06.19(NewOrleans)\IMG_559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5214" y="1196753"/>
            <a:ext cx="6748518" cy="504056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直線コネクタ 3"/>
          <p:cNvCxnSpPr/>
          <p:nvPr/>
        </p:nvCxnSpPr>
        <p:spPr>
          <a:xfrm flipV="1">
            <a:off x="2555776" y="1700808"/>
            <a:ext cx="0" cy="1656184"/>
          </a:xfrm>
          <a:prstGeom prst="line">
            <a:avLst/>
          </a:prstGeom>
          <a:ln w="38100">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0116616" y="1916832"/>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798513" y="2004700"/>
            <a:ext cx="4320480" cy="369332"/>
          </a:xfrm>
          <a:prstGeom prst="rect">
            <a:avLst/>
          </a:prstGeom>
          <a:noFill/>
        </p:spPr>
        <p:txBody>
          <a:bodyPr wrap="square" rtlCol="0">
            <a:spAutoFit/>
          </a:bodyPr>
          <a:lstStyle/>
          <a:p>
            <a:r>
              <a:rPr kumimoji="1" lang="en-US" altLang="ja-JP" dirty="0" smtClean="0">
                <a:solidFill>
                  <a:srgbClr val="FF0000"/>
                </a:solidFill>
              </a:rPr>
              <a:t>Levee broken by Katrina and reconstructed</a:t>
            </a:r>
            <a:endParaRPr kumimoji="1" lang="ja-JP" altLang="en-US" dirty="0">
              <a:solidFill>
                <a:srgbClr val="FF0000"/>
              </a:solidFill>
            </a:endParaRPr>
          </a:p>
        </p:txBody>
      </p:sp>
      <p:sp>
        <p:nvSpPr>
          <p:cNvPr id="9" name="テキスト ボックス 8"/>
          <p:cNvSpPr txBox="1"/>
          <p:nvPr/>
        </p:nvSpPr>
        <p:spPr>
          <a:xfrm>
            <a:off x="1225214" y="1996792"/>
            <a:ext cx="1258554" cy="369332"/>
          </a:xfrm>
          <a:prstGeom prst="rect">
            <a:avLst/>
          </a:prstGeom>
          <a:noFill/>
        </p:spPr>
        <p:txBody>
          <a:bodyPr wrap="square" rtlCol="0">
            <a:spAutoFit/>
          </a:bodyPr>
          <a:lstStyle/>
          <a:p>
            <a:pPr algn="ctr"/>
            <a:r>
              <a:rPr kumimoji="1" lang="en-US" altLang="ja-JP" dirty="0" smtClean="0">
                <a:solidFill>
                  <a:srgbClr val="FF0000"/>
                </a:solidFill>
              </a:rPr>
              <a:t>Old levee</a:t>
            </a:r>
            <a:endParaRPr kumimoji="1" lang="ja-JP" altLang="en-US" dirty="0">
              <a:solidFill>
                <a:srgbClr val="FF0000"/>
              </a:solidFill>
            </a:endParaRPr>
          </a:p>
        </p:txBody>
      </p:sp>
      <p:cxnSp>
        <p:nvCxnSpPr>
          <p:cNvPr id="10" name="直線矢印コネクタ 9"/>
          <p:cNvCxnSpPr/>
          <p:nvPr/>
        </p:nvCxnSpPr>
        <p:spPr>
          <a:xfrm>
            <a:off x="3563888" y="2374032"/>
            <a:ext cx="0" cy="550912"/>
          </a:xfrm>
          <a:prstGeom prst="straightConnector1">
            <a:avLst/>
          </a:prstGeom>
          <a:ln w="38100">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矢印コネクタ 12"/>
          <p:cNvCxnSpPr>
            <a:stCxn id="9" idx="2"/>
          </p:cNvCxnSpPr>
          <p:nvPr/>
        </p:nvCxnSpPr>
        <p:spPr>
          <a:xfrm>
            <a:off x="1854491" y="2366124"/>
            <a:ext cx="413253" cy="558820"/>
          </a:xfrm>
          <a:prstGeom prst="straightConnector1">
            <a:avLst/>
          </a:prstGeom>
          <a:ln w="38100">
            <a:solidFill>
              <a:srgbClr val="FF006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11035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05" y="778959"/>
            <a:ext cx="8114328" cy="5564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タイトル 1"/>
          <p:cNvSpPr>
            <a:spLocks noGrp="1"/>
          </p:cNvSpPr>
          <p:nvPr>
            <p:ph type="title"/>
          </p:nvPr>
        </p:nvSpPr>
        <p:spPr>
          <a:xfrm>
            <a:off x="0" y="-23149"/>
            <a:ext cx="8915400" cy="963148"/>
          </a:xfrm>
        </p:spPr>
        <p:txBody>
          <a:bodyPr>
            <a:normAutofit fontScale="90000"/>
          </a:bodyPr>
          <a:lstStyle/>
          <a:p>
            <a:r>
              <a:rPr kumimoji="1" lang="en-US" altLang="ja-JP" dirty="0" smtClean="0"/>
              <a:t>Geometry Example (Lower 9</a:t>
            </a:r>
            <a:r>
              <a:rPr kumimoji="1" lang="en-US" altLang="ja-JP" baseline="30000" dirty="0" smtClean="0"/>
              <a:t>th</a:t>
            </a:r>
            <a:r>
              <a:rPr kumimoji="1" lang="en-US" altLang="ja-JP" dirty="0" smtClean="0"/>
              <a:t> Ward)</a:t>
            </a:r>
            <a:endParaRPr kumimoji="1" lang="ja-JP" altLang="en-US" dirty="0"/>
          </a:p>
        </p:txBody>
      </p:sp>
      <p:grpSp>
        <p:nvGrpSpPr>
          <p:cNvPr id="46" name="グループ化 45"/>
          <p:cNvGrpSpPr/>
          <p:nvPr/>
        </p:nvGrpSpPr>
        <p:grpSpPr>
          <a:xfrm>
            <a:off x="3059832" y="4815460"/>
            <a:ext cx="1078166" cy="461665"/>
            <a:chOff x="3059832" y="4815460"/>
            <a:chExt cx="1078166" cy="461665"/>
          </a:xfrm>
        </p:grpSpPr>
        <p:grpSp>
          <p:nvGrpSpPr>
            <p:cNvPr id="9" name="グループ化 8"/>
            <p:cNvGrpSpPr/>
            <p:nvPr/>
          </p:nvGrpSpPr>
          <p:grpSpPr>
            <a:xfrm rot="585159">
              <a:off x="3794590" y="4920599"/>
              <a:ext cx="343408" cy="342067"/>
              <a:chOff x="3377800" y="5156963"/>
              <a:chExt cx="565608" cy="597695"/>
            </a:xfrm>
          </p:grpSpPr>
          <p:grpSp>
            <p:nvGrpSpPr>
              <p:cNvPr id="5" name="グループ化 4"/>
              <p:cNvGrpSpPr/>
              <p:nvPr/>
            </p:nvGrpSpPr>
            <p:grpSpPr>
              <a:xfrm rot="303435">
                <a:off x="3377800" y="5624445"/>
                <a:ext cx="565608" cy="130213"/>
                <a:chOff x="3376525" y="5628828"/>
                <a:chExt cx="629418" cy="144016"/>
              </a:xfrm>
            </p:grpSpPr>
            <p:sp>
              <p:nvSpPr>
                <p:cNvPr id="3" name="円/楕円 2"/>
                <p:cNvSpPr/>
                <p:nvPr/>
              </p:nvSpPr>
              <p:spPr>
                <a:xfrm>
                  <a:off x="3376525"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3538326"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3700127"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p:nvSpPr>
              <p:spPr>
                <a:xfrm>
                  <a:off x="3861927"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rot="5651748">
                <a:off x="3243359" y="5301962"/>
                <a:ext cx="420211" cy="130213"/>
                <a:chOff x="3376525" y="5628828"/>
                <a:chExt cx="467618" cy="144016"/>
              </a:xfrm>
            </p:grpSpPr>
            <p:sp>
              <p:nvSpPr>
                <p:cNvPr id="11" name="円/楕円 10"/>
                <p:cNvSpPr/>
                <p:nvPr/>
              </p:nvSpPr>
              <p:spPr>
                <a:xfrm>
                  <a:off x="3376525"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p:nvSpPr>
              <p:spPr>
                <a:xfrm>
                  <a:off x="3538326"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p:nvSpPr>
              <p:spPr>
                <a:xfrm>
                  <a:off x="3700127"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5" name="テキスト ボックス 14"/>
            <p:cNvSpPr txBox="1"/>
            <p:nvPr/>
          </p:nvSpPr>
          <p:spPr>
            <a:xfrm>
              <a:off x="3059832" y="4815460"/>
              <a:ext cx="888637" cy="461665"/>
            </a:xfrm>
            <a:prstGeom prst="rect">
              <a:avLst/>
            </a:prstGeom>
            <a:noFill/>
          </p:spPr>
          <p:txBody>
            <a:bodyPr wrap="square" rtlCol="0">
              <a:spAutoFit/>
            </a:bodyPr>
            <a:lstStyle/>
            <a:p>
              <a:r>
                <a:rPr kumimoji="1" lang="en-US" altLang="ja-JP" b="1" dirty="0" smtClean="0">
                  <a:solidFill>
                    <a:srgbClr val="FFFF00"/>
                  </a:solidFill>
                </a:rPr>
                <a:t>15m</a:t>
              </a:r>
              <a:endParaRPr kumimoji="1" lang="ja-JP" altLang="en-US" b="1" dirty="0">
                <a:solidFill>
                  <a:srgbClr val="FFFF00"/>
                </a:solidFill>
              </a:endParaRPr>
            </a:p>
          </p:txBody>
        </p:sp>
      </p:grpSp>
      <p:grpSp>
        <p:nvGrpSpPr>
          <p:cNvPr id="47" name="グループ化 46"/>
          <p:cNvGrpSpPr/>
          <p:nvPr/>
        </p:nvGrpSpPr>
        <p:grpSpPr>
          <a:xfrm>
            <a:off x="3389417" y="4222975"/>
            <a:ext cx="1494547" cy="1162322"/>
            <a:chOff x="3389417" y="4222975"/>
            <a:chExt cx="1494547" cy="1162322"/>
          </a:xfrm>
        </p:grpSpPr>
        <p:grpSp>
          <p:nvGrpSpPr>
            <p:cNvPr id="26" name="グループ化 25"/>
            <p:cNvGrpSpPr/>
            <p:nvPr/>
          </p:nvGrpSpPr>
          <p:grpSpPr>
            <a:xfrm rot="712332">
              <a:off x="3870372" y="4222975"/>
              <a:ext cx="1013592" cy="1162322"/>
              <a:chOff x="3382501" y="5151705"/>
              <a:chExt cx="463592" cy="495957"/>
            </a:xfrm>
            <a:solidFill>
              <a:srgbClr val="66FF33"/>
            </a:solidFill>
          </p:grpSpPr>
          <p:grpSp>
            <p:nvGrpSpPr>
              <p:cNvPr id="27" name="グループ化 26"/>
              <p:cNvGrpSpPr/>
              <p:nvPr/>
            </p:nvGrpSpPr>
            <p:grpSpPr>
              <a:xfrm rot="303435">
                <a:off x="3382501" y="5620134"/>
                <a:ext cx="463592" cy="27528"/>
                <a:chOff x="3376525" y="5628804"/>
                <a:chExt cx="515897" cy="30446"/>
              </a:xfrm>
              <a:grpFill/>
            </p:grpSpPr>
            <p:sp>
              <p:nvSpPr>
                <p:cNvPr id="32" name="円/楕円 31"/>
                <p:cNvSpPr/>
                <p:nvPr/>
              </p:nvSpPr>
              <p:spPr>
                <a:xfrm>
                  <a:off x="3376525" y="5628828"/>
                  <a:ext cx="30493" cy="3042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楕円 32"/>
                <p:cNvSpPr/>
                <p:nvPr/>
              </p:nvSpPr>
              <p:spPr>
                <a:xfrm>
                  <a:off x="3538326" y="5628828"/>
                  <a:ext cx="30493" cy="3042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楕円 33"/>
                <p:cNvSpPr/>
                <p:nvPr/>
              </p:nvSpPr>
              <p:spPr>
                <a:xfrm>
                  <a:off x="3700133" y="5628827"/>
                  <a:ext cx="30493" cy="3042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34"/>
                <p:cNvSpPr/>
                <p:nvPr/>
              </p:nvSpPr>
              <p:spPr>
                <a:xfrm>
                  <a:off x="3861929" y="5628804"/>
                  <a:ext cx="30493" cy="3042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 name="グループ化 27"/>
              <p:cNvGrpSpPr/>
              <p:nvPr/>
            </p:nvGrpSpPr>
            <p:grpSpPr>
              <a:xfrm rot="5651748">
                <a:off x="3254254" y="5298460"/>
                <a:ext cx="325546" cy="32035"/>
                <a:chOff x="3373814" y="5727598"/>
                <a:chExt cx="362275" cy="35431"/>
              </a:xfrm>
              <a:grpFill/>
            </p:grpSpPr>
            <p:sp>
              <p:nvSpPr>
                <p:cNvPr id="29" name="円/楕円 28"/>
                <p:cNvSpPr/>
                <p:nvPr/>
              </p:nvSpPr>
              <p:spPr>
                <a:xfrm>
                  <a:off x="3373814" y="5727598"/>
                  <a:ext cx="30609" cy="3030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円/楕円 29"/>
                <p:cNvSpPr/>
                <p:nvPr/>
              </p:nvSpPr>
              <p:spPr>
                <a:xfrm>
                  <a:off x="3546024" y="5732723"/>
                  <a:ext cx="30609" cy="3030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円/楕円 30"/>
                <p:cNvSpPr/>
                <p:nvPr/>
              </p:nvSpPr>
              <p:spPr>
                <a:xfrm>
                  <a:off x="3705480" y="5731738"/>
                  <a:ext cx="30609" cy="3030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50" name="テキスト ボックス 49"/>
            <p:cNvSpPr txBox="1"/>
            <p:nvPr/>
          </p:nvSpPr>
          <p:spPr>
            <a:xfrm>
              <a:off x="3389417" y="4225052"/>
              <a:ext cx="939852" cy="461665"/>
            </a:xfrm>
            <a:prstGeom prst="rect">
              <a:avLst/>
            </a:prstGeom>
            <a:noFill/>
          </p:spPr>
          <p:txBody>
            <a:bodyPr wrap="square" rtlCol="0">
              <a:spAutoFit/>
            </a:bodyPr>
            <a:lstStyle/>
            <a:p>
              <a:r>
                <a:rPr lang="en-US" altLang="ja-JP" b="1" dirty="0" smtClean="0">
                  <a:solidFill>
                    <a:srgbClr val="66FF33"/>
                  </a:solidFill>
                </a:rPr>
                <a:t>60</a:t>
              </a:r>
              <a:r>
                <a:rPr kumimoji="1" lang="en-US" altLang="ja-JP" b="1" dirty="0" smtClean="0">
                  <a:solidFill>
                    <a:srgbClr val="66FF33"/>
                  </a:solidFill>
                </a:rPr>
                <a:t>m</a:t>
              </a:r>
              <a:endParaRPr kumimoji="1" lang="ja-JP" altLang="en-US" b="1" dirty="0">
                <a:solidFill>
                  <a:srgbClr val="66FF33"/>
                </a:solidFill>
              </a:endParaRPr>
            </a:p>
          </p:txBody>
        </p:sp>
      </p:grpSp>
      <p:grpSp>
        <p:nvGrpSpPr>
          <p:cNvPr id="48" name="グループ化 47"/>
          <p:cNvGrpSpPr/>
          <p:nvPr/>
        </p:nvGrpSpPr>
        <p:grpSpPr>
          <a:xfrm>
            <a:off x="3949875" y="1557552"/>
            <a:ext cx="3806209" cy="4209771"/>
            <a:chOff x="3949875" y="1522438"/>
            <a:chExt cx="3806209" cy="4209771"/>
          </a:xfrm>
        </p:grpSpPr>
        <p:grpSp>
          <p:nvGrpSpPr>
            <p:cNvPr id="36" name="グループ化 35"/>
            <p:cNvGrpSpPr/>
            <p:nvPr/>
          </p:nvGrpSpPr>
          <p:grpSpPr>
            <a:xfrm rot="531219">
              <a:off x="3991183" y="1787905"/>
              <a:ext cx="3764901" cy="3944304"/>
              <a:chOff x="3380414" y="5152187"/>
              <a:chExt cx="449724" cy="483793"/>
            </a:xfrm>
            <a:solidFill>
              <a:srgbClr val="FF00FF"/>
            </a:solidFill>
          </p:grpSpPr>
          <p:grpSp>
            <p:nvGrpSpPr>
              <p:cNvPr id="37" name="グループ化 36"/>
              <p:cNvGrpSpPr/>
              <p:nvPr/>
            </p:nvGrpSpPr>
            <p:grpSpPr>
              <a:xfrm rot="303435">
                <a:off x="3380414" y="5614628"/>
                <a:ext cx="449724" cy="21352"/>
                <a:chOff x="3373402" y="5623789"/>
                <a:chExt cx="500465" cy="23616"/>
              </a:xfrm>
              <a:grpFill/>
            </p:grpSpPr>
            <p:sp>
              <p:nvSpPr>
                <p:cNvPr id="42" name="円/楕円 41"/>
                <p:cNvSpPr/>
                <p:nvPr/>
              </p:nvSpPr>
              <p:spPr>
                <a:xfrm>
                  <a:off x="3373402" y="5623789"/>
                  <a:ext cx="11938" cy="1297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円/楕円 42"/>
                <p:cNvSpPr/>
                <p:nvPr/>
              </p:nvSpPr>
              <p:spPr>
                <a:xfrm>
                  <a:off x="3539686" y="5634432"/>
                  <a:ext cx="11938" cy="1297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43"/>
                <p:cNvSpPr/>
                <p:nvPr/>
              </p:nvSpPr>
              <p:spPr>
                <a:xfrm>
                  <a:off x="3700133" y="5628827"/>
                  <a:ext cx="11938" cy="1297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p:cNvSpPr/>
                <p:nvPr/>
              </p:nvSpPr>
              <p:spPr>
                <a:xfrm>
                  <a:off x="3861929" y="5628804"/>
                  <a:ext cx="11938" cy="1297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 name="グループ化 37"/>
              <p:cNvGrpSpPr/>
              <p:nvPr/>
            </p:nvGrpSpPr>
            <p:grpSpPr>
              <a:xfrm rot="5651748">
                <a:off x="3275723" y="5290439"/>
                <a:ext cx="296896" cy="20392"/>
                <a:chOff x="3373814" y="5727598"/>
                <a:chExt cx="330393" cy="22555"/>
              </a:xfrm>
              <a:grpFill/>
            </p:grpSpPr>
            <p:sp>
              <p:nvSpPr>
                <p:cNvPr id="39" name="円/楕円 38"/>
                <p:cNvSpPr/>
                <p:nvPr/>
              </p:nvSpPr>
              <p:spPr>
                <a:xfrm>
                  <a:off x="3373814" y="5727598"/>
                  <a:ext cx="13053" cy="118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p:cNvSpPr/>
                <p:nvPr/>
              </p:nvSpPr>
              <p:spPr>
                <a:xfrm>
                  <a:off x="3546024" y="5732723"/>
                  <a:ext cx="13053" cy="118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1" name="円/楕円 40"/>
                <p:cNvSpPr/>
                <p:nvPr/>
              </p:nvSpPr>
              <p:spPr>
                <a:xfrm>
                  <a:off x="3691154" y="5738288"/>
                  <a:ext cx="13053" cy="118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52" name="テキスト ボックス 51"/>
            <p:cNvSpPr txBox="1"/>
            <p:nvPr/>
          </p:nvSpPr>
          <p:spPr>
            <a:xfrm>
              <a:off x="3949875" y="1522438"/>
              <a:ext cx="999685" cy="461665"/>
            </a:xfrm>
            <a:prstGeom prst="rect">
              <a:avLst/>
            </a:prstGeom>
            <a:noFill/>
          </p:spPr>
          <p:txBody>
            <a:bodyPr wrap="square" rtlCol="0">
              <a:spAutoFit/>
            </a:bodyPr>
            <a:lstStyle/>
            <a:p>
              <a:r>
                <a:rPr lang="en-US" altLang="ja-JP" b="1" dirty="0" smtClean="0">
                  <a:solidFill>
                    <a:srgbClr val="FF00FF"/>
                  </a:solidFill>
                </a:rPr>
                <a:t>240</a:t>
              </a:r>
              <a:r>
                <a:rPr kumimoji="1" lang="en-US" altLang="ja-JP" b="1" dirty="0" smtClean="0">
                  <a:solidFill>
                    <a:srgbClr val="FF00FF"/>
                  </a:solidFill>
                </a:rPr>
                <a:t>m</a:t>
              </a:r>
              <a:endParaRPr kumimoji="1" lang="ja-JP" altLang="en-US" b="1" dirty="0">
                <a:solidFill>
                  <a:srgbClr val="FF00FF"/>
                </a:solidFill>
              </a:endParaRPr>
            </a:p>
          </p:txBody>
        </p:sp>
      </p:grpSp>
    </p:spTree>
    <p:extLst>
      <p:ext uri="{BB962C8B-B14F-4D97-AF65-F5344CB8AC3E}">
        <p14:creationId xmlns:p14="http://schemas.microsoft.com/office/powerpoint/2010/main" val="2820281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144000" cy="1143000"/>
          </a:xfrm>
        </p:spPr>
        <p:txBody>
          <a:bodyPr/>
          <a:lstStyle/>
          <a:p>
            <a:r>
              <a:rPr kumimoji="1" lang="en-US" altLang="ja-JP" dirty="0" smtClean="0"/>
              <a:t>Comparison of dispersion curves</a:t>
            </a:r>
            <a:endParaRPr kumimoji="1" lang="ja-JP" altLang="en-US"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124744"/>
            <a:ext cx="7691474"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6814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17580"/>
            <a:ext cx="8229600" cy="1143000"/>
          </a:xfrm>
        </p:spPr>
        <p:txBody>
          <a:bodyPr/>
          <a:lstStyle/>
          <a:p>
            <a:r>
              <a:rPr kumimoji="1" lang="en-US" altLang="ja-JP" dirty="0" smtClean="0"/>
              <a:t>Comparison of velocity models</a:t>
            </a:r>
            <a:endParaRPr kumimoji="1" lang="ja-JP" alt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2475" y="1176338"/>
            <a:ext cx="4581525" cy="4988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34" y="1176338"/>
            <a:ext cx="4400550" cy="4988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51680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London Avenue Canal</a:t>
            </a:r>
            <a:endParaRPr kumimoji="1" lang="ja-JP" alt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570444"/>
            <a:ext cx="9143999" cy="4096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2100586"/>
            <a:ext cx="2416402" cy="351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グループ化 2"/>
          <p:cNvGrpSpPr/>
          <p:nvPr/>
        </p:nvGrpSpPr>
        <p:grpSpPr>
          <a:xfrm>
            <a:off x="2433865" y="3175378"/>
            <a:ext cx="6134995" cy="1189726"/>
            <a:chOff x="2433865" y="3175378"/>
            <a:chExt cx="6134995" cy="1189726"/>
          </a:xfrm>
        </p:grpSpPr>
        <p:sp>
          <p:nvSpPr>
            <p:cNvPr id="5" name="円/楕円 4"/>
            <p:cNvSpPr/>
            <p:nvPr/>
          </p:nvSpPr>
          <p:spPr>
            <a:xfrm>
              <a:off x="2433865" y="3175378"/>
              <a:ext cx="481951" cy="1189726"/>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4320388" y="3295743"/>
              <a:ext cx="4248472" cy="646331"/>
            </a:xfrm>
            <a:prstGeom prst="rect">
              <a:avLst/>
            </a:prstGeom>
            <a:noFill/>
          </p:spPr>
          <p:txBody>
            <a:bodyPr wrap="square" rtlCol="0">
              <a:spAutoFit/>
            </a:bodyPr>
            <a:lstStyle/>
            <a:p>
              <a:r>
                <a:rPr kumimoji="1" lang="en-US" altLang="ja-JP" dirty="0" smtClean="0">
                  <a:solidFill>
                    <a:srgbClr val="FF0000"/>
                  </a:solidFill>
                </a:rPr>
                <a:t>S-wave velocity of the sand layer caused levee breach indicates loosen sand.</a:t>
              </a:r>
              <a:endParaRPr kumimoji="1" lang="ja-JP" altLang="en-US" dirty="0">
                <a:solidFill>
                  <a:srgbClr val="FF0000"/>
                </a:solidFill>
              </a:endParaRPr>
            </a:p>
          </p:txBody>
        </p:sp>
        <p:cxnSp>
          <p:nvCxnSpPr>
            <p:cNvPr id="7" name="直線矢印コネクタ 6"/>
            <p:cNvCxnSpPr/>
            <p:nvPr/>
          </p:nvCxnSpPr>
          <p:spPr>
            <a:xfrm flipH="1">
              <a:off x="2987824" y="3618910"/>
              <a:ext cx="1332564" cy="0"/>
            </a:xfrm>
            <a:prstGeom prst="straightConnector1">
              <a:avLst/>
            </a:prstGeom>
            <a:ln w="38100">
              <a:solidFill>
                <a:srgbClr val="FF0066"/>
              </a:solidFill>
              <a:tailEnd type="arrow"/>
            </a:ln>
          </p:spPr>
          <p:style>
            <a:lnRef idx="1">
              <a:schemeClr val="accent1"/>
            </a:lnRef>
            <a:fillRef idx="0">
              <a:schemeClr val="accent1"/>
            </a:fillRef>
            <a:effectRef idx="0">
              <a:schemeClr val="accent1"/>
            </a:effectRef>
            <a:fontRef idx="minor">
              <a:schemeClr val="tx1"/>
            </a:fontRef>
          </p:style>
        </p:cxnSp>
      </p:gr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1638" y="5877272"/>
            <a:ext cx="5800725"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146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17</a:t>
            </a:r>
            <a:r>
              <a:rPr lang="en-US" altLang="ja-JP" baseline="30000" dirty="0"/>
              <a:t>th</a:t>
            </a:r>
            <a:r>
              <a:rPr lang="en-US" altLang="ja-JP" dirty="0"/>
              <a:t> Street Canal</a:t>
            </a:r>
            <a:endParaRPr kumimoji="1" lang="ja-JP" alt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032616"/>
            <a:ext cx="9144000" cy="3749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2019" y="2722360"/>
            <a:ext cx="2332807" cy="3060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グループ化 6"/>
          <p:cNvGrpSpPr/>
          <p:nvPr/>
        </p:nvGrpSpPr>
        <p:grpSpPr>
          <a:xfrm>
            <a:off x="2123728" y="3665365"/>
            <a:ext cx="6791672" cy="1297878"/>
            <a:chOff x="2123728" y="3665365"/>
            <a:chExt cx="6791672" cy="1297878"/>
          </a:xfrm>
        </p:grpSpPr>
        <p:sp>
          <p:nvSpPr>
            <p:cNvPr id="3" name="円/楕円 2"/>
            <p:cNvSpPr/>
            <p:nvPr/>
          </p:nvSpPr>
          <p:spPr>
            <a:xfrm>
              <a:off x="2123728" y="3665365"/>
              <a:ext cx="604694" cy="648072"/>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3707904" y="3762914"/>
              <a:ext cx="5207496" cy="1200329"/>
            </a:xfrm>
            <a:prstGeom prst="rect">
              <a:avLst/>
            </a:prstGeom>
            <a:noFill/>
          </p:spPr>
          <p:txBody>
            <a:bodyPr wrap="square" rtlCol="0">
              <a:spAutoFit/>
            </a:bodyPr>
            <a:lstStyle/>
            <a:p>
              <a:r>
                <a:rPr kumimoji="1" lang="en-US" altLang="ja-JP" dirty="0" smtClean="0">
                  <a:solidFill>
                    <a:srgbClr val="FF0000"/>
                  </a:solidFill>
                </a:rPr>
                <a:t>S-wave velocity of the clay layer caused levee breach is extremely slow.</a:t>
              </a:r>
              <a:endParaRPr kumimoji="1" lang="ja-JP" altLang="en-US" dirty="0">
                <a:solidFill>
                  <a:srgbClr val="FF0000"/>
                </a:solidFill>
              </a:endParaRPr>
            </a:p>
          </p:txBody>
        </p:sp>
        <p:cxnSp>
          <p:nvCxnSpPr>
            <p:cNvPr id="6" name="直線矢印コネクタ 5"/>
            <p:cNvCxnSpPr/>
            <p:nvPr/>
          </p:nvCxnSpPr>
          <p:spPr>
            <a:xfrm flipH="1" flipV="1">
              <a:off x="2843808" y="3989401"/>
              <a:ext cx="864096" cy="96680"/>
            </a:xfrm>
            <a:prstGeom prst="straightConnector1">
              <a:avLst/>
            </a:prstGeom>
            <a:ln w="38100">
              <a:solidFill>
                <a:srgbClr val="FF0066"/>
              </a:solidFill>
              <a:tailEnd type="arrow"/>
            </a:ln>
          </p:spPr>
          <p:style>
            <a:lnRef idx="1">
              <a:schemeClr val="accent1"/>
            </a:lnRef>
            <a:fillRef idx="0">
              <a:schemeClr val="accent1"/>
            </a:fillRef>
            <a:effectRef idx="0">
              <a:schemeClr val="accent1"/>
            </a:effectRef>
            <a:fontRef idx="minor">
              <a:schemeClr val="tx1"/>
            </a:fontRef>
          </p:style>
        </p:cxnSp>
      </p:gr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5926685"/>
            <a:ext cx="4911849" cy="328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45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0"/>
            <a:ext cx="8229600" cy="923320"/>
          </a:xfrm>
        </p:spPr>
        <p:txBody>
          <a:bodyPr/>
          <a:lstStyle/>
          <a:p>
            <a:r>
              <a:rPr lang="en-US" altLang="ja-JP" dirty="0"/>
              <a:t>17</a:t>
            </a:r>
            <a:r>
              <a:rPr lang="en-US" altLang="ja-JP" baseline="30000" dirty="0"/>
              <a:t>th</a:t>
            </a:r>
            <a:r>
              <a:rPr lang="en-US" altLang="ja-JP" dirty="0"/>
              <a:t> Street Canal</a:t>
            </a:r>
            <a:endParaRPr kumimoji="1" lang="ja-JP" alt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923320"/>
            <a:ext cx="3672408" cy="5458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2708920"/>
            <a:ext cx="3165119"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テキスト ボックス 2"/>
          <p:cNvSpPr txBox="1"/>
          <p:nvPr/>
        </p:nvSpPr>
        <p:spPr>
          <a:xfrm>
            <a:off x="25820" y="960044"/>
            <a:ext cx="5194252" cy="707886"/>
          </a:xfrm>
          <a:prstGeom prst="rect">
            <a:avLst/>
          </a:prstGeom>
          <a:noFill/>
        </p:spPr>
        <p:txBody>
          <a:bodyPr wrap="square" rtlCol="0">
            <a:spAutoFit/>
          </a:bodyPr>
          <a:lstStyle/>
          <a:p>
            <a:r>
              <a:rPr kumimoji="1" lang="en-US" altLang="ja-JP" sz="2000" dirty="0" smtClean="0"/>
              <a:t>Comparison of undrained shear strength (S</a:t>
            </a:r>
            <a:r>
              <a:rPr kumimoji="1" lang="en-US" altLang="ja-JP" sz="2000" baseline="-25000" dirty="0" smtClean="0"/>
              <a:t>u</a:t>
            </a:r>
            <a:r>
              <a:rPr kumimoji="1" lang="en-US" altLang="ja-JP" sz="2000" dirty="0" smtClean="0"/>
              <a:t>) empirically calculated from S-wave velocity (V</a:t>
            </a:r>
            <a:r>
              <a:rPr kumimoji="1" lang="en-US" altLang="ja-JP" sz="2000" baseline="-25000" dirty="0" smtClean="0"/>
              <a:t>s</a:t>
            </a:r>
            <a:r>
              <a:rPr kumimoji="1" lang="en-US" altLang="ja-JP" sz="2000" dirty="0" smtClean="0"/>
              <a:t>)</a:t>
            </a:r>
            <a:endParaRPr kumimoji="1" lang="ja-JP" altLang="en-US" sz="2000" dirty="0"/>
          </a:p>
        </p:txBody>
      </p:sp>
      <p:pic>
        <p:nvPicPr>
          <p:cNvPr id="1029" name="Picture 5" descr="D:\Hayashi\SASW_and_MASW\NとVSの関係\VS_qu.bm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14" y="1998139"/>
            <a:ext cx="4766494" cy="2785337"/>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p:cNvSpPr txBox="1"/>
          <p:nvPr/>
        </p:nvSpPr>
        <p:spPr>
          <a:xfrm>
            <a:off x="4716015" y="5087737"/>
            <a:ext cx="4343399"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altLang="ja-JP" dirty="0" smtClean="0"/>
              <a:t>Undrained </a:t>
            </a:r>
            <a:r>
              <a:rPr lang="en-US" altLang="ja-JP" dirty="0"/>
              <a:t>shear </a:t>
            </a:r>
            <a:r>
              <a:rPr lang="en-US" altLang="ja-JP" dirty="0" smtClean="0"/>
              <a:t>strength</a:t>
            </a:r>
            <a:r>
              <a:rPr lang="en-US" altLang="ja-JP" dirty="0"/>
              <a:t> </a:t>
            </a:r>
            <a:r>
              <a:rPr lang="en-US" altLang="ja-JP" dirty="0" smtClean="0"/>
              <a:t>obtained by S-wave velocity is generally consistent with the laboratory tests</a:t>
            </a:r>
            <a:endParaRPr kumimoji="1" lang="ja-JP" altLang="en-US" dirty="0"/>
          </a:p>
        </p:txBody>
      </p:sp>
      <p:grpSp>
        <p:nvGrpSpPr>
          <p:cNvPr id="5" name="グループ化 4"/>
          <p:cNvGrpSpPr/>
          <p:nvPr/>
        </p:nvGrpSpPr>
        <p:grpSpPr>
          <a:xfrm>
            <a:off x="25820" y="4495789"/>
            <a:ext cx="4690196" cy="2097320"/>
            <a:chOff x="25820" y="4495789"/>
            <a:chExt cx="4690196" cy="2097320"/>
          </a:xfrm>
        </p:grpSpPr>
        <p:sp>
          <p:nvSpPr>
            <p:cNvPr id="4" name="テキスト ボックス 3"/>
            <p:cNvSpPr txBox="1"/>
            <p:nvPr/>
          </p:nvSpPr>
          <p:spPr>
            <a:xfrm>
              <a:off x="25820" y="4495789"/>
              <a:ext cx="4690196" cy="1200329"/>
            </a:xfrm>
            <a:prstGeom prst="rect">
              <a:avLst/>
            </a:prstGeom>
            <a:solidFill>
              <a:schemeClr val="bg1"/>
            </a:solidFill>
          </p:spPr>
          <p:txBody>
            <a:bodyPr wrap="square" rtlCol="0">
              <a:spAutoFit/>
            </a:bodyPr>
            <a:lstStyle/>
            <a:p>
              <a:pPr algn="ctr"/>
              <a:r>
                <a:rPr lang="en-US" altLang="ja-JP" dirty="0"/>
                <a:t>S-wave velocity </a:t>
              </a:r>
              <a:r>
                <a:rPr lang="en-US" altLang="ja-JP" dirty="0" smtClean="0"/>
                <a:t>(m/s) and  </a:t>
              </a:r>
              <a:r>
                <a:rPr lang="en-US" altLang="ja-JP" dirty="0"/>
                <a:t>unconfined compression </a:t>
              </a:r>
              <a:r>
                <a:rPr lang="en-US" altLang="ja-JP" dirty="0" smtClean="0"/>
                <a:t>strength (</a:t>
              </a:r>
              <a:r>
                <a:rPr lang="en-US" altLang="ja-JP" dirty="0" err="1" smtClean="0"/>
                <a:t>q</a:t>
              </a:r>
              <a:r>
                <a:rPr lang="en-US" altLang="ja-JP" baseline="-25000" dirty="0" err="1" smtClean="0"/>
                <a:t>u</a:t>
              </a:r>
              <a:r>
                <a:rPr lang="en-US" altLang="ja-JP" dirty="0" smtClean="0"/>
                <a:t>(kg/cm</a:t>
              </a:r>
              <a:r>
                <a:rPr lang="en-US" altLang="ja-JP" baseline="30000" dirty="0" smtClean="0"/>
                <a:t>2</a:t>
              </a:r>
              <a:r>
                <a:rPr lang="en-US" altLang="ja-JP" dirty="0" smtClean="0"/>
                <a:t>))</a:t>
              </a:r>
              <a:endParaRPr kumimoji="1" lang="ja-JP" altLang="en-US" dirty="0"/>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2977321916"/>
                </p:ext>
              </p:extLst>
            </p:nvPr>
          </p:nvGraphicFramePr>
          <p:xfrm>
            <a:off x="3124200" y="5696118"/>
            <a:ext cx="1191661" cy="896991"/>
          </p:xfrm>
          <a:graphic>
            <a:graphicData uri="http://schemas.openxmlformats.org/presentationml/2006/ole">
              <mc:AlternateContent xmlns:mc="http://schemas.openxmlformats.org/markup-compatibility/2006">
                <mc:Choice xmlns:v="urn:schemas-microsoft-com:vml" Requires="v">
                  <p:oleObj spid="_x0000_s1038" name="数式" r:id="rId6" imgW="520560" imgH="393480" progId="Equation.3">
                    <p:embed/>
                  </p:oleObj>
                </mc:Choice>
                <mc:Fallback>
                  <p:oleObj name="数式" r:id="rId6" imgW="520560" imgH="393480" progId="Equation.3">
                    <p:embed/>
                    <p:pic>
                      <p:nvPicPr>
                        <p:cNvPr id="0" name=""/>
                        <p:cNvPicPr>
                          <a:picLocks noChangeAspect="1" noChangeArrowheads="1"/>
                        </p:cNvPicPr>
                        <p:nvPr/>
                      </p:nvPicPr>
                      <p:blipFill>
                        <a:blip r:embed="rId7"/>
                        <a:srcRect/>
                        <a:stretch>
                          <a:fillRect/>
                        </a:stretch>
                      </p:blipFill>
                      <p:spPr bwMode="auto">
                        <a:xfrm>
                          <a:off x="3124200" y="5696118"/>
                          <a:ext cx="1191661" cy="896991"/>
                        </a:xfrm>
                        <a:prstGeom prst="rect">
                          <a:avLst/>
                        </a:prstGeom>
                        <a:noFill/>
                        <a:ln>
                          <a:noFill/>
                        </a:ln>
                        <a:effectLst/>
                      </p:spPr>
                    </p:pic>
                  </p:oleObj>
                </mc:Fallback>
              </mc:AlternateContent>
            </a:graphicData>
          </a:graphic>
        </p:graphicFrame>
        <p:graphicFrame>
          <p:nvGraphicFramePr>
            <p:cNvPr id="7" name="オブジェクト 6"/>
            <p:cNvGraphicFramePr>
              <a:graphicFrameLocks noChangeAspect="1"/>
            </p:cNvGraphicFramePr>
            <p:nvPr>
              <p:extLst>
                <p:ext uri="{D42A27DB-BD31-4B8C-83A1-F6EECF244321}">
                  <p14:modId xmlns:p14="http://schemas.microsoft.com/office/powerpoint/2010/main" val="750538865"/>
                </p:ext>
              </p:extLst>
            </p:nvPr>
          </p:nvGraphicFramePr>
          <p:xfrm>
            <a:off x="685800" y="5830464"/>
            <a:ext cx="2208212" cy="550863"/>
          </p:xfrm>
          <a:graphic>
            <a:graphicData uri="http://schemas.openxmlformats.org/presentationml/2006/ole">
              <mc:AlternateContent xmlns:mc="http://schemas.openxmlformats.org/markup-compatibility/2006">
                <mc:Choice xmlns:v="urn:schemas-microsoft-com:vml" Requires="v">
                  <p:oleObj spid="_x0000_s1039" name="数式" r:id="rId8" imgW="965160" imgH="241200" progId="Equation.3">
                    <p:embed/>
                  </p:oleObj>
                </mc:Choice>
                <mc:Fallback>
                  <p:oleObj name="数式" r:id="rId8" imgW="965160" imgH="241200" progId="Equation.3">
                    <p:embed/>
                    <p:pic>
                      <p:nvPicPr>
                        <p:cNvPr id="0" name=""/>
                        <p:cNvPicPr>
                          <a:picLocks noChangeAspect="1" noChangeArrowheads="1"/>
                        </p:cNvPicPr>
                        <p:nvPr/>
                      </p:nvPicPr>
                      <p:blipFill>
                        <a:blip r:embed="rId9"/>
                        <a:srcRect/>
                        <a:stretch>
                          <a:fillRect/>
                        </a:stretch>
                      </p:blipFill>
                      <p:spPr bwMode="auto">
                        <a:xfrm>
                          <a:off x="685800" y="5830464"/>
                          <a:ext cx="2208212"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68216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a:xfrm>
            <a:off x="685800" y="7563"/>
            <a:ext cx="7772400" cy="1143000"/>
          </a:xfrm>
        </p:spPr>
        <p:txBody>
          <a:bodyPr/>
          <a:lstStyle/>
          <a:p>
            <a:r>
              <a:rPr kumimoji="1" lang="en-US" altLang="ja-JP" dirty="0" smtClean="0"/>
              <a:t>Conclusions</a:t>
            </a:r>
            <a:endParaRPr kumimoji="1" lang="ja-JP" altLang="en-US" dirty="0"/>
          </a:p>
        </p:txBody>
      </p:sp>
      <p:sp>
        <p:nvSpPr>
          <p:cNvPr id="4" name="日付プレースホルダー 3"/>
          <p:cNvSpPr>
            <a:spLocks noGrp="1"/>
          </p:cNvSpPr>
          <p:nvPr>
            <p:ph type="dt" sz="half" idx="10"/>
          </p:nvPr>
        </p:nvSpPr>
        <p:spPr/>
        <p:txBody>
          <a:bodyPr/>
          <a:lstStyle/>
          <a:p>
            <a:pPr>
              <a:defRPr/>
            </a:pPr>
            <a:r>
              <a:rPr lang="en-US" altLang="ja-JP" smtClean="0"/>
              <a:t>2016/9/15</a:t>
            </a:r>
            <a:endParaRPr lang="ja-JP" altLang="ja-JP"/>
          </a:p>
        </p:txBody>
      </p:sp>
      <p:sp>
        <p:nvSpPr>
          <p:cNvPr id="5" name="フッター プレースホルダー 4"/>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6" name="スライド番号プレースホルダー 5"/>
          <p:cNvSpPr>
            <a:spLocks noGrp="1"/>
          </p:cNvSpPr>
          <p:nvPr>
            <p:ph type="sldNum" sz="quarter" idx="12"/>
          </p:nvPr>
        </p:nvSpPr>
        <p:spPr/>
        <p:txBody>
          <a:bodyPr/>
          <a:lstStyle/>
          <a:p>
            <a:pPr>
              <a:defRPr/>
            </a:pPr>
            <a:fld id="{BEF26017-4666-44FB-8BCA-648B14F246DB}" type="slidenum">
              <a:rPr lang="en-US" altLang="ja-JP" smtClean="0"/>
              <a:pPr>
                <a:defRPr/>
              </a:pPr>
              <a:t>38</a:t>
            </a:fld>
            <a:endParaRPr lang="en-US" altLang="ja-JP"/>
          </a:p>
        </p:txBody>
      </p:sp>
      <p:sp>
        <p:nvSpPr>
          <p:cNvPr id="9" name="テキスト ボックス 8"/>
          <p:cNvSpPr txBox="1"/>
          <p:nvPr/>
        </p:nvSpPr>
        <p:spPr>
          <a:xfrm>
            <a:off x="150312" y="990600"/>
            <a:ext cx="5867400"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kumimoji="1" lang="en-US" altLang="ja-JP" dirty="0" smtClean="0"/>
              <a:t>Q : How do we apply geophysical methods to levee safety assessment ? </a:t>
            </a:r>
            <a:endParaRPr kumimoji="1" lang="ja-JP" altLang="en-US" dirty="0"/>
          </a:p>
        </p:txBody>
      </p:sp>
      <p:sp>
        <p:nvSpPr>
          <p:cNvPr id="10" name="テキスト ボックス 9"/>
          <p:cNvSpPr txBox="1"/>
          <p:nvPr/>
        </p:nvSpPr>
        <p:spPr>
          <a:xfrm>
            <a:off x="150312" y="1946877"/>
            <a:ext cx="6555288"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kumimoji="1" lang="en-US" altLang="ja-JP" dirty="0"/>
              <a:t>A</a:t>
            </a:r>
            <a:r>
              <a:rPr kumimoji="1" lang="en-US" altLang="ja-JP" dirty="0" smtClean="0"/>
              <a:t> : Geophysical methods are one of the investigation tools</a:t>
            </a:r>
            <a:r>
              <a:rPr kumimoji="1" lang="en-US" altLang="ja-JP" dirty="0"/>
              <a:t>. Combine or integrate </a:t>
            </a:r>
            <a:r>
              <a:rPr kumimoji="1" lang="en-US" altLang="ja-JP" dirty="0" smtClean="0"/>
              <a:t>with different </a:t>
            </a:r>
            <a:r>
              <a:rPr kumimoji="1" lang="en-US" altLang="ja-JP" dirty="0"/>
              <a:t>methods</a:t>
            </a:r>
            <a:r>
              <a:rPr kumimoji="1" lang="en-US" altLang="ja-JP" dirty="0" smtClean="0"/>
              <a:t>.</a:t>
            </a:r>
            <a:endParaRPr kumimoji="1" lang="ja-JP" altLang="en-US" dirty="0"/>
          </a:p>
        </p:txBody>
      </p:sp>
      <p:grpSp>
        <p:nvGrpSpPr>
          <p:cNvPr id="16" name="グループ化 15"/>
          <p:cNvGrpSpPr/>
          <p:nvPr/>
        </p:nvGrpSpPr>
        <p:grpSpPr>
          <a:xfrm>
            <a:off x="1066800" y="3285705"/>
            <a:ext cx="3074096" cy="2379481"/>
            <a:chOff x="1066800" y="3285705"/>
            <a:chExt cx="3074096" cy="2379481"/>
          </a:xfrm>
        </p:grpSpPr>
        <p:sp>
          <p:nvSpPr>
            <p:cNvPr id="11" name="テキスト ボックス 10"/>
            <p:cNvSpPr txBox="1"/>
            <p:nvPr/>
          </p:nvSpPr>
          <p:spPr>
            <a:xfrm>
              <a:off x="1066800" y="3285705"/>
              <a:ext cx="2667000"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kumimoji="1" lang="en-US" altLang="ja-JP" dirty="0" smtClean="0"/>
                <a:t>Visual inspection</a:t>
              </a:r>
              <a:endParaRPr kumimoji="1" lang="ja-JP" altLang="en-US" dirty="0"/>
            </a:p>
          </p:txBody>
        </p:sp>
        <p:sp>
          <p:nvSpPr>
            <p:cNvPr id="12" name="テキスト ボックス 11"/>
            <p:cNvSpPr txBox="1"/>
            <p:nvPr/>
          </p:nvSpPr>
          <p:spPr>
            <a:xfrm>
              <a:off x="1066800" y="3924977"/>
              <a:ext cx="3074096"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kumimoji="1" lang="en-US" altLang="ja-JP" dirty="0" smtClean="0"/>
                <a:t>Maintenance record</a:t>
              </a:r>
              <a:endParaRPr kumimoji="1" lang="ja-JP" altLang="en-US" dirty="0"/>
            </a:p>
          </p:txBody>
        </p:sp>
        <p:sp>
          <p:nvSpPr>
            <p:cNvPr id="13" name="テキスト ボックス 12"/>
            <p:cNvSpPr txBox="1"/>
            <p:nvPr/>
          </p:nvSpPr>
          <p:spPr>
            <a:xfrm>
              <a:off x="1066800" y="4564249"/>
              <a:ext cx="1143000"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kumimoji="1" lang="en-US" altLang="ja-JP" dirty="0" smtClean="0"/>
                <a:t>Boring</a:t>
              </a:r>
              <a:endParaRPr kumimoji="1" lang="ja-JP" altLang="en-US" dirty="0"/>
            </a:p>
          </p:txBody>
        </p:sp>
        <p:sp>
          <p:nvSpPr>
            <p:cNvPr id="14" name="テキスト ボックス 13"/>
            <p:cNvSpPr txBox="1"/>
            <p:nvPr/>
          </p:nvSpPr>
          <p:spPr>
            <a:xfrm>
              <a:off x="1066800" y="5203521"/>
              <a:ext cx="914400" cy="46166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kumimoji="1" lang="en-US" altLang="ja-JP" dirty="0" smtClean="0"/>
                <a:t>CPT</a:t>
              </a:r>
              <a:endParaRPr kumimoji="1" lang="ja-JP" altLang="en-US" dirty="0"/>
            </a:p>
          </p:txBody>
        </p:sp>
      </p:grpSp>
      <p:sp>
        <p:nvSpPr>
          <p:cNvPr id="15" name="テキスト ボックス 14"/>
          <p:cNvSpPr txBox="1"/>
          <p:nvPr/>
        </p:nvSpPr>
        <p:spPr>
          <a:xfrm>
            <a:off x="1066800" y="5791200"/>
            <a:ext cx="3276600" cy="461665"/>
          </a:xfrm>
          <a:prstGeom prst="rect">
            <a:avLst/>
          </a:prstGeom>
          <a:gradFill>
            <a:gsLst>
              <a:gs pos="0">
                <a:srgbClr val="FF0000"/>
              </a:gs>
              <a:gs pos="35000">
                <a:srgbClr val="FF9900"/>
              </a:gs>
              <a:gs pos="100000">
                <a:schemeClr val="bg1"/>
              </a:gs>
            </a:gsLst>
          </a:gradFill>
        </p:spPr>
        <p:style>
          <a:lnRef idx="1">
            <a:schemeClr val="dk1"/>
          </a:lnRef>
          <a:fillRef idx="2">
            <a:schemeClr val="dk1"/>
          </a:fillRef>
          <a:effectRef idx="1">
            <a:schemeClr val="dk1"/>
          </a:effectRef>
          <a:fontRef idx="minor">
            <a:schemeClr val="dk1"/>
          </a:fontRef>
        </p:style>
        <p:txBody>
          <a:bodyPr wrap="square" rtlCol="0">
            <a:spAutoFit/>
          </a:bodyPr>
          <a:lstStyle/>
          <a:p>
            <a:r>
              <a:rPr kumimoji="1" lang="en-US" altLang="ja-JP" dirty="0" smtClean="0"/>
              <a:t>Geophysical methods</a:t>
            </a:r>
            <a:endParaRPr kumimoji="1" lang="ja-JP" altLang="en-US" dirty="0"/>
          </a:p>
        </p:txBody>
      </p:sp>
      <p:grpSp>
        <p:nvGrpSpPr>
          <p:cNvPr id="23" name="グループ化 22"/>
          <p:cNvGrpSpPr/>
          <p:nvPr/>
        </p:nvGrpSpPr>
        <p:grpSpPr>
          <a:xfrm>
            <a:off x="4572000" y="3200400"/>
            <a:ext cx="3946742" cy="3052465"/>
            <a:chOff x="4572000" y="3200400"/>
            <a:chExt cx="3946742" cy="3052465"/>
          </a:xfrm>
        </p:grpSpPr>
        <p:sp>
          <p:nvSpPr>
            <p:cNvPr id="17" name="右中かっこ 16"/>
            <p:cNvSpPr/>
            <p:nvPr/>
          </p:nvSpPr>
          <p:spPr bwMode="auto">
            <a:xfrm>
              <a:off x="4572000" y="3200400"/>
              <a:ext cx="533400" cy="3052465"/>
            </a:xfrm>
            <a:prstGeom prst="rightBrace">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8" name="テキスト ボックス 17"/>
            <p:cNvSpPr txBox="1"/>
            <p:nvPr/>
          </p:nvSpPr>
          <p:spPr>
            <a:xfrm>
              <a:off x="5242142" y="3715848"/>
              <a:ext cx="3276600"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kumimoji="1" lang="en-US" altLang="ja-JP" dirty="0" smtClean="0"/>
                <a:t>Geophysical methods do not replace other methods. Combine or integrate with different methods.</a:t>
              </a:r>
              <a:endParaRPr kumimoji="1" lang="ja-JP" altLang="en-US" dirty="0"/>
            </a:p>
          </p:txBody>
        </p:sp>
      </p:grpSp>
      <p:grpSp>
        <p:nvGrpSpPr>
          <p:cNvPr id="22" name="グループ化 21"/>
          <p:cNvGrpSpPr/>
          <p:nvPr/>
        </p:nvGrpSpPr>
        <p:grpSpPr>
          <a:xfrm>
            <a:off x="609600" y="5434353"/>
            <a:ext cx="8229600" cy="1187844"/>
            <a:chOff x="609600" y="5434353"/>
            <a:chExt cx="8229600" cy="1187844"/>
          </a:xfrm>
        </p:grpSpPr>
        <p:sp>
          <p:nvSpPr>
            <p:cNvPr id="20" name="円/楕円 19"/>
            <p:cNvSpPr/>
            <p:nvPr/>
          </p:nvSpPr>
          <p:spPr bwMode="auto">
            <a:xfrm>
              <a:off x="609600" y="5434353"/>
              <a:ext cx="4229100" cy="1118847"/>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21" name="テキスト ボックス 20"/>
            <p:cNvSpPr txBox="1"/>
            <p:nvPr/>
          </p:nvSpPr>
          <p:spPr>
            <a:xfrm>
              <a:off x="4953000" y="5791200"/>
              <a:ext cx="3886200" cy="830997"/>
            </a:xfrm>
            <a:prstGeom prst="rect">
              <a:avLst/>
            </a:prstGeom>
            <a:noFill/>
          </p:spPr>
          <p:txBody>
            <a:bodyPr wrap="square" rtlCol="0">
              <a:spAutoFit/>
            </a:bodyPr>
            <a:lstStyle/>
            <a:p>
              <a:r>
                <a:rPr kumimoji="1" lang="en-US" altLang="ja-JP" dirty="0" smtClean="0">
                  <a:solidFill>
                    <a:srgbClr val="FF0000"/>
                  </a:solidFill>
                </a:rPr>
                <a:t>Low resolution, continuous, non-invasive</a:t>
              </a:r>
              <a:endParaRPr kumimoji="1" lang="ja-JP" altLang="en-US" dirty="0">
                <a:solidFill>
                  <a:srgbClr val="FF0000"/>
                </a:solidFill>
              </a:endParaRPr>
            </a:p>
          </p:txBody>
        </p:sp>
      </p:grpSp>
    </p:spTree>
    <p:extLst>
      <p:ext uri="{BB962C8B-B14F-4D97-AF65-F5344CB8AC3E}">
        <p14:creationId xmlns:p14="http://schemas.microsoft.com/office/powerpoint/2010/main" val="149559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IMG_2385"/>
          <p:cNvPicPr>
            <a:picLocks noChangeAspect="1" noChangeArrowheads="1"/>
          </p:cNvPicPr>
          <p:nvPr/>
        </p:nvPicPr>
        <p:blipFill rotWithShape="1">
          <a:blip r:embed="rId2">
            <a:lum bright="18000" contrast="-48000"/>
            <a:extLst>
              <a:ext uri="{28A0092B-C50C-407E-A947-70E740481C1C}">
                <a14:useLocalDpi xmlns:a14="http://schemas.microsoft.com/office/drawing/2010/main" val="0"/>
              </a:ext>
            </a:extLst>
          </a:blip>
          <a:srcRect l="3799" t="4860" r="3510" b="25622"/>
          <a:stretch/>
        </p:blipFill>
        <p:spPr bwMode="auto">
          <a:xfrm>
            <a:off x="-1" y="0"/>
            <a:ext cx="919065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タイトル 5"/>
          <p:cNvSpPr>
            <a:spLocks noGrp="1"/>
          </p:cNvSpPr>
          <p:nvPr>
            <p:ph type="title"/>
          </p:nvPr>
        </p:nvSpPr>
        <p:spPr/>
        <p:txBody>
          <a:bodyPr/>
          <a:lstStyle/>
          <a:p>
            <a:r>
              <a:rPr kumimoji="1" lang="en-US" altLang="ja-JP" sz="5400" dirty="0" smtClean="0">
                <a:effectLst>
                  <a:outerShdw blurRad="38100" dist="38100" dir="2700000" algn="tl">
                    <a:srgbClr val="000000">
                      <a:alpha val="43137"/>
                    </a:srgbClr>
                  </a:outerShdw>
                </a:effectLst>
              </a:rPr>
              <a:t>Thank you very much !</a:t>
            </a:r>
            <a:endParaRPr kumimoji="1" lang="ja-JP" altLang="en-US" sz="5400" dirty="0">
              <a:effectLst>
                <a:outerShdw blurRad="38100" dist="38100" dir="2700000" algn="tl">
                  <a:srgbClr val="000000">
                    <a:alpha val="43137"/>
                  </a:srgbClr>
                </a:outerShdw>
              </a:effectLst>
            </a:endParaRPr>
          </a:p>
        </p:txBody>
      </p:sp>
      <p:sp>
        <p:nvSpPr>
          <p:cNvPr id="3" name="日付プレースホルダー 2"/>
          <p:cNvSpPr>
            <a:spLocks noGrp="1"/>
          </p:cNvSpPr>
          <p:nvPr>
            <p:ph type="dt" sz="half" idx="10"/>
          </p:nvPr>
        </p:nvSpPr>
        <p:spPr/>
        <p:txBody>
          <a:bodyPr/>
          <a:lstStyle/>
          <a:p>
            <a:pPr>
              <a:defRPr/>
            </a:pPr>
            <a:r>
              <a:rPr lang="en-US" altLang="ja-JP" smtClean="0"/>
              <a:t>2016/9/15</a:t>
            </a:r>
            <a:endParaRPr lang="ja-JP" altLang="ja-JP"/>
          </a:p>
        </p:txBody>
      </p:sp>
      <p:sp>
        <p:nvSpPr>
          <p:cNvPr id="4" name="フッター プレースホルダー 3"/>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5" name="スライド番号プレースホルダー 4"/>
          <p:cNvSpPr>
            <a:spLocks noGrp="1"/>
          </p:cNvSpPr>
          <p:nvPr>
            <p:ph type="sldNum" sz="quarter" idx="12"/>
          </p:nvPr>
        </p:nvSpPr>
        <p:spPr/>
        <p:txBody>
          <a:bodyPr/>
          <a:lstStyle/>
          <a:p>
            <a:pPr>
              <a:defRPr/>
            </a:pPr>
            <a:fld id="{589587F9-51AB-4F79-A716-B28F65E7F8F1}" type="slidenum">
              <a:rPr lang="en-US" altLang="ja-JP" smtClean="0"/>
              <a:pPr>
                <a:defRPr/>
              </a:pPr>
              <a:t>39</a:t>
            </a:fld>
            <a:endParaRPr lang="en-US" altLang="ja-JP" dirty="0"/>
          </a:p>
        </p:txBody>
      </p:sp>
    </p:spTree>
    <p:extLst>
      <p:ext uri="{BB962C8B-B14F-4D97-AF65-F5344CB8AC3E}">
        <p14:creationId xmlns:p14="http://schemas.microsoft.com/office/powerpoint/2010/main" val="7406343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0481" y="27655"/>
            <a:ext cx="7772400" cy="1143000"/>
          </a:xfrm>
        </p:spPr>
        <p:txBody>
          <a:bodyPr/>
          <a:lstStyle/>
          <a:p>
            <a:r>
              <a:rPr kumimoji="1" lang="en-US" altLang="ja-JP" dirty="0" smtClean="0"/>
              <a:t>Data acquisition</a:t>
            </a:r>
            <a:endParaRPr kumimoji="1" lang="ja-JP" altLang="en-US" dirty="0"/>
          </a:p>
        </p:txBody>
      </p:sp>
      <p:pic>
        <p:nvPicPr>
          <p:cNvPr id="3" name="Picture 7" descr="イメージ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881" y="2014870"/>
            <a:ext cx="4495800" cy="4094013"/>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342900" y="1447800"/>
            <a:ext cx="3924300" cy="461665"/>
          </a:xfrm>
          <a:prstGeom prst="rect">
            <a:avLst/>
          </a:prstGeom>
          <a:solidFill>
            <a:schemeClr val="bg1"/>
          </a:solidFill>
          <a:ln>
            <a:solidFill>
              <a:schemeClr val="tx1"/>
            </a:solidFill>
          </a:ln>
        </p:spPr>
        <p:txBody>
          <a:bodyPr wrap="square" rtlCol="0">
            <a:spAutoFit/>
          </a:bodyPr>
          <a:lstStyle/>
          <a:p>
            <a:pPr algn="ctr"/>
            <a:r>
              <a:rPr kumimoji="1" lang="en-US" altLang="ja-JP" dirty="0" smtClean="0"/>
              <a:t>Surface </a:t>
            </a:r>
            <a:r>
              <a:rPr kumimoji="1" lang="en-US" altLang="ja-JP" dirty="0"/>
              <a:t>w</a:t>
            </a:r>
            <a:r>
              <a:rPr kumimoji="1" lang="en-US" altLang="ja-JP" dirty="0" smtClean="0"/>
              <a:t>ave survey</a:t>
            </a:r>
            <a:endParaRPr kumimoji="1" lang="ja-JP" altLang="en-US" dirty="0"/>
          </a:p>
        </p:txBody>
      </p:sp>
      <p:grpSp>
        <p:nvGrpSpPr>
          <p:cNvPr id="7" name="グループ化 6"/>
          <p:cNvGrpSpPr/>
          <p:nvPr/>
        </p:nvGrpSpPr>
        <p:grpSpPr>
          <a:xfrm>
            <a:off x="4800600" y="1166845"/>
            <a:ext cx="4133599" cy="4942037"/>
            <a:chOff x="4800600" y="1166845"/>
            <a:chExt cx="4133599" cy="4942037"/>
          </a:xfrm>
        </p:grpSpPr>
        <p:pic>
          <p:nvPicPr>
            <p:cNvPr id="5" name="Picture 1" descr="I:\MY PHOTOS\2006\Y0611B_千曲川物探\NGP渡辺氏\IMG_237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2014869"/>
              <a:ext cx="4133599" cy="409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テキスト ボックス 5"/>
            <p:cNvSpPr txBox="1"/>
            <p:nvPr/>
          </p:nvSpPr>
          <p:spPr>
            <a:xfrm>
              <a:off x="4905249" y="1166845"/>
              <a:ext cx="3924300" cy="830997"/>
            </a:xfrm>
            <a:prstGeom prst="rect">
              <a:avLst/>
            </a:prstGeom>
            <a:solidFill>
              <a:schemeClr val="bg1"/>
            </a:solidFill>
            <a:ln>
              <a:solidFill>
                <a:schemeClr val="tx1"/>
              </a:solidFill>
            </a:ln>
          </p:spPr>
          <p:txBody>
            <a:bodyPr wrap="square" rtlCol="0">
              <a:spAutoFit/>
            </a:bodyPr>
            <a:lstStyle/>
            <a:p>
              <a:pPr algn="ctr"/>
              <a:r>
                <a:rPr kumimoji="1" lang="en-US" altLang="ja-JP" dirty="0" smtClean="0"/>
                <a:t>Capacitively-coupled resistivity survey</a:t>
              </a:r>
              <a:endParaRPr kumimoji="1" lang="ja-JP" altLang="en-US" dirty="0"/>
            </a:p>
          </p:txBody>
        </p:sp>
      </p:grpSp>
      <p:sp>
        <p:nvSpPr>
          <p:cNvPr id="11" name="日付プレースホルダー 10"/>
          <p:cNvSpPr>
            <a:spLocks noGrp="1"/>
          </p:cNvSpPr>
          <p:nvPr>
            <p:ph type="dt" sz="half" idx="10"/>
          </p:nvPr>
        </p:nvSpPr>
        <p:spPr/>
        <p:txBody>
          <a:bodyPr/>
          <a:lstStyle/>
          <a:p>
            <a:pPr>
              <a:defRPr/>
            </a:pPr>
            <a:r>
              <a:rPr lang="en-US" altLang="ja-JP" smtClean="0"/>
              <a:t>2015/10/23</a:t>
            </a:r>
            <a:endParaRPr lang="ja-JP" altLang="ja-JP"/>
          </a:p>
        </p:txBody>
      </p:sp>
      <p:sp>
        <p:nvSpPr>
          <p:cNvPr id="12" name="フッター プレースホルダー 11"/>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13" name="スライド番号プレースホルダー 12"/>
          <p:cNvSpPr>
            <a:spLocks noGrp="1"/>
          </p:cNvSpPr>
          <p:nvPr>
            <p:ph type="sldNum" sz="quarter" idx="12"/>
          </p:nvPr>
        </p:nvSpPr>
        <p:spPr/>
        <p:txBody>
          <a:bodyPr/>
          <a:lstStyle/>
          <a:p>
            <a:pPr>
              <a:defRPr/>
            </a:pPr>
            <a:fld id="{589587F9-51AB-4F79-A716-B28F65E7F8F1}" type="slidenum">
              <a:rPr lang="en-US" altLang="ja-JP" smtClean="0"/>
              <a:pPr>
                <a:defRPr/>
              </a:pPr>
              <a:t>4</a:t>
            </a:fld>
            <a:endParaRPr lang="en-US" altLang="ja-JP" dirty="0"/>
          </a:p>
        </p:txBody>
      </p:sp>
    </p:spTree>
    <p:extLst>
      <p:ext uri="{BB962C8B-B14F-4D97-AF65-F5344CB8AC3E}">
        <p14:creationId xmlns:p14="http://schemas.microsoft.com/office/powerpoint/2010/main" val="239938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0" y="0"/>
            <a:ext cx="9144000" cy="1600200"/>
          </a:xfrm>
        </p:spPr>
        <p:txBody>
          <a:bodyPr/>
          <a:lstStyle/>
          <a:p>
            <a:pPr algn="l"/>
            <a:r>
              <a:rPr kumimoji="1" lang="en-US" altLang="ja-JP" dirty="0" smtClean="0"/>
              <a:t>Why do </a:t>
            </a:r>
            <a:r>
              <a:rPr kumimoji="1" lang="en-US" altLang="ja-JP" dirty="0"/>
              <a:t>w</a:t>
            </a:r>
            <a:r>
              <a:rPr kumimoji="1" lang="en-US" altLang="ja-JP" dirty="0" smtClean="0"/>
              <a:t>e </a:t>
            </a:r>
            <a:r>
              <a:rPr kumimoji="1" lang="en-US" altLang="ja-JP" dirty="0"/>
              <a:t>n</a:t>
            </a:r>
            <a:r>
              <a:rPr kumimoji="1" lang="en-US" altLang="ja-JP" dirty="0" smtClean="0"/>
              <a:t>eed </a:t>
            </a:r>
            <a:r>
              <a:rPr kumimoji="1" lang="en-US" altLang="ja-JP" dirty="0"/>
              <a:t>s</a:t>
            </a:r>
            <a:r>
              <a:rPr kumimoji="1" lang="en-US" altLang="ja-JP" dirty="0" smtClean="0"/>
              <a:t>everal </a:t>
            </a:r>
            <a:r>
              <a:rPr kumimoji="1" lang="en-US" altLang="ja-JP" dirty="0"/>
              <a:t>different geophysical methods </a:t>
            </a:r>
            <a:r>
              <a:rPr kumimoji="1" lang="en-US" altLang="ja-JP" dirty="0" smtClean="0"/>
              <a:t>?</a:t>
            </a:r>
            <a:endParaRPr kumimoji="1"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2588905068"/>
              </p:ext>
            </p:extLst>
          </p:nvPr>
        </p:nvGraphicFramePr>
        <p:xfrm>
          <a:off x="228600" y="1676400"/>
          <a:ext cx="8610600" cy="4785360"/>
        </p:xfrm>
        <a:graphic>
          <a:graphicData uri="http://schemas.openxmlformats.org/drawingml/2006/table">
            <a:tbl>
              <a:tblPr firstRow="1" bandRow="1">
                <a:tableStyleId>{5C22544A-7EE6-4342-B048-85BDC9FD1C3A}</a:tableStyleId>
              </a:tblPr>
              <a:tblGrid>
                <a:gridCol w="2152650"/>
                <a:gridCol w="2152650"/>
                <a:gridCol w="2152650"/>
                <a:gridCol w="2152650"/>
              </a:tblGrid>
              <a:tr h="762000">
                <a:tc rowSpan="2">
                  <a:txBody>
                    <a:bodyPr/>
                    <a:lstStyle/>
                    <a:p>
                      <a:pPr algn="ctr"/>
                      <a:r>
                        <a:rPr kumimoji="1" lang="en-US" altLang="ja-JP" sz="2400" dirty="0" smtClean="0">
                          <a:solidFill>
                            <a:schemeClr val="tx1"/>
                          </a:solidFill>
                        </a:rPr>
                        <a:t>Typical</a:t>
                      </a:r>
                      <a:r>
                        <a:rPr kumimoji="1" lang="en-US" altLang="ja-JP" sz="2400" baseline="0" dirty="0" smtClean="0">
                          <a:solidFill>
                            <a:schemeClr val="tx1"/>
                          </a:solidFill>
                        </a:rPr>
                        <a:t> engineering parameters</a:t>
                      </a:r>
                      <a:endParaRPr kumimoji="1" lang="ja-JP"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gridSpan="3">
                  <a:txBody>
                    <a:bodyPr/>
                    <a:lstStyle/>
                    <a:p>
                      <a:pPr algn="ctr"/>
                      <a:r>
                        <a:rPr kumimoji="1" lang="en-US" altLang="ja-JP" sz="2400" dirty="0" smtClean="0">
                          <a:solidFill>
                            <a:schemeClr val="tx1"/>
                          </a:solidFill>
                        </a:rPr>
                        <a:t>Geophysical properties</a:t>
                      </a:r>
                      <a:endParaRPr kumimoji="1" lang="ja-JP"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62000">
                <a:tc vMerge="1">
                  <a:txBody>
                    <a:bodyPr/>
                    <a:lstStyle/>
                    <a:p>
                      <a:pPr algn="ctr"/>
                      <a:endParaRPr kumimoji="1" lang="ja-JP"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00"/>
                    </a:solidFill>
                  </a:tcPr>
                </a:tc>
                <a:tc>
                  <a:txBody>
                    <a:bodyPr/>
                    <a:lstStyle/>
                    <a:p>
                      <a:pPr algn="ctr"/>
                      <a:r>
                        <a:rPr kumimoji="1" lang="en-US" altLang="ja-JP" sz="2400" dirty="0" smtClean="0">
                          <a:solidFill>
                            <a:schemeClr val="tx1"/>
                          </a:solidFill>
                        </a:rPr>
                        <a:t>P-velocity</a:t>
                      </a:r>
                      <a:endParaRPr kumimoji="1" lang="ja-JP"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2400" dirty="0" smtClean="0">
                          <a:solidFill>
                            <a:schemeClr val="tx1"/>
                          </a:solidFill>
                        </a:rPr>
                        <a:t>S-velocity</a:t>
                      </a:r>
                      <a:endParaRPr kumimoji="1" lang="ja-JP"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2400" dirty="0" smtClean="0">
                          <a:solidFill>
                            <a:schemeClr val="tx1"/>
                          </a:solidFill>
                        </a:rPr>
                        <a:t>Resistivity</a:t>
                      </a:r>
                      <a:endParaRPr kumimoji="1" lang="ja-JP" altLang="en-US" sz="2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682086">
                <a:tc>
                  <a:txBody>
                    <a:bodyPr/>
                    <a:lstStyle/>
                    <a:p>
                      <a:pPr algn="ctr"/>
                      <a:r>
                        <a:rPr kumimoji="1" lang="en-US" altLang="ja-JP" sz="2400" dirty="0" smtClean="0"/>
                        <a:t>Groundwater level</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2400" dirty="0" smtClean="0"/>
                        <a:t>○</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2400" dirty="0" smtClean="0"/>
                        <a:t>×</a:t>
                      </a:r>
                      <a:endParaRPr kumimoji="1" lang="ja-JP" altLang="en-US" sz="2400" dirty="0" smtClean="0"/>
                    </a:p>
                    <a:p>
                      <a:pPr algn="ct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400" dirty="0" smtClean="0"/>
                        <a:t>△</a:t>
                      </a:r>
                    </a:p>
                    <a:p>
                      <a:pPr algn="ct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53440">
                <a:tc>
                  <a:txBody>
                    <a:bodyPr/>
                    <a:lstStyle/>
                    <a:p>
                      <a:pPr algn="ctr"/>
                      <a:r>
                        <a:rPr kumimoji="1" lang="en-US" altLang="ja-JP" sz="2400" dirty="0" smtClean="0"/>
                        <a:t>Stiffness</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2400" dirty="0" smtClean="0"/>
                        <a:t>△</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400" dirty="0" smtClean="0"/>
                        <a:t>○</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2400" dirty="0" smtClean="0"/>
                        <a:t>×</a:t>
                      </a:r>
                      <a:endParaRPr kumimoji="1" lang="ja-JP" altLang="en-US" sz="2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62000">
                <a:tc>
                  <a:txBody>
                    <a:bodyPr/>
                    <a:lstStyle/>
                    <a:p>
                      <a:pPr algn="ctr"/>
                      <a:r>
                        <a:rPr kumimoji="1" lang="en-US" altLang="ja-JP" sz="2400" dirty="0" smtClean="0"/>
                        <a:t>Soil type</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kumimoji="1" lang="ja-JP" altLang="en-US" sz="2400" dirty="0" smtClean="0"/>
                        <a:t>△</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400" dirty="0" smtClean="0"/>
                        <a:t>△</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2086">
                <a:tc>
                  <a:txBody>
                    <a:bodyPr/>
                    <a:lstStyle/>
                    <a:p>
                      <a:pPr algn="ctr"/>
                      <a:r>
                        <a:rPr kumimoji="1" lang="en-US" altLang="ja-JP" sz="2400" dirty="0" smtClean="0"/>
                        <a:t>Permeability</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2400" dirty="0" smtClean="0"/>
                        <a:t>×</a:t>
                      </a:r>
                      <a:endParaRPr kumimoji="1" lang="ja-JP" altLang="en-US" sz="2400" dirty="0" smtClean="0"/>
                    </a:p>
                    <a:p>
                      <a:pPr algn="ct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400" dirty="0" smtClean="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400" dirty="0" smtClean="0"/>
                        <a:t>△</a:t>
                      </a:r>
                    </a:p>
                    <a:p>
                      <a:pPr algn="ct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テキスト ボックス 2"/>
          <p:cNvSpPr txBox="1"/>
          <p:nvPr/>
        </p:nvSpPr>
        <p:spPr>
          <a:xfrm>
            <a:off x="5943600" y="761999"/>
            <a:ext cx="3048000"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kumimoji="1" lang="ja-JP" altLang="en-US" sz="2000" dirty="0" smtClean="0"/>
              <a:t>○：</a:t>
            </a:r>
            <a:r>
              <a:rPr kumimoji="1" lang="en-US" altLang="ja-JP" sz="2000" dirty="0" smtClean="0"/>
              <a:t>Good relationship</a:t>
            </a:r>
            <a:br>
              <a:rPr kumimoji="1" lang="en-US" altLang="ja-JP" sz="2000" dirty="0" smtClean="0"/>
            </a:br>
            <a:r>
              <a:rPr kumimoji="1" lang="ja-JP" altLang="en-US" sz="2000" dirty="0" smtClean="0"/>
              <a:t>△</a:t>
            </a:r>
            <a:r>
              <a:rPr kumimoji="1" lang="en-US" altLang="ja-JP" sz="2000" dirty="0" smtClean="0"/>
              <a:t>: Some relationship</a:t>
            </a:r>
            <a:br>
              <a:rPr kumimoji="1" lang="en-US" altLang="ja-JP" sz="2000" dirty="0" smtClean="0"/>
            </a:br>
            <a:r>
              <a:rPr kumimoji="1" lang="en-US" altLang="ja-JP" sz="2000" dirty="0" smtClean="0"/>
              <a:t>×: No relationship</a:t>
            </a:r>
            <a:endParaRPr kumimoji="1" lang="ja-JP" altLang="en-US" sz="2000" dirty="0"/>
          </a:p>
        </p:txBody>
      </p:sp>
      <p:sp>
        <p:nvSpPr>
          <p:cNvPr id="8" name="日付プレースホルダー 7"/>
          <p:cNvSpPr>
            <a:spLocks noGrp="1"/>
          </p:cNvSpPr>
          <p:nvPr>
            <p:ph type="dt" sz="half" idx="10"/>
          </p:nvPr>
        </p:nvSpPr>
        <p:spPr/>
        <p:txBody>
          <a:bodyPr/>
          <a:lstStyle/>
          <a:p>
            <a:pPr>
              <a:defRPr/>
            </a:pPr>
            <a:r>
              <a:rPr lang="en-US" altLang="ja-JP" smtClean="0"/>
              <a:t>2016/9/15</a:t>
            </a:r>
            <a:endParaRPr lang="ja-JP" altLang="ja-JP"/>
          </a:p>
        </p:txBody>
      </p:sp>
      <p:sp>
        <p:nvSpPr>
          <p:cNvPr id="9" name="フッター プレースホルダー 8"/>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10" name="スライド番号プレースホルダー 9"/>
          <p:cNvSpPr>
            <a:spLocks noGrp="1"/>
          </p:cNvSpPr>
          <p:nvPr>
            <p:ph type="sldNum" sz="quarter" idx="12"/>
          </p:nvPr>
        </p:nvSpPr>
        <p:spPr/>
        <p:txBody>
          <a:bodyPr/>
          <a:lstStyle/>
          <a:p>
            <a:pPr>
              <a:defRPr/>
            </a:pPr>
            <a:fld id="{589587F9-51AB-4F79-A716-B28F65E7F8F1}" type="slidenum">
              <a:rPr lang="en-US" altLang="ja-JP" smtClean="0"/>
              <a:pPr>
                <a:defRPr/>
              </a:pPr>
              <a:t>5</a:t>
            </a:fld>
            <a:endParaRPr lang="en-US" altLang="ja-JP" dirty="0"/>
          </a:p>
        </p:txBody>
      </p:sp>
    </p:spTree>
    <p:extLst>
      <p:ext uri="{BB962C8B-B14F-4D97-AF65-F5344CB8AC3E}">
        <p14:creationId xmlns:p14="http://schemas.microsoft.com/office/powerpoint/2010/main" val="118907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011"/>
            <a:ext cx="9144000" cy="1295400"/>
          </a:xfrm>
        </p:spPr>
        <p:txBody>
          <a:bodyPr/>
          <a:lstStyle/>
          <a:p>
            <a:pPr algn="ctr"/>
            <a:r>
              <a:rPr kumimoji="1" lang="en-US" altLang="ja-JP" dirty="0" smtClean="0"/>
              <a:t>Combine methods with different resolutions and dimensions </a:t>
            </a:r>
            <a:endParaRPr kumimoji="1" lang="ja-JP" altLang="en-US" dirty="0"/>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30" y="1833265"/>
            <a:ext cx="9058275" cy="239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テキスト ボックス 2"/>
          <p:cNvSpPr txBox="1"/>
          <p:nvPr/>
        </p:nvSpPr>
        <p:spPr>
          <a:xfrm>
            <a:off x="28074" y="1371600"/>
            <a:ext cx="3248526" cy="461665"/>
          </a:xfrm>
          <a:prstGeom prst="rect">
            <a:avLst/>
          </a:prstGeom>
          <a:solidFill>
            <a:schemeClr val="bg1"/>
          </a:solidFill>
        </p:spPr>
        <p:txBody>
          <a:bodyPr wrap="square" rtlCol="0">
            <a:spAutoFit/>
          </a:bodyPr>
          <a:lstStyle/>
          <a:p>
            <a:pPr algn="ctr"/>
            <a:r>
              <a:rPr kumimoji="1" lang="en-US" altLang="ja-JP" dirty="0" smtClean="0"/>
              <a:t>Geophysical section</a:t>
            </a:r>
            <a:endParaRPr kumimoji="1" lang="ja-JP" altLang="en-US" dirty="0"/>
          </a:p>
        </p:txBody>
      </p:sp>
      <p:pic>
        <p:nvPicPr>
          <p:cNvPr id="174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05" y="1845297"/>
            <a:ext cx="9029700" cy="240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グループ化 11"/>
          <p:cNvGrpSpPr/>
          <p:nvPr/>
        </p:nvGrpSpPr>
        <p:grpSpPr>
          <a:xfrm>
            <a:off x="2438400" y="1447800"/>
            <a:ext cx="6324600" cy="5140312"/>
            <a:chOff x="2438400" y="1447800"/>
            <a:chExt cx="6324600" cy="5140312"/>
          </a:xfrm>
        </p:grpSpPr>
        <p:grpSp>
          <p:nvGrpSpPr>
            <p:cNvPr id="9" name="グループ化 8"/>
            <p:cNvGrpSpPr/>
            <p:nvPr/>
          </p:nvGrpSpPr>
          <p:grpSpPr>
            <a:xfrm>
              <a:off x="4495800" y="1447800"/>
              <a:ext cx="4267200" cy="5140312"/>
              <a:chOff x="1914715" y="1371600"/>
              <a:chExt cx="4267200" cy="5140312"/>
            </a:xfrm>
          </p:grpSpPr>
          <p:sp>
            <p:nvSpPr>
              <p:cNvPr id="6" name="正方形/長方形 5"/>
              <p:cNvSpPr/>
              <p:nvPr/>
            </p:nvSpPr>
            <p:spPr bwMode="auto">
              <a:xfrm>
                <a:off x="1914715" y="1371600"/>
                <a:ext cx="4267200" cy="5140312"/>
              </a:xfrm>
              <a:prstGeom prst="rect">
                <a:avLst/>
              </a:prstGeom>
              <a:solidFill>
                <a:schemeClr val="bg1"/>
              </a:solid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nvGrpSpPr>
              <p:cNvPr id="8" name="グループ化 7"/>
              <p:cNvGrpSpPr/>
              <p:nvPr/>
            </p:nvGrpSpPr>
            <p:grpSpPr>
              <a:xfrm>
                <a:off x="2133600" y="1387642"/>
                <a:ext cx="3596821" cy="5105855"/>
                <a:chOff x="2133600" y="1387642"/>
                <a:chExt cx="3596821" cy="5105855"/>
              </a:xfrm>
            </p:grpSpPr>
            <p:pic>
              <p:nvPicPr>
                <p:cNvPr id="4" name="図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3600" y="1845297"/>
                  <a:ext cx="3596821" cy="4648200"/>
                </a:xfrm>
                <a:prstGeom prst="rect">
                  <a:avLst/>
                </a:prstGeom>
              </p:spPr>
            </p:pic>
            <p:sp>
              <p:nvSpPr>
                <p:cNvPr id="7" name="テキスト ボックス 6"/>
                <p:cNvSpPr txBox="1"/>
                <p:nvPr/>
              </p:nvSpPr>
              <p:spPr>
                <a:xfrm>
                  <a:off x="2307747" y="1387642"/>
                  <a:ext cx="3248526" cy="461665"/>
                </a:xfrm>
                <a:prstGeom prst="rect">
                  <a:avLst/>
                </a:prstGeom>
                <a:noFill/>
              </p:spPr>
              <p:txBody>
                <a:bodyPr wrap="square" rtlCol="0">
                  <a:spAutoFit/>
                </a:bodyPr>
                <a:lstStyle/>
                <a:p>
                  <a:pPr algn="ctr"/>
                  <a:r>
                    <a:rPr kumimoji="1" lang="en-US" altLang="ja-JP" dirty="0" smtClean="0"/>
                    <a:t>Boring</a:t>
                  </a:r>
                  <a:endParaRPr kumimoji="1" lang="ja-JP" altLang="en-US" dirty="0"/>
                </a:p>
              </p:txBody>
            </p:sp>
          </p:grpSp>
        </p:grpSp>
        <p:sp>
          <p:nvSpPr>
            <p:cNvPr id="10" name="正方形/長方形 9"/>
            <p:cNvSpPr/>
            <p:nvPr/>
          </p:nvSpPr>
          <p:spPr bwMode="auto">
            <a:xfrm>
              <a:off x="2438400" y="2133600"/>
              <a:ext cx="762000" cy="12954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1" name="右矢印 10"/>
            <p:cNvSpPr/>
            <p:nvPr/>
          </p:nvSpPr>
          <p:spPr bwMode="auto">
            <a:xfrm>
              <a:off x="3429000" y="2438400"/>
              <a:ext cx="990600" cy="7620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grpSp>
        <p:nvGrpSpPr>
          <p:cNvPr id="18" name="グループ化 17"/>
          <p:cNvGrpSpPr/>
          <p:nvPr/>
        </p:nvGrpSpPr>
        <p:grpSpPr>
          <a:xfrm>
            <a:off x="228600" y="2057854"/>
            <a:ext cx="6773779" cy="4800146"/>
            <a:chOff x="228600" y="2057854"/>
            <a:chExt cx="6773779" cy="4800146"/>
          </a:xfrm>
        </p:grpSpPr>
        <p:sp>
          <p:nvSpPr>
            <p:cNvPr id="16" name="正方形/長方形 15"/>
            <p:cNvSpPr/>
            <p:nvPr/>
          </p:nvSpPr>
          <p:spPr bwMode="auto">
            <a:xfrm>
              <a:off x="228600" y="2057854"/>
              <a:ext cx="4038600" cy="4800146"/>
            </a:xfrm>
            <a:prstGeom prst="rect">
              <a:avLst/>
            </a:prstGeom>
            <a:solidFill>
              <a:schemeClr val="bg1"/>
            </a:solid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pic>
          <p:nvPicPr>
            <p:cNvPr id="13" name="図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9273" y="2650366"/>
              <a:ext cx="3477254" cy="4170251"/>
            </a:xfrm>
            <a:prstGeom prst="rect">
              <a:avLst/>
            </a:prstGeom>
          </p:spPr>
        </p:pic>
        <p:sp>
          <p:nvSpPr>
            <p:cNvPr id="17" name="テキスト ボックス 16"/>
            <p:cNvSpPr txBox="1"/>
            <p:nvPr/>
          </p:nvSpPr>
          <p:spPr>
            <a:xfrm>
              <a:off x="509337" y="2205652"/>
              <a:ext cx="3248526" cy="461665"/>
            </a:xfrm>
            <a:prstGeom prst="rect">
              <a:avLst/>
            </a:prstGeom>
            <a:noFill/>
          </p:spPr>
          <p:txBody>
            <a:bodyPr wrap="square" rtlCol="0">
              <a:spAutoFit/>
            </a:bodyPr>
            <a:lstStyle/>
            <a:p>
              <a:pPr algn="ctr"/>
              <a:r>
                <a:rPr kumimoji="1" lang="en-US" altLang="ja-JP" dirty="0" smtClean="0"/>
                <a:t>Laboratory Test</a:t>
              </a:r>
              <a:endParaRPr kumimoji="1" lang="ja-JP" altLang="en-US" dirty="0"/>
            </a:p>
          </p:txBody>
        </p:sp>
        <p:sp>
          <p:nvSpPr>
            <p:cNvPr id="14" name="正方形/長方形 13"/>
            <p:cNvSpPr/>
            <p:nvPr/>
          </p:nvSpPr>
          <p:spPr bwMode="auto">
            <a:xfrm>
              <a:off x="6697579" y="4131297"/>
              <a:ext cx="304800" cy="2286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5" name="右矢印 14"/>
            <p:cNvSpPr/>
            <p:nvPr/>
          </p:nvSpPr>
          <p:spPr bwMode="auto">
            <a:xfrm flipH="1">
              <a:off x="4251158" y="4025245"/>
              <a:ext cx="2261937" cy="44070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sp>
        <p:nvSpPr>
          <p:cNvPr id="21" name="日付プレースホルダー 20"/>
          <p:cNvSpPr>
            <a:spLocks noGrp="1"/>
          </p:cNvSpPr>
          <p:nvPr>
            <p:ph type="dt" sz="half" idx="10"/>
          </p:nvPr>
        </p:nvSpPr>
        <p:spPr/>
        <p:txBody>
          <a:bodyPr/>
          <a:lstStyle/>
          <a:p>
            <a:pPr>
              <a:defRPr/>
            </a:pPr>
            <a:r>
              <a:rPr lang="en-US" altLang="ja-JP" smtClean="0"/>
              <a:t>2016/9/15</a:t>
            </a:r>
            <a:endParaRPr lang="ja-JP" altLang="ja-JP"/>
          </a:p>
        </p:txBody>
      </p:sp>
      <p:sp>
        <p:nvSpPr>
          <p:cNvPr id="22" name="フッター プレースホルダー 21"/>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23" name="スライド番号プレースホルダー 22"/>
          <p:cNvSpPr>
            <a:spLocks noGrp="1"/>
          </p:cNvSpPr>
          <p:nvPr>
            <p:ph type="sldNum" sz="quarter" idx="12"/>
          </p:nvPr>
        </p:nvSpPr>
        <p:spPr/>
        <p:txBody>
          <a:bodyPr/>
          <a:lstStyle/>
          <a:p>
            <a:pPr>
              <a:defRPr/>
            </a:pPr>
            <a:fld id="{589587F9-51AB-4F79-A716-B28F65E7F8F1}" type="slidenum">
              <a:rPr lang="en-US" altLang="ja-JP" smtClean="0"/>
              <a:pPr>
                <a:defRPr/>
              </a:pPr>
              <a:t>6</a:t>
            </a:fld>
            <a:endParaRPr lang="en-US" altLang="ja-JP" dirty="0"/>
          </a:p>
        </p:txBody>
      </p:sp>
    </p:spTree>
    <p:extLst>
      <p:ext uri="{BB962C8B-B14F-4D97-AF65-F5344CB8AC3E}">
        <p14:creationId xmlns:p14="http://schemas.microsoft.com/office/powerpoint/2010/main" val="2590990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kumimoji="1" lang="en-US" altLang="ja-JP" dirty="0" smtClean="0"/>
              <a:t>Case Studies</a:t>
            </a:r>
            <a:endParaRPr kumimoji="1" lang="ja-JP" altLang="en-US" dirty="0"/>
          </a:p>
        </p:txBody>
      </p:sp>
      <p:sp>
        <p:nvSpPr>
          <p:cNvPr id="4" name="コンテンツ プレースホルダー 3"/>
          <p:cNvSpPr>
            <a:spLocks noGrp="1"/>
          </p:cNvSpPr>
          <p:nvPr>
            <p:ph idx="1"/>
          </p:nvPr>
        </p:nvSpPr>
        <p:spPr>
          <a:xfrm>
            <a:off x="152400" y="1676400"/>
            <a:ext cx="8763000" cy="4114800"/>
          </a:xfrm>
        </p:spPr>
        <p:txBody>
          <a:bodyPr/>
          <a:lstStyle/>
          <a:p>
            <a:pPr marL="571500" indent="-571500">
              <a:buFont typeface="Arial" panose="020B0604020202020204" pitchFamily="34" charset="0"/>
              <a:buChar char="•"/>
            </a:pPr>
            <a:r>
              <a:rPr lang="en-US" altLang="ja-JP" sz="4000" dirty="0"/>
              <a:t>Levee investigations after </a:t>
            </a:r>
            <a:r>
              <a:rPr lang="en-US" altLang="ja-JP" sz="4000" dirty="0">
                <a:ea typeface="ＭＳ Ｐゴシック" charset="-128"/>
              </a:rPr>
              <a:t>East Japan </a:t>
            </a:r>
            <a:r>
              <a:rPr kumimoji="1" lang="en-US" altLang="ja-JP" sz="4000" dirty="0"/>
              <a:t>Earthquake 2011</a:t>
            </a:r>
          </a:p>
          <a:p>
            <a:pPr marL="571500" indent="-571500">
              <a:buFont typeface="Arial" panose="020B0604020202020204" pitchFamily="34" charset="0"/>
              <a:buChar char="•"/>
            </a:pPr>
            <a:r>
              <a:rPr kumimoji="1" lang="en-US" altLang="ja-JP" sz="4000" dirty="0"/>
              <a:t>Lake </a:t>
            </a:r>
            <a:r>
              <a:rPr kumimoji="1" lang="en-US" altLang="ja-JP" sz="4000" dirty="0" err="1"/>
              <a:t>Tapps</a:t>
            </a:r>
            <a:r>
              <a:rPr kumimoji="1" lang="en-US" altLang="ja-JP" sz="4000" dirty="0"/>
              <a:t>, WA.</a:t>
            </a:r>
          </a:p>
          <a:p>
            <a:pPr marL="571500" indent="-571500">
              <a:buFont typeface="Arial" panose="020B0604020202020204" pitchFamily="34" charset="0"/>
              <a:buChar char="•"/>
            </a:pPr>
            <a:r>
              <a:rPr kumimoji="1" lang="en-US" altLang="ja-JP" sz="4000" dirty="0"/>
              <a:t>Sacrament Delta, </a:t>
            </a:r>
            <a:r>
              <a:rPr kumimoji="1" lang="en-US" altLang="ja-JP" sz="4000" dirty="0" smtClean="0"/>
              <a:t>CA</a:t>
            </a:r>
          </a:p>
          <a:p>
            <a:pPr marL="571500" indent="-571500">
              <a:buFont typeface="Arial" panose="020B0604020202020204" pitchFamily="34" charset="0"/>
              <a:buChar char="•"/>
            </a:pPr>
            <a:r>
              <a:rPr kumimoji="1" lang="en-US" altLang="ja-JP" sz="4000" smtClean="0"/>
              <a:t>New Orleans, LA</a:t>
            </a:r>
            <a:endParaRPr kumimoji="1" lang="ja-JP" altLang="en-US" sz="4000" dirty="0"/>
          </a:p>
        </p:txBody>
      </p:sp>
      <p:sp>
        <p:nvSpPr>
          <p:cNvPr id="2" name="日付プレースホルダー 1"/>
          <p:cNvSpPr>
            <a:spLocks noGrp="1"/>
          </p:cNvSpPr>
          <p:nvPr>
            <p:ph type="dt" sz="half" idx="10"/>
          </p:nvPr>
        </p:nvSpPr>
        <p:spPr/>
        <p:txBody>
          <a:bodyPr/>
          <a:lstStyle/>
          <a:p>
            <a:pPr>
              <a:defRPr/>
            </a:pPr>
            <a:r>
              <a:rPr lang="en-US" altLang="ja-JP" smtClean="0"/>
              <a:t>2016/9/15</a:t>
            </a:r>
            <a:endParaRPr lang="ja-JP" altLang="ja-JP"/>
          </a:p>
        </p:txBody>
      </p:sp>
      <p:sp>
        <p:nvSpPr>
          <p:cNvPr id="9" name="フッター プレースホルダー 8"/>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10" name="スライド番号プレースホルダー 9"/>
          <p:cNvSpPr>
            <a:spLocks noGrp="1"/>
          </p:cNvSpPr>
          <p:nvPr>
            <p:ph type="sldNum" sz="quarter" idx="12"/>
          </p:nvPr>
        </p:nvSpPr>
        <p:spPr/>
        <p:txBody>
          <a:bodyPr/>
          <a:lstStyle/>
          <a:p>
            <a:pPr>
              <a:defRPr/>
            </a:pPr>
            <a:fld id="{18DB9224-C592-408E-AAA2-ACF894A7CFB2}" type="slidenum">
              <a:rPr lang="en-US" altLang="ja-JP" smtClean="0"/>
              <a:pPr>
                <a:defRPr/>
              </a:pPr>
              <a:t>7</a:t>
            </a:fld>
            <a:endParaRPr lang="en-US" altLang="ja-JP"/>
          </a:p>
        </p:txBody>
      </p:sp>
    </p:spTree>
    <p:extLst>
      <p:ext uri="{BB962C8B-B14F-4D97-AF65-F5344CB8AC3E}">
        <p14:creationId xmlns:p14="http://schemas.microsoft.com/office/powerpoint/2010/main" val="81552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52400"/>
            <a:ext cx="9144000" cy="1143000"/>
          </a:xfrm>
        </p:spPr>
        <p:txBody>
          <a:bodyPr/>
          <a:lstStyle/>
          <a:p>
            <a:r>
              <a:rPr lang="en-US" altLang="ja-JP" dirty="0" smtClean="0">
                <a:solidFill>
                  <a:schemeClr val="tx1"/>
                </a:solidFill>
                <a:ea typeface="ＭＳ Ｐゴシック" charset="-128"/>
              </a:rPr>
              <a:t>East </a:t>
            </a:r>
            <a:r>
              <a:rPr lang="en-US" altLang="ja-JP" dirty="0">
                <a:solidFill>
                  <a:schemeClr val="tx1"/>
                </a:solidFill>
                <a:ea typeface="ＭＳ Ｐゴシック" charset="-128"/>
              </a:rPr>
              <a:t>Japan </a:t>
            </a:r>
            <a:r>
              <a:rPr kumimoji="1" lang="en-US" altLang="ja-JP" dirty="0" smtClean="0">
                <a:solidFill>
                  <a:schemeClr val="tx1"/>
                </a:solidFill>
              </a:rPr>
              <a:t>Earthquake </a:t>
            </a:r>
            <a:r>
              <a:rPr kumimoji="1" lang="en-US" altLang="ja-JP" dirty="0" smtClean="0"/>
              <a:t/>
            </a:r>
            <a:br>
              <a:rPr kumimoji="1" lang="en-US" altLang="ja-JP" dirty="0" smtClean="0"/>
            </a:br>
            <a:r>
              <a:rPr kumimoji="1" lang="en-US" altLang="ja-JP" dirty="0" smtClean="0"/>
              <a:t>and levee collapse (2011)</a:t>
            </a:r>
            <a:endParaRPr kumimoji="1" lang="ja-JP" altLang="en-US" dirty="0"/>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645"/>
          <a:stretch/>
        </p:blipFill>
        <p:spPr bwMode="auto">
          <a:xfrm>
            <a:off x="304800" y="1524000"/>
            <a:ext cx="4441658" cy="460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グループ化 9"/>
          <p:cNvGrpSpPr/>
          <p:nvPr/>
        </p:nvGrpSpPr>
        <p:grpSpPr>
          <a:xfrm>
            <a:off x="2057400" y="2590800"/>
            <a:ext cx="2689059" cy="1847732"/>
            <a:chOff x="2057400" y="2590800"/>
            <a:chExt cx="2689059" cy="1847732"/>
          </a:xfrm>
        </p:grpSpPr>
        <p:sp>
          <p:nvSpPr>
            <p:cNvPr id="3" name="円/楕円 2"/>
            <p:cNvSpPr/>
            <p:nvPr/>
          </p:nvSpPr>
          <p:spPr bwMode="auto">
            <a:xfrm rot="931208">
              <a:off x="3167848" y="3121017"/>
              <a:ext cx="533400" cy="13175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4" name="テキスト ボックス 3"/>
            <p:cNvSpPr txBox="1"/>
            <p:nvPr/>
          </p:nvSpPr>
          <p:spPr>
            <a:xfrm>
              <a:off x="2057400" y="2590800"/>
              <a:ext cx="2689059" cy="461665"/>
            </a:xfrm>
            <a:prstGeom prst="rect">
              <a:avLst/>
            </a:prstGeom>
            <a:noFill/>
          </p:spPr>
          <p:txBody>
            <a:bodyPr wrap="square" rtlCol="0">
              <a:spAutoFit/>
            </a:bodyPr>
            <a:lstStyle/>
            <a:p>
              <a:r>
                <a:rPr kumimoji="1" lang="en-US" altLang="ja-JP" dirty="0" smtClean="0">
                  <a:solidFill>
                    <a:srgbClr val="FFFF00"/>
                  </a:solidFill>
                </a:rPr>
                <a:t>2011 Earthquake</a:t>
              </a:r>
              <a:endParaRPr kumimoji="1" lang="ja-JP" altLang="en-US" dirty="0">
                <a:solidFill>
                  <a:srgbClr val="FFFF00"/>
                </a:solidFill>
              </a:endParaRPr>
            </a:p>
          </p:txBody>
        </p:sp>
      </p:grpSp>
      <p:grpSp>
        <p:nvGrpSpPr>
          <p:cNvPr id="15" name="グループ化 14"/>
          <p:cNvGrpSpPr/>
          <p:nvPr/>
        </p:nvGrpSpPr>
        <p:grpSpPr>
          <a:xfrm>
            <a:off x="2033337" y="4319337"/>
            <a:ext cx="1929064" cy="940694"/>
            <a:chOff x="2033337" y="4319337"/>
            <a:chExt cx="1929064" cy="940694"/>
          </a:xfrm>
        </p:grpSpPr>
        <p:sp>
          <p:nvSpPr>
            <p:cNvPr id="5" name="円/楕円 4"/>
            <p:cNvSpPr/>
            <p:nvPr/>
          </p:nvSpPr>
          <p:spPr bwMode="auto">
            <a:xfrm>
              <a:off x="2633839" y="4319337"/>
              <a:ext cx="566561" cy="405063"/>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7" name="テキスト ボックス 6"/>
            <p:cNvSpPr txBox="1"/>
            <p:nvPr/>
          </p:nvSpPr>
          <p:spPr>
            <a:xfrm>
              <a:off x="2033337" y="4798366"/>
              <a:ext cx="1929064" cy="461665"/>
            </a:xfrm>
            <a:prstGeom prst="rect">
              <a:avLst/>
            </a:prstGeom>
            <a:noFill/>
          </p:spPr>
          <p:txBody>
            <a:bodyPr wrap="square" rtlCol="0">
              <a:spAutoFit/>
            </a:bodyPr>
            <a:lstStyle/>
            <a:p>
              <a:r>
                <a:rPr kumimoji="1" lang="en-US" altLang="ja-JP" dirty="0" smtClean="0">
                  <a:solidFill>
                    <a:srgbClr val="FF0000"/>
                  </a:solidFill>
                </a:rPr>
                <a:t>Kanto plain</a:t>
              </a:r>
              <a:endParaRPr kumimoji="1" lang="ja-JP" altLang="en-US" dirty="0">
                <a:solidFill>
                  <a:srgbClr val="FF0000"/>
                </a:solidFill>
              </a:endParaRPr>
            </a:p>
          </p:txBody>
        </p:sp>
      </p:grpSp>
      <p:cxnSp>
        <p:nvCxnSpPr>
          <p:cNvPr id="8" name="直線コネクタ 7"/>
          <p:cNvCxnSpPr/>
          <p:nvPr/>
        </p:nvCxnSpPr>
        <p:spPr bwMode="auto">
          <a:xfrm flipH="1">
            <a:off x="397043" y="5965658"/>
            <a:ext cx="457200" cy="0"/>
          </a:xfrm>
          <a:prstGeom prst="line">
            <a:avLst/>
          </a:prstGeom>
          <a:solidFill>
            <a:schemeClr val="accent1"/>
          </a:solidFill>
          <a:ln w="57150" cap="flat" cmpd="sng" algn="ctr">
            <a:solidFill>
              <a:srgbClr val="FFFF00"/>
            </a:solidFill>
            <a:prstDash val="solid"/>
            <a:round/>
            <a:headEnd type="none" w="med" len="med"/>
            <a:tailEnd type="none" w="med" len="med"/>
          </a:ln>
          <a:effectLst/>
        </p:spPr>
      </p:cxnSp>
      <p:sp>
        <p:nvSpPr>
          <p:cNvPr id="11" name="テキスト ボックス 10"/>
          <p:cNvSpPr txBox="1"/>
          <p:nvPr/>
        </p:nvSpPr>
        <p:spPr>
          <a:xfrm>
            <a:off x="181979" y="5596326"/>
            <a:ext cx="1113422" cy="369332"/>
          </a:xfrm>
          <a:prstGeom prst="rect">
            <a:avLst/>
          </a:prstGeom>
          <a:noFill/>
        </p:spPr>
        <p:txBody>
          <a:bodyPr wrap="square" rtlCol="0">
            <a:spAutoFit/>
          </a:bodyPr>
          <a:lstStyle/>
          <a:p>
            <a:pPr algn="ctr"/>
            <a:r>
              <a:rPr kumimoji="1" lang="en-US" altLang="ja-JP" sz="1800" dirty="0" smtClean="0">
                <a:solidFill>
                  <a:srgbClr val="FFFF00"/>
                </a:solidFill>
              </a:rPr>
              <a:t>200km</a:t>
            </a:r>
            <a:endParaRPr kumimoji="1" lang="ja-JP" altLang="en-US" sz="1800" dirty="0">
              <a:solidFill>
                <a:srgbClr val="FFFF00"/>
              </a:solidFill>
            </a:endParaRPr>
          </a:p>
        </p:txBody>
      </p:sp>
      <p:pic>
        <p:nvPicPr>
          <p:cNvPr id="14" name="図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1416" y="1459602"/>
            <a:ext cx="4622368" cy="3185726"/>
          </a:xfrm>
          <a:prstGeom prst="rect">
            <a:avLst/>
          </a:prstGeom>
        </p:spPr>
      </p:pic>
      <p:pic>
        <p:nvPicPr>
          <p:cNvPr id="12" name="図 3" descr="P3120165.JPG"/>
          <p:cNvPicPr>
            <a:picLocks noChangeAspect="1"/>
          </p:cNvPicPr>
          <p:nvPr/>
        </p:nvPicPr>
        <p:blipFill>
          <a:blip r:embed="rId5" cstate="print"/>
          <a:srcRect/>
          <a:stretch>
            <a:fillRect/>
          </a:stretch>
        </p:blipFill>
        <p:spPr>
          <a:xfrm>
            <a:off x="4539921" y="3497615"/>
            <a:ext cx="4445358" cy="3333793"/>
          </a:xfrm>
          <a:prstGeom prst="rect">
            <a:avLst/>
          </a:prstGeom>
          <a:noFill/>
          <a:ln/>
        </p:spPr>
      </p:pic>
      <p:sp>
        <p:nvSpPr>
          <p:cNvPr id="6" name="テキスト ボックス 5"/>
          <p:cNvSpPr txBox="1"/>
          <p:nvPr/>
        </p:nvSpPr>
        <p:spPr>
          <a:xfrm>
            <a:off x="3962401" y="5780992"/>
            <a:ext cx="5022878" cy="830997"/>
          </a:xfrm>
          <a:prstGeom prst="rect">
            <a:avLst/>
          </a:prstGeom>
          <a:solidFill>
            <a:schemeClr val="bg1"/>
          </a:solidFill>
          <a:ln w="38100">
            <a:solidFill>
              <a:srgbClr val="FF0000"/>
            </a:solidFill>
          </a:ln>
        </p:spPr>
        <p:txBody>
          <a:bodyPr wrap="square" rtlCol="0">
            <a:spAutoFit/>
          </a:bodyPr>
          <a:lstStyle/>
          <a:p>
            <a:pPr algn="ctr"/>
            <a:r>
              <a:rPr kumimoji="1" lang="en-US" altLang="ja-JP" dirty="0" smtClean="0"/>
              <a:t>Need to detect damaged levees without visible damage </a:t>
            </a:r>
            <a:endParaRPr kumimoji="1" lang="ja-JP" altLang="en-US" dirty="0"/>
          </a:p>
        </p:txBody>
      </p:sp>
      <p:sp>
        <p:nvSpPr>
          <p:cNvPr id="17" name="日付プレースホルダー 16"/>
          <p:cNvSpPr>
            <a:spLocks noGrp="1"/>
          </p:cNvSpPr>
          <p:nvPr>
            <p:ph type="dt" sz="half" idx="10"/>
          </p:nvPr>
        </p:nvSpPr>
        <p:spPr/>
        <p:txBody>
          <a:bodyPr/>
          <a:lstStyle/>
          <a:p>
            <a:pPr>
              <a:defRPr/>
            </a:pPr>
            <a:r>
              <a:rPr lang="en-US" altLang="ja-JP" smtClean="0"/>
              <a:t>2015/10/23</a:t>
            </a:r>
            <a:endParaRPr lang="ja-JP" altLang="ja-JP"/>
          </a:p>
        </p:txBody>
      </p:sp>
      <p:sp>
        <p:nvSpPr>
          <p:cNvPr id="18" name="フッター プレースホルダー 17"/>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19" name="スライド番号プレースホルダー 18"/>
          <p:cNvSpPr>
            <a:spLocks noGrp="1"/>
          </p:cNvSpPr>
          <p:nvPr>
            <p:ph type="sldNum" sz="quarter" idx="12"/>
          </p:nvPr>
        </p:nvSpPr>
        <p:spPr/>
        <p:txBody>
          <a:bodyPr/>
          <a:lstStyle/>
          <a:p>
            <a:pPr>
              <a:defRPr/>
            </a:pPr>
            <a:fld id="{589587F9-51AB-4F79-A716-B28F65E7F8F1}" type="slidenum">
              <a:rPr lang="en-US" altLang="ja-JP" smtClean="0"/>
              <a:pPr>
                <a:defRPr/>
              </a:pPr>
              <a:t>8</a:t>
            </a:fld>
            <a:endParaRPr lang="en-US" altLang="ja-JP" dirty="0"/>
          </a:p>
        </p:txBody>
      </p:sp>
    </p:spTree>
    <p:extLst>
      <p:ext uri="{BB962C8B-B14F-4D97-AF65-F5344CB8AC3E}">
        <p14:creationId xmlns:p14="http://schemas.microsoft.com/office/powerpoint/2010/main" val="331235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381000"/>
            <a:ext cx="8991600" cy="1143000"/>
          </a:xfrm>
        </p:spPr>
        <p:txBody>
          <a:bodyPr/>
          <a:lstStyle/>
          <a:p>
            <a:r>
              <a:rPr kumimoji="1" lang="en-US" altLang="ja-JP" dirty="0"/>
              <a:t>Need to </a:t>
            </a:r>
            <a:r>
              <a:rPr kumimoji="1" lang="en-US" altLang="ja-JP" dirty="0" smtClean="0"/>
              <a:t>Detect Damaged Levees </a:t>
            </a:r>
            <a:r>
              <a:rPr kumimoji="1" lang="en-US" altLang="ja-JP" dirty="0"/>
              <a:t>without </a:t>
            </a:r>
            <a:r>
              <a:rPr kumimoji="1" lang="en-US" altLang="ja-JP" dirty="0" smtClean="0"/>
              <a:t>Visible </a:t>
            </a:r>
            <a:r>
              <a:rPr kumimoji="1" lang="en-US" altLang="ja-JP" dirty="0"/>
              <a:t>D</a:t>
            </a:r>
            <a:r>
              <a:rPr kumimoji="1" lang="en-US" altLang="ja-JP" dirty="0" smtClean="0"/>
              <a:t>amage</a:t>
            </a:r>
            <a:endParaRPr kumimoji="1" lang="ja-JP" altLang="en-US" dirty="0"/>
          </a:p>
        </p:txBody>
      </p:sp>
      <p:grpSp>
        <p:nvGrpSpPr>
          <p:cNvPr id="10" name="グループ化 9"/>
          <p:cNvGrpSpPr/>
          <p:nvPr/>
        </p:nvGrpSpPr>
        <p:grpSpPr>
          <a:xfrm>
            <a:off x="152400" y="2695576"/>
            <a:ext cx="3852773" cy="2181223"/>
            <a:chOff x="152400" y="2695576"/>
            <a:chExt cx="3852773" cy="2181223"/>
          </a:xfrm>
        </p:grpSpPr>
        <p:sp>
          <p:nvSpPr>
            <p:cNvPr id="6" name="Freeform 5"/>
            <p:cNvSpPr>
              <a:spLocks/>
            </p:cNvSpPr>
            <p:nvPr/>
          </p:nvSpPr>
          <p:spPr bwMode="auto">
            <a:xfrm>
              <a:off x="152400" y="2695576"/>
              <a:ext cx="3852773" cy="1152511"/>
            </a:xfrm>
            <a:custGeom>
              <a:avLst/>
              <a:gdLst>
                <a:gd name="T0" fmla="*/ 0 w 4922"/>
                <a:gd name="T1" fmla="*/ 710 h 710"/>
                <a:gd name="T2" fmla="*/ 1136 w 4922"/>
                <a:gd name="T3" fmla="*/ 710 h 710"/>
                <a:gd name="T4" fmla="*/ 1969 w 4922"/>
                <a:gd name="T5" fmla="*/ 0 h 710"/>
                <a:gd name="T6" fmla="*/ 2584 w 4922"/>
                <a:gd name="T7" fmla="*/ 0 h 710"/>
                <a:gd name="T8" fmla="*/ 3462 w 4922"/>
                <a:gd name="T9" fmla="*/ 710 h 710"/>
                <a:gd name="T10" fmla="*/ 4922 w 4922"/>
                <a:gd name="T11" fmla="*/ 704 h 710"/>
                <a:gd name="connsiteX0" fmla="*/ 0 w 8751"/>
                <a:gd name="connsiteY0" fmla="*/ 10000 h 10367"/>
                <a:gd name="connsiteX1" fmla="*/ 2308 w 8751"/>
                <a:gd name="connsiteY1" fmla="*/ 10000 h 10367"/>
                <a:gd name="connsiteX2" fmla="*/ 4000 w 8751"/>
                <a:gd name="connsiteY2" fmla="*/ 0 h 10367"/>
                <a:gd name="connsiteX3" fmla="*/ 5250 w 8751"/>
                <a:gd name="connsiteY3" fmla="*/ 0 h 10367"/>
                <a:gd name="connsiteX4" fmla="*/ 7034 w 8751"/>
                <a:gd name="connsiteY4" fmla="*/ 10000 h 10367"/>
                <a:gd name="connsiteX5" fmla="*/ 8751 w 8751"/>
                <a:gd name="connsiteY5" fmla="*/ 10366 h 10367"/>
                <a:gd name="connsiteX0" fmla="*/ 0 w 10030"/>
                <a:gd name="connsiteY0" fmla="*/ 9646 h 9784"/>
                <a:gd name="connsiteX1" fmla="*/ 2637 w 10030"/>
                <a:gd name="connsiteY1" fmla="*/ 9646 h 9784"/>
                <a:gd name="connsiteX2" fmla="*/ 4571 w 10030"/>
                <a:gd name="connsiteY2" fmla="*/ 0 h 9784"/>
                <a:gd name="connsiteX3" fmla="*/ 5999 w 10030"/>
                <a:gd name="connsiteY3" fmla="*/ 0 h 9784"/>
                <a:gd name="connsiteX4" fmla="*/ 8038 w 10030"/>
                <a:gd name="connsiteY4" fmla="*/ 9646 h 9784"/>
                <a:gd name="connsiteX5" fmla="*/ 10030 w 10030"/>
                <a:gd name="connsiteY5" fmla="*/ 9782 h 9784"/>
                <a:gd name="connsiteX0" fmla="*/ 0 w 8992"/>
                <a:gd name="connsiteY0" fmla="*/ 10081 h 10081"/>
                <a:gd name="connsiteX1" fmla="*/ 1621 w 8992"/>
                <a:gd name="connsiteY1" fmla="*/ 9859 h 10081"/>
                <a:gd name="connsiteX2" fmla="*/ 3549 w 8992"/>
                <a:gd name="connsiteY2" fmla="*/ 0 h 10081"/>
                <a:gd name="connsiteX3" fmla="*/ 4973 w 8992"/>
                <a:gd name="connsiteY3" fmla="*/ 0 h 10081"/>
                <a:gd name="connsiteX4" fmla="*/ 7006 w 8992"/>
                <a:gd name="connsiteY4" fmla="*/ 9859 h 10081"/>
                <a:gd name="connsiteX5" fmla="*/ 8992 w 8992"/>
                <a:gd name="connsiteY5" fmla="*/ 9998 h 10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92" h="10081">
                  <a:moveTo>
                    <a:pt x="0" y="10081"/>
                  </a:moveTo>
                  <a:lnTo>
                    <a:pt x="1621" y="9859"/>
                  </a:lnTo>
                  <a:lnTo>
                    <a:pt x="3549" y="0"/>
                  </a:lnTo>
                  <a:lnTo>
                    <a:pt x="4973" y="0"/>
                  </a:lnTo>
                  <a:lnTo>
                    <a:pt x="7006" y="9859"/>
                  </a:lnTo>
                  <a:cubicBezTo>
                    <a:pt x="8133" y="9831"/>
                    <a:pt x="7865" y="10026"/>
                    <a:pt x="8992" y="9998"/>
                  </a:cubicBezTo>
                </a:path>
              </a:pathLst>
            </a:custGeom>
            <a:solidFill>
              <a:srgbClr val="FFCC00"/>
            </a:solidFill>
            <a:ln w="38100" cmpd="sng">
              <a:solidFill>
                <a:srgbClr val="FF9900"/>
              </a:solidFill>
              <a:round/>
              <a:headEnd/>
              <a:tailEnd/>
            </a:ln>
            <a:effectLst>
              <a:prstShdw prst="shdw17" dist="17961" dir="2700000">
                <a:srgbClr val="FF9900">
                  <a:gamma/>
                  <a:shade val="60000"/>
                  <a:invGamma/>
                </a:srgbClr>
              </a:prstShdw>
            </a:effectLst>
            <a:extLst/>
          </p:spPr>
          <p:txBody>
            <a:bodyPr/>
            <a:lstStyle/>
            <a:p>
              <a:endParaRPr lang="ja-JP" altLang="en-US"/>
            </a:p>
          </p:txBody>
        </p:sp>
        <p:sp>
          <p:nvSpPr>
            <p:cNvPr id="7" name="正方形/長方形 6"/>
            <p:cNvSpPr/>
            <p:nvPr/>
          </p:nvSpPr>
          <p:spPr bwMode="auto">
            <a:xfrm>
              <a:off x="253907" y="3848087"/>
              <a:ext cx="3657600" cy="1028712"/>
            </a:xfrm>
            <a:prstGeom prst="rect">
              <a:avLst/>
            </a:prstGeom>
            <a:solidFill>
              <a:srgbClr val="FF9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sp>
        <p:nvSpPr>
          <p:cNvPr id="8" name="テキスト ボックス 7"/>
          <p:cNvSpPr txBox="1"/>
          <p:nvPr/>
        </p:nvSpPr>
        <p:spPr>
          <a:xfrm>
            <a:off x="253907" y="1981200"/>
            <a:ext cx="3479893" cy="461665"/>
          </a:xfrm>
          <a:prstGeom prst="rect">
            <a:avLst/>
          </a:prstGeom>
          <a:noFill/>
        </p:spPr>
        <p:txBody>
          <a:bodyPr wrap="square" rtlCol="0">
            <a:spAutoFit/>
          </a:bodyPr>
          <a:lstStyle/>
          <a:p>
            <a:pPr algn="ctr"/>
            <a:r>
              <a:rPr kumimoji="1" lang="en-US" altLang="ja-JP" dirty="0" smtClean="0"/>
              <a:t>Before the earthquake</a:t>
            </a:r>
            <a:endParaRPr kumimoji="1" lang="ja-JP" altLang="en-US" dirty="0"/>
          </a:p>
        </p:txBody>
      </p:sp>
      <p:sp>
        <p:nvSpPr>
          <p:cNvPr id="18" name="テキスト ボックス 17"/>
          <p:cNvSpPr txBox="1"/>
          <p:nvPr/>
        </p:nvSpPr>
        <p:spPr>
          <a:xfrm>
            <a:off x="3124200" y="5410200"/>
            <a:ext cx="5410200"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kumimoji="1" lang="en-US" altLang="ja-JP" dirty="0" smtClean="0"/>
              <a:t>Geophysical methods were applied to levees to detect damaged levees</a:t>
            </a:r>
            <a:endParaRPr kumimoji="1" lang="ja-JP" altLang="en-US" dirty="0"/>
          </a:p>
        </p:txBody>
      </p:sp>
      <p:grpSp>
        <p:nvGrpSpPr>
          <p:cNvPr id="20" name="グループ化 19"/>
          <p:cNvGrpSpPr/>
          <p:nvPr/>
        </p:nvGrpSpPr>
        <p:grpSpPr>
          <a:xfrm>
            <a:off x="4302476" y="2097396"/>
            <a:ext cx="4767173" cy="2895599"/>
            <a:chOff x="4302476" y="2097396"/>
            <a:chExt cx="4767173" cy="2895599"/>
          </a:xfrm>
        </p:grpSpPr>
        <p:sp>
          <p:nvSpPr>
            <p:cNvPr id="9" name="右矢印 8"/>
            <p:cNvSpPr/>
            <p:nvPr/>
          </p:nvSpPr>
          <p:spPr bwMode="auto">
            <a:xfrm>
              <a:off x="4302476" y="3557896"/>
              <a:ext cx="762000" cy="685800"/>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grpSp>
          <p:nvGrpSpPr>
            <p:cNvPr id="11" name="グループ化 10"/>
            <p:cNvGrpSpPr/>
            <p:nvPr/>
          </p:nvGrpSpPr>
          <p:grpSpPr>
            <a:xfrm>
              <a:off x="5216876" y="2811772"/>
              <a:ext cx="3852773" cy="2181223"/>
              <a:chOff x="152400" y="2695576"/>
              <a:chExt cx="3852773" cy="2181223"/>
            </a:xfrm>
          </p:grpSpPr>
          <p:sp>
            <p:nvSpPr>
              <p:cNvPr id="13" name="正方形/長方形 12"/>
              <p:cNvSpPr/>
              <p:nvPr/>
            </p:nvSpPr>
            <p:spPr bwMode="auto">
              <a:xfrm>
                <a:off x="253907" y="3848087"/>
                <a:ext cx="3657600" cy="1028712"/>
              </a:xfrm>
              <a:prstGeom prst="rect">
                <a:avLst/>
              </a:prstGeom>
              <a:solidFill>
                <a:srgbClr val="FF9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2" name="Freeform 5"/>
              <p:cNvSpPr>
                <a:spLocks/>
              </p:cNvSpPr>
              <p:nvPr/>
            </p:nvSpPr>
            <p:spPr bwMode="auto">
              <a:xfrm>
                <a:off x="152400" y="2695576"/>
                <a:ext cx="3852773" cy="1152511"/>
              </a:xfrm>
              <a:custGeom>
                <a:avLst/>
                <a:gdLst>
                  <a:gd name="T0" fmla="*/ 0 w 4922"/>
                  <a:gd name="T1" fmla="*/ 710 h 710"/>
                  <a:gd name="T2" fmla="*/ 1136 w 4922"/>
                  <a:gd name="T3" fmla="*/ 710 h 710"/>
                  <a:gd name="T4" fmla="*/ 1969 w 4922"/>
                  <a:gd name="T5" fmla="*/ 0 h 710"/>
                  <a:gd name="T6" fmla="*/ 2584 w 4922"/>
                  <a:gd name="T7" fmla="*/ 0 h 710"/>
                  <a:gd name="T8" fmla="*/ 3462 w 4922"/>
                  <a:gd name="T9" fmla="*/ 710 h 710"/>
                  <a:gd name="T10" fmla="*/ 4922 w 4922"/>
                  <a:gd name="T11" fmla="*/ 704 h 710"/>
                  <a:gd name="connsiteX0" fmla="*/ 0 w 8751"/>
                  <a:gd name="connsiteY0" fmla="*/ 10000 h 10367"/>
                  <a:gd name="connsiteX1" fmla="*/ 2308 w 8751"/>
                  <a:gd name="connsiteY1" fmla="*/ 10000 h 10367"/>
                  <a:gd name="connsiteX2" fmla="*/ 4000 w 8751"/>
                  <a:gd name="connsiteY2" fmla="*/ 0 h 10367"/>
                  <a:gd name="connsiteX3" fmla="*/ 5250 w 8751"/>
                  <a:gd name="connsiteY3" fmla="*/ 0 h 10367"/>
                  <a:gd name="connsiteX4" fmla="*/ 7034 w 8751"/>
                  <a:gd name="connsiteY4" fmla="*/ 10000 h 10367"/>
                  <a:gd name="connsiteX5" fmla="*/ 8751 w 8751"/>
                  <a:gd name="connsiteY5" fmla="*/ 10366 h 10367"/>
                  <a:gd name="connsiteX0" fmla="*/ 0 w 10030"/>
                  <a:gd name="connsiteY0" fmla="*/ 9646 h 9784"/>
                  <a:gd name="connsiteX1" fmla="*/ 2637 w 10030"/>
                  <a:gd name="connsiteY1" fmla="*/ 9646 h 9784"/>
                  <a:gd name="connsiteX2" fmla="*/ 4571 w 10030"/>
                  <a:gd name="connsiteY2" fmla="*/ 0 h 9784"/>
                  <a:gd name="connsiteX3" fmla="*/ 5999 w 10030"/>
                  <a:gd name="connsiteY3" fmla="*/ 0 h 9784"/>
                  <a:gd name="connsiteX4" fmla="*/ 8038 w 10030"/>
                  <a:gd name="connsiteY4" fmla="*/ 9646 h 9784"/>
                  <a:gd name="connsiteX5" fmla="*/ 10030 w 10030"/>
                  <a:gd name="connsiteY5" fmla="*/ 9782 h 9784"/>
                  <a:gd name="connsiteX0" fmla="*/ 0 w 8992"/>
                  <a:gd name="connsiteY0" fmla="*/ 10081 h 10081"/>
                  <a:gd name="connsiteX1" fmla="*/ 1621 w 8992"/>
                  <a:gd name="connsiteY1" fmla="*/ 9859 h 10081"/>
                  <a:gd name="connsiteX2" fmla="*/ 3549 w 8992"/>
                  <a:gd name="connsiteY2" fmla="*/ 0 h 10081"/>
                  <a:gd name="connsiteX3" fmla="*/ 4973 w 8992"/>
                  <a:gd name="connsiteY3" fmla="*/ 0 h 10081"/>
                  <a:gd name="connsiteX4" fmla="*/ 7006 w 8992"/>
                  <a:gd name="connsiteY4" fmla="*/ 9859 h 10081"/>
                  <a:gd name="connsiteX5" fmla="*/ 8992 w 8992"/>
                  <a:gd name="connsiteY5" fmla="*/ 9998 h 10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92" h="10081">
                    <a:moveTo>
                      <a:pt x="0" y="10081"/>
                    </a:moveTo>
                    <a:lnTo>
                      <a:pt x="1621" y="9859"/>
                    </a:lnTo>
                    <a:lnTo>
                      <a:pt x="3549" y="0"/>
                    </a:lnTo>
                    <a:lnTo>
                      <a:pt x="4973" y="0"/>
                    </a:lnTo>
                    <a:lnTo>
                      <a:pt x="7006" y="9859"/>
                    </a:lnTo>
                    <a:cubicBezTo>
                      <a:pt x="8133" y="9831"/>
                      <a:pt x="7865" y="10026"/>
                      <a:pt x="8992" y="9998"/>
                    </a:cubicBezTo>
                  </a:path>
                </a:pathLst>
              </a:custGeom>
              <a:solidFill>
                <a:srgbClr val="FFCC00"/>
              </a:solidFill>
              <a:ln w="38100" cmpd="sng">
                <a:solidFill>
                  <a:srgbClr val="FF9900"/>
                </a:solidFill>
                <a:round/>
                <a:headEnd/>
                <a:tailEnd/>
              </a:ln>
              <a:effectLst>
                <a:prstShdw prst="shdw17" dist="17961" dir="2700000">
                  <a:srgbClr val="FF9900">
                    <a:gamma/>
                    <a:shade val="60000"/>
                    <a:invGamma/>
                  </a:srgbClr>
                </a:prstShdw>
              </a:effectLst>
              <a:extLst/>
            </p:spPr>
            <p:txBody>
              <a:bodyPr/>
              <a:lstStyle/>
              <a:p>
                <a:endParaRPr lang="ja-JP" altLang="en-US"/>
              </a:p>
            </p:txBody>
          </p:sp>
        </p:grpSp>
        <p:sp>
          <p:nvSpPr>
            <p:cNvPr id="14" name="テキスト ボックス 13"/>
            <p:cNvSpPr txBox="1"/>
            <p:nvPr/>
          </p:nvSpPr>
          <p:spPr>
            <a:xfrm>
              <a:off x="5318383" y="2097396"/>
              <a:ext cx="3479893" cy="461665"/>
            </a:xfrm>
            <a:prstGeom prst="rect">
              <a:avLst/>
            </a:prstGeom>
            <a:noFill/>
          </p:spPr>
          <p:txBody>
            <a:bodyPr wrap="square" rtlCol="0">
              <a:spAutoFit/>
            </a:bodyPr>
            <a:lstStyle/>
            <a:p>
              <a:pPr algn="ctr"/>
              <a:r>
                <a:rPr kumimoji="1" lang="en-US" altLang="ja-JP" dirty="0" smtClean="0"/>
                <a:t>After the earthquake</a:t>
              </a:r>
              <a:endParaRPr kumimoji="1" lang="ja-JP" altLang="en-US" dirty="0"/>
            </a:p>
          </p:txBody>
        </p:sp>
        <p:sp>
          <p:nvSpPr>
            <p:cNvPr id="15" name="フリーフォーム 14"/>
            <p:cNvSpPr/>
            <p:nvPr/>
          </p:nvSpPr>
          <p:spPr bwMode="auto">
            <a:xfrm>
              <a:off x="6550376" y="3253096"/>
              <a:ext cx="1638300" cy="927100"/>
            </a:xfrm>
            <a:custGeom>
              <a:avLst/>
              <a:gdLst>
                <a:gd name="connsiteX0" fmla="*/ 0 w 1638300"/>
                <a:gd name="connsiteY0" fmla="*/ 723900 h 927100"/>
                <a:gd name="connsiteX1" fmla="*/ 495300 w 1638300"/>
                <a:gd name="connsiteY1" fmla="*/ 876300 h 927100"/>
                <a:gd name="connsiteX2" fmla="*/ 914400 w 1638300"/>
                <a:gd name="connsiteY2" fmla="*/ 927100 h 927100"/>
                <a:gd name="connsiteX3" fmla="*/ 1638300 w 1638300"/>
                <a:gd name="connsiteY3" fmla="*/ 749300 h 927100"/>
                <a:gd name="connsiteX4" fmla="*/ 1193800 w 1638300"/>
                <a:gd name="connsiteY4" fmla="*/ 266700 h 927100"/>
                <a:gd name="connsiteX5" fmla="*/ 660400 w 1638300"/>
                <a:gd name="connsiteY5" fmla="*/ 0 h 927100"/>
                <a:gd name="connsiteX6" fmla="*/ 203200 w 1638300"/>
                <a:gd name="connsiteY6" fmla="*/ 215900 h 927100"/>
                <a:gd name="connsiteX7" fmla="*/ 0 w 1638300"/>
                <a:gd name="connsiteY7" fmla="*/ 723900 h 92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8300" h="927100">
                  <a:moveTo>
                    <a:pt x="0" y="723900"/>
                  </a:moveTo>
                  <a:lnTo>
                    <a:pt x="495300" y="876300"/>
                  </a:lnTo>
                  <a:lnTo>
                    <a:pt x="914400" y="927100"/>
                  </a:lnTo>
                  <a:lnTo>
                    <a:pt x="1638300" y="749300"/>
                  </a:lnTo>
                  <a:lnTo>
                    <a:pt x="1193800" y="266700"/>
                  </a:lnTo>
                  <a:lnTo>
                    <a:pt x="660400" y="0"/>
                  </a:lnTo>
                  <a:lnTo>
                    <a:pt x="203200" y="215900"/>
                  </a:lnTo>
                  <a:lnTo>
                    <a:pt x="0" y="723900"/>
                  </a:lnTo>
                  <a:close/>
                </a:path>
              </a:pathLst>
            </a:cu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smtClean="0">
                <a:ln>
                  <a:noFill/>
                </a:ln>
                <a:solidFill>
                  <a:schemeClr val="tx1"/>
                </a:solidFill>
                <a:effectLst/>
                <a:latin typeface="Arial" charset="0"/>
                <a:ea typeface="ＭＳ Ｐゴシック" pitchFamily="32" charset="-128"/>
              </a:endParaRPr>
            </a:p>
          </p:txBody>
        </p:sp>
        <p:sp>
          <p:nvSpPr>
            <p:cNvPr id="17" name="テキスト ボックス 16"/>
            <p:cNvSpPr txBox="1"/>
            <p:nvPr/>
          </p:nvSpPr>
          <p:spPr>
            <a:xfrm>
              <a:off x="6499552" y="3352463"/>
              <a:ext cx="1739947" cy="830997"/>
            </a:xfrm>
            <a:prstGeom prst="rect">
              <a:avLst/>
            </a:prstGeom>
            <a:noFill/>
          </p:spPr>
          <p:txBody>
            <a:bodyPr wrap="square" rtlCol="0">
              <a:spAutoFit/>
            </a:bodyPr>
            <a:lstStyle/>
            <a:p>
              <a:pPr algn="ctr"/>
              <a:r>
                <a:rPr kumimoji="1" lang="en-US" altLang="ja-JP" dirty="0" smtClean="0">
                  <a:solidFill>
                    <a:srgbClr val="FF0000"/>
                  </a:solidFill>
                </a:rPr>
                <a:t>Loosened</a:t>
              </a:r>
            </a:p>
            <a:p>
              <a:pPr algn="ctr"/>
              <a:r>
                <a:rPr kumimoji="1" lang="en-US" altLang="ja-JP" dirty="0" smtClean="0">
                  <a:solidFill>
                    <a:srgbClr val="FF0000"/>
                  </a:solidFill>
                </a:rPr>
                <a:t>Damaged</a:t>
              </a:r>
              <a:endParaRPr kumimoji="1" lang="ja-JP" altLang="en-US" dirty="0">
                <a:solidFill>
                  <a:srgbClr val="FF0000"/>
                </a:solidFill>
              </a:endParaRPr>
            </a:p>
          </p:txBody>
        </p:sp>
        <p:sp>
          <p:nvSpPr>
            <p:cNvPr id="16" name="テキスト ボックス 15"/>
            <p:cNvSpPr txBox="1"/>
            <p:nvPr/>
          </p:nvSpPr>
          <p:spPr>
            <a:xfrm>
              <a:off x="6038850" y="4114800"/>
              <a:ext cx="2590800" cy="830997"/>
            </a:xfrm>
            <a:prstGeom prst="rect">
              <a:avLst/>
            </a:prstGeom>
            <a:noFill/>
          </p:spPr>
          <p:txBody>
            <a:bodyPr wrap="square" rtlCol="0">
              <a:spAutoFit/>
            </a:bodyPr>
            <a:lstStyle/>
            <a:p>
              <a:pPr algn="ctr"/>
              <a:r>
                <a:rPr kumimoji="1" lang="en-US" altLang="ja-JP" dirty="0" smtClean="0"/>
                <a:t>Subsidence by liquefaction</a:t>
              </a:r>
              <a:endParaRPr kumimoji="1" lang="ja-JP" altLang="en-US" dirty="0"/>
            </a:p>
          </p:txBody>
        </p:sp>
      </p:grpSp>
      <p:sp>
        <p:nvSpPr>
          <p:cNvPr id="19" name="日付プレースホルダー 18"/>
          <p:cNvSpPr>
            <a:spLocks noGrp="1"/>
          </p:cNvSpPr>
          <p:nvPr>
            <p:ph type="dt" sz="half" idx="10"/>
          </p:nvPr>
        </p:nvSpPr>
        <p:spPr/>
        <p:txBody>
          <a:bodyPr/>
          <a:lstStyle/>
          <a:p>
            <a:pPr>
              <a:defRPr/>
            </a:pPr>
            <a:r>
              <a:rPr lang="en-US" altLang="ja-JP" smtClean="0"/>
              <a:t>2015/10/23</a:t>
            </a:r>
            <a:endParaRPr lang="ja-JP" altLang="ja-JP"/>
          </a:p>
        </p:txBody>
      </p:sp>
      <p:sp>
        <p:nvSpPr>
          <p:cNvPr id="21" name="フッター プレースホルダー 20"/>
          <p:cNvSpPr>
            <a:spLocks noGrp="1"/>
          </p:cNvSpPr>
          <p:nvPr>
            <p:ph type="ftr" sz="quarter" idx="11"/>
          </p:nvPr>
        </p:nvSpPr>
        <p:spPr/>
        <p:txBody>
          <a:bodyPr/>
          <a:lstStyle/>
          <a:p>
            <a:pPr>
              <a:defRPr/>
            </a:pPr>
            <a:r>
              <a:rPr lang="en-US" altLang="ja-JP" smtClean="0"/>
              <a:t>Integrated geophysical method for levee safety assessment</a:t>
            </a:r>
            <a:endParaRPr lang="ja-JP" altLang="ja-JP"/>
          </a:p>
        </p:txBody>
      </p:sp>
      <p:sp>
        <p:nvSpPr>
          <p:cNvPr id="22" name="スライド番号プレースホルダー 21"/>
          <p:cNvSpPr>
            <a:spLocks noGrp="1"/>
          </p:cNvSpPr>
          <p:nvPr>
            <p:ph type="sldNum" sz="quarter" idx="12"/>
          </p:nvPr>
        </p:nvSpPr>
        <p:spPr/>
        <p:txBody>
          <a:bodyPr/>
          <a:lstStyle/>
          <a:p>
            <a:pPr>
              <a:defRPr/>
            </a:pPr>
            <a:fld id="{589587F9-51AB-4F79-A716-B28F65E7F8F1}" type="slidenum">
              <a:rPr lang="en-US" altLang="ja-JP" smtClean="0"/>
              <a:pPr>
                <a:defRPr/>
              </a:pPr>
              <a:t>9</a:t>
            </a:fld>
            <a:endParaRPr lang="en-US" altLang="ja-JP" dirty="0"/>
          </a:p>
        </p:txBody>
      </p:sp>
    </p:spTree>
    <p:extLst>
      <p:ext uri="{BB962C8B-B14F-4D97-AF65-F5344CB8AC3E}">
        <p14:creationId xmlns:p14="http://schemas.microsoft.com/office/powerpoint/2010/main" val="144872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
      </a:majorFont>
      <a:minorFont>
        <a:latin typeface="Arial"/>
        <a:ea typeface="Osak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3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3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HD:Applications:Microsoft Office 2004:Templates:Presentations:Designs:Blank Presentation</Template>
  <TotalTime>7851</TotalTime>
  <Words>2478</Words>
  <Application>Microsoft Office PowerPoint</Application>
  <PresentationFormat>画面に合わせる (4:3)</PresentationFormat>
  <Paragraphs>551</Paragraphs>
  <Slides>39</Slides>
  <Notes>23</Notes>
  <HiddenSlides>0</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39</vt:i4>
      </vt:variant>
    </vt:vector>
  </HeadingPairs>
  <TitlesOfParts>
    <vt:vector size="41" baseType="lpstr">
      <vt:lpstr>Blank Presentation</vt:lpstr>
      <vt:lpstr>数式</vt:lpstr>
      <vt:lpstr>Integrated Geophysical Method  for Levee Safety Assessment </vt:lpstr>
      <vt:lpstr>Flood control along a river</vt:lpstr>
      <vt:lpstr>What is the Integrated Geophysical Methods?</vt:lpstr>
      <vt:lpstr>Data acquisition</vt:lpstr>
      <vt:lpstr>Why do we need several different geophysical methods ?</vt:lpstr>
      <vt:lpstr>Combine methods with different resolutions and dimensions </vt:lpstr>
      <vt:lpstr>Case Studies</vt:lpstr>
      <vt:lpstr>East Japan Earthquake  and levee collapse (2011)</vt:lpstr>
      <vt:lpstr>Need to Detect Damaged Levees without Visible Damage</vt:lpstr>
      <vt:lpstr>Integrated Geophysical Method for evaluation of levee damage</vt:lpstr>
      <vt:lpstr>Data example</vt:lpstr>
      <vt:lpstr>S-wave velocity and resistivity for levee safety </vt:lpstr>
      <vt:lpstr>Vs, resistivity, in-situ and laboratory tests</vt:lpstr>
      <vt:lpstr>Cross-plot analysis</vt:lpstr>
      <vt:lpstr>Integrated Geophysical Method for evaluation of levee damage</vt:lpstr>
      <vt:lpstr>Investigation Site</vt:lpstr>
      <vt:lpstr>Purpose of Investigation</vt:lpstr>
      <vt:lpstr>Example of Integrated Geophysical Method</vt:lpstr>
      <vt:lpstr>Estimated soil conditions</vt:lpstr>
      <vt:lpstr>Levee Investigation in Sacramento Delta</vt:lpstr>
      <vt:lpstr>Levee Break in Sacramento Delta</vt:lpstr>
      <vt:lpstr>PowerPoint プレゼンテーション</vt:lpstr>
      <vt:lpstr>Proposed Aqueduct</vt:lpstr>
      <vt:lpstr>Delta Surface Wave Survey Locations</vt:lpstr>
      <vt:lpstr>Seismic Data Recording Setup</vt:lpstr>
      <vt:lpstr>S-wave Velocity Profiles with Borehole Logs</vt:lpstr>
      <vt:lpstr> Hurricane Katrina (2005)</vt:lpstr>
      <vt:lpstr>Levee break in New Orleans </vt:lpstr>
      <vt:lpstr>Levee Investigation in New Orleans</vt:lpstr>
      <vt:lpstr>Lower 9th Ward</vt:lpstr>
      <vt:lpstr>17th Street Canal</vt:lpstr>
      <vt:lpstr>Geometry Example (Lower 9th Ward)</vt:lpstr>
      <vt:lpstr>Comparison of dispersion curves</vt:lpstr>
      <vt:lpstr>Comparison of velocity models</vt:lpstr>
      <vt:lpstr>London Avenue Canal</vt:lpstr>
      <vt:lpstr>17th Street Canal</vt:lpstr>
      <vt:lpstr>17th Street Canal</vt:lpstr>
      <vt:lpstr>Conclusions</vt:lpstr>
      <vt:lpstr>Thank you very much !</vt:lpstr>
    </vt:vector>
  </TitlesOfParts>
  <Company>Tonia Gist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 Here</dc:title>
  <dc:creator>Tonia Gist</dc:creator>
  <cp:lastModifiedBy>Koichi Hayashi</cp:lastModifiedBy>
  <cp:revision>764</cp:revision>
  <cp:lastPrinted>2008-12-02T16:48:25Z</cp:lastPrinted>
  <dcterms:created xsi:type="dcterms:W3CDTF">2008-12-02T15:08:19Z</dcterms:created>
  <dcterms:modified xsi:type="dcterms:W3CDTF">2016-09-15T18:41:56Z</dcterms:modified>
</cp:coreProperties>
</file>