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71" r:id="rId5"/>
    <p:sldId id="259" r:id="rId6"/>
    <p:sldId id="274" r:id="rId7"/>
    <p:sldId id="273" r:id="rId8"/>
    <p:sldId id="275" r:id="rId9"/>
    <p:sldId id="264" r:id="rId10"/>
    <p:sldId id="265" r:id="rId11"/>
    <p:sldId id="260" r:id="rId12"/>
    <p:sldId id="261" r:id="rId13"/>
    <p:sldId id="262" r:id="rId14"/>
    <p:sldId id="263" r:id="rId15"/>
    <p:sldId id="267" r:id="rId16"/>
    <p:sldId id="268" r:id="rId17"/>
    <p:sldId id="269" r:id="rId18"/>
    <p:sldId id="266" r:id="rId19"/>
    <p:sldId id="270" r:id="rId20"/>
    <p:sldId id="272" r:id="rId21"/>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05" autoAdjust="0"/>
  </p:normalViewPr>
  <p:slideViewPr>
    <p:cSldViewPr>
      <p:cViewPr varScale="1">
        <p:scale>
          <a:sx n="69" d="100"/>
          <a:sy n="69" d="100"/>
        </p:scale>
        <p:origin x="-124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0EA980-FC26-4107-9DBE-754F4AADCC5E}" type="datetimeFigureOut">
              <a:rPr kumimoji="1" lang="ja-JP" altLang="en-US" smtClean="0"/>
              <a:t>2014/3/18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19375-817F-4FC3-9489-6B53E83F2FFD}" type="slidenum">
              <a:rPr kumimoji="1" lang="ja-JP" altLang="en-US" smtClean="0"/>
              <a:t>‹#›</a:t>
            </a:fld>
            <a:endParaRPr kumimoji="1" lang="ja-JP" altLang="en-US"/>
          </a:p>
        </p:txBody>
      </p:sp>
    </p:spTree>
    <p:extLst>
      <p:ext uri="{BB962C8B-B14F-4D97-AF65-F5344CB8AC3E}">
        <p14:creationId xmlns:p14="http://schemas.microsoft.com/office/powerpoint/2010/main" val="29110906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The Lake </a:t>
            </a:r>
            <a:r>
              <a:rPr kumimoji="1" lang="en-US" altLang="ja-JP" sz="1200" kern="1200" dirty="0" err="1" smtClean="0">
                <a:solidFill>
                  <a:schemeClr val="tx1"/>
                </a:solidFill>
                <a:effectLst/>
                <a:latin typeface="+mn-lt"/>
                <a:ea typeface="+mn-ea"/>
                <a:cs typeface="+mn-cs"/>
              </a:rPr>
              <a:t>Tapps</a:t>
            </a:r>
            <a:r>
              <a:rPr kumimoji="1" lang="en-US" altLang="ja-JP" sz="1200" kern="1200" dirty="0" smtClean="0">
                <a:solidFill>
                  <a:schemeClr val="tx1"/>
                </a:solidFill>
                <a:effectLst/>
                <a:latin typeface="+mn-lt"/>
                <a:ea typeface="+mn-ea"/>
                <a:cs typeface="+mn-cs"/>
              </a:rPr>
              <a:t>, near Tacoma, Washington, is a reservoir that is about 12 km</a:t>
            </a:r>
            <a:r>
              <a:rPr kumimoji="1" lang="en-US" altLang="ja-JP" sz="1200" kern="1200" baseline="30000" dirty="0" smtClean="0">
                <a:solidFill>
                  <a:schemeClr val="tx1"/>
                </a:solidFill>
                <a:effectLst/>
                <a:latin typeface="+mn-lt"/>
                <a:ea typeface="+mn-ea"/>
                <a:cs typeface="+mn-cs"/>
              </a:rPr>
              <a:t>2</a:t>
            </a:r>
            <a:r>
              <a:rPr kumimoji="1" lang="en-US" altLang="ja-JP" sz="1200" kern="1200" dirty="0" smtClean="0">
                <a:solidFill>
                  <a:schemeClr val="tx1"/>
                </a:solidFill>
                <a:effectLst/>
                <a:latin typeface="+mn-lt"/>
                <a:ea typeface="+mn-ea"/>
                <a:cs typeface="+mn-cs"/>
              </a:rPr>
              <a:t> in surface area and has about 72 km of shoreline (Figure 1). It was created in 1911.</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3</a:t>
            </a:fld>
            <a:endParaRPr kumimoji="1" lang="ja-JP" altLang="en-US"/>
          </a:p>
        </p:txBody>
      </p:sp>
    </p:spTree>
    <p:extLst>
      <p:ext uri="{BB962C8B-B14F-4D97-AF65-F5344CB8AC3E}">
        <p14:creationId xmlns:p14="http://schemas.microsoft.com/office/powerpoint/2010/main" val="1920903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a:t>
            </a:r>
            <a:r>
              <a:rPr kumimoji="1" lang="en-US" altLang="ja-JP" baseline="0" dirty="0" smtClean="0"/>
              <a:t> is the resultant S-wave velocity model. We can see that S-wave velocity down to the depth of 400m was estimated from the passive surface wave method. There are two clear layer boundaries, 10m and 400m. At the depth of 10m, S-wave velocity increase from 200 to 300m/sec. This is the bottom of the dike. Another boundary is at the depth of 400m and S-wave velocity increases from 700m/sec to 1000m/sec. This seems to be bed rock. Bed rock depth is very important for the seismic amplification calculation and this results shows the 2 station method is very effective for the seismic amplification study.</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13</a:t>
            </a:fld>
            <a:endParaRPr kumimoji="1" lang="ja-JP" altLang="en-US"/>
          </a:p>
        </p:txBody>
      </p:sp>
    </p:spTree>
    <p:extLst>
      <p:ext uri="{BB962C8B-B14F-4D97-AF65-F5344CB8AC3E}">
        <p14:creationId xmlns:p14="http://schemas.microsoft.com/office/powerpoint/2010/main" val="1115534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 is the correlation</a:t>
            </a:r>
            <a:r>
              <a:rPr kumimoji="1" lang="en-US" altLang="ja-JP" baseline="0" dirty="0" smtClean="0"/>
              <a:t> b</a:t>
            </a:r>
            <a:r>
              <a:rPr lang="en-US" altLang="ja-JP" dirty="0" smtClean="0"/>
              <a:t>etween Blow Counts </a:t>
            </a:r>
            <a:r>
              <a:rPr lang="en-US" altLang="ja-JP" dirty="0" smtClean="0"/>
              <a:t>(N-value) obtained </a:t>
            </a:r>
            <a:r>
              <a:rPr lang="en-US" altLang="ja-JP" dirty="0" smtClean="0"/>
              <a:t>by the standard penetrating test </a:t>
            </a:r>
            <a:r>
              <a:rPr lang="en-US" altLang="ja-JP" dirty="0" smtClean="0"/>
              <a:t>()SPT and </a:t>
            </a:r>
            <a:r>
              <a:rPr lang="en-US" altLang="ja-JP" dirty="0" smtClean="0"/>
              <a:t>S-wave Velocity obtained by surface</a:t>
            </a:r>
            <a:r>
              <a:rPr lang="en-US" altLang="ja-JP" baseline="0" dirty="0" smtClean="0"/>
              <a:t> wave method</a:t>
            </a:r>
            <a:r>
              <a:rPr lang="en-US" altLang="ja-JP" dirty="0" smtClean="0"/>
              <a:t>. A black line is Imai’s equation obtained by Blow Counts and S-wave velocity obtained</a:t>
            </a:r>
            <a:r>
              <a:rPr lang="en-US" altLang="ja-JP" baseline="0" dirty="0" smtClean="0"/>
              <a:t> by Japanese geotechnical investigation.</a:t>
            </a:r>
            <a:r>
              <a:rPr lang="en-US" altLang="ja-JP"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14</a:t>
            </a:fld>
            <a:endParaRPr kumimoji="1" lang="ja-JP" altLang="en-US"/>
          </a:p>
        </p:txBody>
      </p:sp>
    </p:spTree>
    <p:extLst>
      <p:ext uri="{BB962C8B-B14F-4D97-AF65-F5344CB8AC3E}">
        <p14:creationId xmlns:p14="http://schemas.microsoft.com/office/powerpoint/2010/main" val="4213145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We tried to estimate soil type </a:t>
            </a:r>
            <a:r>
              <a:rPr kumimoji="1" lang="en-US" altLang="ja-JP" dirty="0" smtClean="0"/>
              <a:t>statistically from </a:t>
            </a:r>
            <a:r>
              <a:rPr kumimoji="1" lang="en-US" altLang="ja-JP" dirty="0" smtClean="0"/>
              <a:t>S-wave velocity and resistivity. Here is the cross plot of S-wave velocity and resistivity for above and below</a:t>
            </a:r>
            <a:r>
              <a:rPr kumimoji="1" lang="en-US" altLang="ja-JP" baseline="0" dirty="0" smtClean="0"/>
              <a:t> groundwater level respectively</a:t>
            </a:r>
            <a:r>
              <a:rPr kumimoji="1" lang="en-US" altLang="ja-JP" dirty="0" smtClean="0"/>
              <a:t>. Background color indicates empirical relationship </a:t>
            </a:r>
            <a:r>
              <a:rPr kumimoji="1" lang="en-US" altLang="ja-JP" dirty="0" smtClean="0"/>
              <a:t>or statistical obtained </a:t>
            </a:r>
            <a:r>
              <a:rPr kumimoji="1" lang="en-US" altLang="ja-JP" dirty="0" smtClean="0"/>
              <a:t>from Japanese levees and blue, yellow and orange colors indicate clay sand and gravel respectively.  We can see that Soil type is changing from clay to gravel with S-wave velocity and resistivity increase. Using this chart, </a:t>
            </a:r>
            <a:r>
              <a:rPr kumimoji="1" lang="en-US" altLang="ja-JP" baseline="0" dirty="0" smtClean="0"/>
              <a:t> we can estimate soil type from S-wave velocity and resistivity.</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15</a:t>
            </a:fld>
            <a:endParaRPr kumimoji="1" lang="ja-JP" altLang="en-US"/>
          </a:p>
        </p:txBody>
      </p:sp>
    </p:spTree>
    <p:extLst>
      <p:ext uri="{BB962C8B-B14F-4D97-AF65-F5344CB8AC3E}">
        <p14:creationId xmlns:p14="http://schemas.microsoft.com/office/powerpoint/2010/main" val="1073739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Section</a:t>
            </a:r>
            <a:r>
              <a:rPr kumimoji="1" lang="en-US" altLang="ja-JP" baseline="0" dirty="0" smtClean="0"/>
              <a:t> shown at the top is estimated soil type. Soil type is basically sand and top half of dike (surface to depth of 5m) may include coarse sand or gravel compared with and bottom half is more sandy and silty. Estimated soil type is basically consistent of soil columns. Section shown at the bottom is interpreted geological section with drilling logs and geophysical sections. The dike body can be divided into 3 layers. </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16</a:t>
            </a:fld>
            <a:endParaRPr kumimoji="1" lang="ja-JP" altLang="en-US"/>
          </a:p>
        </p:txBody>
      </p:sp>
    </p:spTree>
    <p:extLst>
      <p:ext uri="{BB962C8B-B14F-4D97-AF65-F5344CB8AC3E}">
        <p14:creationId xmlns:p14="http://schemas.microsoft.com/office/powerpoint/2010/main" val="2589851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The</a:t>
            </a:r>
            <a:r>
              <a:rPr kumimoji="1" lang="en-US" altLang="ja-JP" baseline="0" dirty="0" smtClean="0"/>
              <a:t> table is summary of investigation. The dike body can be divided into 3 layers. Upper two layers seems to be above the ground water.</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18</a:t>
            </a:fld>
            <a:endParaRPr kumimoji="1" lang="ja-JP" altLang="en-US"/>
          </a:p>
        </p:txBody>
      </p:sp>
    </p:spTree>
    <p:extLst>
      <p:ext uri="{BB962C8B-B14F-4D97-AF65-F5344CB8AC3E}">
        <p14:creationId xmlns:p14="http://schemas.microsoft.com/office/powerpoint/2010/main" val="3561196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4</a:t>
            </a:fld>
            <a:endParaRPr kumimoji="1" lang="ja-JP" altLang="en-US"/>
          </a:p>
        </p:txBody>
      </p:sp>
    </p:spTree>
    <p:extLst>
      <p:ext uri="{BB962C8B-B14F-4D97-AF65-F5344CB8AC3E}">
        <p14:creationId xmlns:p14="http://schemas.microsoft.com/office/powerpoint/2010/main" val="3087953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 is the data acquisition of seismic methods. 24 channel</a:t>
            </a:r>
            <a:r>
              <a:rPr kumimoji="1" lang="en-US" altLang="ja-JP" baseline="0" dirty="0" smtClean="0"/>
              <a:t> Geode is used for seismograph. We used 4.5Hz geophones for receiver and a sledge hammer for source. Same equipment was used for the data acquisition of refraction and linear array passive method as well.</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6</a:t>
            </a:fld>
            <a:endParaRPr kumimoji="1" lang="ja-JP" altLang="en-US"/>
          </a:p>
        </p:txBody>
      </p:sp>
    </p:spTree>
    <p:extLst>
      <p:ext uri="{BB962C8B-B14F-4D97-AF65-F5344CB8AC3E}">
        <p14:creationId xmlns:p14="http://schemas.microsoft.com/office/powerpoint/2010/main" val="886526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effectLst/>
                <a:latin typeface="+mn-lt"/>
                <a:ea typeface="+mn-ea"/>
                <a:cs typeface="+mn-cs"/>
              </a:rPr>
              <a:t>A capacitively-coupled resistivity (CCR) method is a new resistivity method in which capacitors are used as electrodes. Unlike a conventional resistivity method, the CCR method does not use metallic stakes and enables us to measure the resistivity of the ground very quickly. The fundamental principle of capacitive coupling is that AC current will pass through a capacitor. In a CCR instrument, a cable (or metal plate) acts as one half of a capacitor, while the earth functions as the other half. This cable-earth capacitor has a variable capacitance depending on the earth conditions, but an AC current generated by the transmitter will pass from the cable into the ground. At the receiver, the transmitter-generated ground current will generate an AC voltage that is coupled into the CCR receiver and measured. The CCR receiver is conceptually equivalent to an AC Volt meter. </a:t>
            </a: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7</a:t>
            </a:fld>
            <a:endParaRPr kumimoji="1" lang="ja-JP" altLang="en-US"/>
          </a:p>
        </p:txBody>
      </p:sp>
    </p:spTree>
    <p:extLst>
      <p:ext uri="{BB962C8B-B14F-4D97-AF65-F5344CB8AC3E}">
        <p14:creationId xmlns:p14="http://schemas.microsoft.com/office/powerpoint/2010/main" val="3114222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In the 2 station SPAC method, one sensor was established at a fixed location with microtremor data acquired at this location for the duration of the survey. Microtremor data were acquired with a second sensor using variable station separations ranging from 5m to 400m.</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8</a:t>
            </a:fld>
            <a:endParaRPr kumimoji="1" lang="ja-JP" altLang="en-US"/>
          </a:p>
        </p:txBody>
      </p:sp>
    </p:spTree>
    <p:extLst>
      <p:ext uri="{BB962C8B-B14F-4D97-AF65-F5344CB8AC3E}">
        <p14:creationId xmlns:p14="http://schemas.microsoft.com/office/powerpoint/2010/main" val="491952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 is an example of</a:t>
            </a:r>
            <a:r>
              <a:rPr kumimoji="1" lang="en-US" altLang="ja-JP" baseline="0" dirty="0" smtClean="0"/>
              <a:t> seismic waveform data. We used a same shot record for both refraction and surface wave analysis. First arrivals are picked and used for traveltime curve analysis in refraction method. Full waveform is converted into frequency domain and used for phase velocity analysis to generate a dispersion curve.</a:t>
            </a:r>
          </a:p>
          <a:p>
            <a:endParaRPr kumimoji="1" lang="en-US" altLang="ja-JP" baseline="0" dirty="0" smtClean="0"/>
          </a:p>
          <a:p>
            <a:r>
              <a:rPr kumimoji="1" lang="en-US" altLang="ja-JP" baseline="0"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9</a:t>
            </a:fld>
            <a:endParaRPr kumimoji="1" lang="ja-JP" altLang="en-US"/>
          </a:p>
        </p:txBody>
      </p:sp>
    </p:spTree>
    <p:extLst>
      <p:ext uri="{BB962C8B-B14F-4D97-AF65-F5344CB8AC3E}">
        <p14:creationId xmlns:p14="http://schemas.microsoft.com/office/powerpoint/2010/main" val="235149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 is traveltime</a:t>
            </a:r>
            <a:r>
              <a:rPr kumimoji="1" lang="en-US" altLang="ja-JP" baseline="0" dirty="0" smtClean="0"/>
              <a:t> curves used for refraction analysis. Traveltimes curves imply that two layer model, direct arrival and refracted arrival. In this figure, blue lines are observed data and black lines are theoretical traveltimes calculated from resultant velocity model shown later.   </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10</a:t>
            </a:fld>
            <a:endParaRPr kumimoji="1" lang="ja-JP" altLang="en-US"/>
          </a:p>
        </p:txBody>
      </p:sp>
    </p:spTree>
    <p:extLst>
      <p:ext uri="{BB962C8B-B14F-4D97-AF65-F5344CB8AC3E}">
        <p14:creationId xmlns:p14="http://schemas.microsoft.com/office/powerpoint/2010/main" val="2372945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Here</a:t>
            </a:r>
            <a:r>
              <a:rPr kumimoji="1" lang="en-US" altLang="ja-JP" baseline="0" dirty="0" smtClean="0"/>
              <a:t> is a comparison of three sections obtained from resistivity method, surface-wave method and refraction method. Resistivity model is 2 layer model. Top layer is high resistivity and bottom layer is low resistivity. S-wave velocity model is also 2 layer model and top layer is low velocity and bottom layer is high velocity. Layer boundary depth is not same as resistivity model. P-wave velocity model is also 2 layer model. Top layer is low velocity and bottom layer is high velocity. P-wave velocity of the bottom layer is approximately 1500m/sec and it seems to be ground water  level. Layer boundary depths of resistivity and P-wave velocity is almost identical and it seems that the difference of resistivity is mainly due to the water saturation. In this figure, existed boring columns are also shown.</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11</a:t>
            </a:fld>
            <a:endParaRPr kumimoji="1" lang="ja-JP" altLang="en-US"/>
          </a:p>
        </p:txBody>
      </p:sp>
    </p:spTree>
    <p:extLst>
      <p:ext uri="{BB962C8B-B14F-4D97-AF65-F5344CB8AC3E}">
        <p14:creationId xmlns:p14="http://schemas.microsoft.com/office/powerpoint/2010/main" val="407088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Left figure shows the comparison of dispersion</a:t>
            </a:r>
            <a:r>
              <a:rPr kumimoji="1" lang="en-US" altLang="ja-JP" baseline="0" dirty="0" smtClean="0"/>
              <a:t> curves, obtained by MASW, passive surface wave method using linear array, passive surface wave method using 2 station method. We can see that three dispersion curves agree with each other  and the 2 station method yields phase velocity at low frequency region compared with the MASW and the linear array. Right figure shows the comparison of observed and theoretical data calculated from resultant velocity model will be shown next.  Red line is observed data and yellow circles are effective mode of theoretical data. The effective mode was calculated as weighted average of fundamental and higher modes up to 5</a:t>
            </a:r>
            <a:r>
              <a:rPr kumimoji="1" lang="en-US" altLang="ja-JP" baseline="30000" dirty="0" smtClean="0"/>
              <a:t>th</a:t>
            </a:r>
            <a:r>
              <a:rPr kumimoji="1" lang="en-US" altLang="ja-JP" baseline="0" dirty="0" smtClean="0"/>
              <a:t> mode. We can see that the theoretical phase velocities almost agree with observed data.</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12</a:t>
            </a:fld>
            <a:endParaRPr kumimoji="1" lang="ja-JP" altLang="en-US"/>
          </a:p>
        </p:txBody>
      </p:sp>
    </p:spTree>
    <p:extLst>
      <p:ext uri="{BB962C8B-B14F-4D97-AF65-F5344CB8AC3E}">
        <p14:creationId xmlns:p14="http://schemas.microsoft.com/office/powerpoint/2010/main" val="1371069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0" y="6494668"/>
            <a:ext cx="2133600" cy="365125"/>
          </a:xfrm>
        </p:spPr>
        <p:txBody>
          <a:bodyPr/>
          <a:lstStyle/>
          <a:p>
            <a:fld id="{C2A4BDC4-B9EE-48F3-8D1B-9480035C243C}" type="datetime1">
              <a:rPr kumimoji="1" lang="ja-JP" altLang="en-US" smtClean="0"/>
              <a:t>2014/3/18</a:t>
            </a:fld>
            <a:endParaRPr kumimoji="1" lang="ja-JP" altLang="en-US"/>
          </a:p>
        </p:txBody>
      </p:sp>
      <p:sp>
        <p:nvSpPr>
          <p:cNvPr id="5" name="フッター プレースホルダー 4"/>
          <p:cNvSpPr>
            <a:spLocks noGrp="1"/>
          </p:cNvSpPr>
          <p:nvPr>
            <p:ph type="ftr" sz="quarter" idx="11"/>
          </p:nvPr>
        </p:nvSpPr>
        <p:spPr>
          <a:xfrm>
            <a:off x="1259632" y="6495174"/>
            <a:ext cx="6552728" cy="365125"/>
          </a:xfrm>
        </p:spPr>
        <p:txBody>
          <a:bodyPr/>
          <a:lstStyle/>
          <a:p>
            <a:r>
              <a:rPr kumimoji="1" lang="en-US" altLang="ja-JP" dirty="0" smtClean="0"/>
              <a:t>A Safety Evaluation of Dams Using Integrated Geophysical Method : A Case Study in Washington State</a:t>
            </a:r>
            <a:endParaRPr kumimoji="1" lang="ja-JP" altLang="en-US" dirty="0"/>
          </a:p>
        </p:txBody>
      </p:sp>
      <p:sp>
        <p:nvSpPr>
          <p:cNvPr id="6" name="スライド番号プレースホルダー 5"/>
          <p:cNvSpPr>
            <a:spLocks noGrp="1"/>
          </p:cNvSpPr>
          <p:nvPr>
            <p:ph type="sldNum" sz="quarter" idx="12"/>
          </p:nvPr>
        </p:nvSpPr>
        <p:spPr>
          <a:xfrm>
            <a:off x="6983631" y="6473403"/>
            <a:ext cx="2133600" cy="365125"/>
          </a:xfrm>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046190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0176FB4-2317-4177-BE6F-C07B3CD4A774}" type="datetime1">
              <a:rPr kumimoji="1" lang="ja-JP" altLang="en-US" smtClean="0"/>
              <a:t>2014/3/18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14679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9AE85AE-7538-4C59-8D83-8FB31840FAC4}" type="datetime1">
              <a:rPr kumimoji="1" lang="ja-JP" altLang="en-US" smtClean="0"/>
              <a:t>2014/3/18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15272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73BA6D9-CA3E-4038-8C69-22A170073FA9}" type="datetime1">
              <a:rPr kumimoji="1" lang="ja-JP" altLang="en-US" smtClean="0"/>
              <a:t>2014/3/18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301434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FE9A4ADA-B985-485B-9BA3-A73A031D3499}" type="datetime1">
              <a:rPr kumimoji="1" lang="ja-JP" altLang="en-US" smtClean="0"/>
              <a:t>2014/3/18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208274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DA1E343-EFA7-402F-87DF-F4207AAF6F03}" type="datetime1">
              <a:rPr kumimoji="1" lang="ja-JP" altLang="en-US" smtClean="0"/>
              <a:t>2014/3/18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7" name="スライド番号プレースホルダー 6"/>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068298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DBF2108-D767-4A38-9AFF-1CFA9D9B209C}" type="datetime1">
              <a:rPr kumimoji="1" lang="ja-JP" altLang="en-US" smtClean="0"/>
              <a:t>2014/3/18</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9" name="スライド番号プレースホルダー 8"/>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214026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EB6FFF4-0BE3-4C39-9F0D-0500FB58B179}" type="datetime1">
              <a:rPr kumimoji="1" lang="ja-JP" altLang="en-US" smtClean="0"/>
              <a:t>2014/3/18</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321124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8C431C1-703A-49C6-A901-CFC30BB9C0DD}" type="datetime1">
              <a:rPr kumimoji="1" lang="ja-JP" altLang="en-US" smtClean="0"/>
              <a:t>2014/3/18</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41651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981A212-BD40-4408-857D-D5A21D9C3FDD}" type="datetime1">
              <a:rPr kumimoji="1" lang="ja-JP" altLang="en-US" smtClean="0"/>
              <a:t>2014/3/18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7" name="スライド番号プレースホルダー 6"/>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302141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506814C-EFE3-43E7-8AC3-89C62ED814FD}" type="datetime1">
              <a:rPr kumimoji="1" lang="ja-JP" altLang="en-US" smtClean="0"/>
              <a:t>2014/3/18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7" name="スライド番号プレースホルダー 6"/>
          <p:cNvSpPr>
            <a:spLocks noGrp="1"/>
          </p:cNvSpPr>
          <p:nvPr>
            <p:ph type="sldNum" sz="quarter" idx="12"/>
          </p:nvPr>
        </p:nvSpPr>
        <p:spPr/>
        <p:txBody>
          <a:body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1822418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0" y="6492875"/>
            <a:ext cx="161967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F1F1C2-4E15-467F-95E1-2726B737C7EC}" type="datetime1">
              <a:rPr kumimoji="1" lang="ja-JP" altLang="en-US" smtClean="0"/>
              <a:t>2014/3/18</a:t>
            </a:fld>
            <a:endParaRPr kumimoji="1" lang="ja-JP" altLang="en-US"/>
          </a:p>
        </p:txBody>
      </p:sp>
      <p:sp>
        <p:nvSpPr>
          <p:cNvPr id="5" name="フッター プレースホルダー 4"/>
          <p:cNvSpPr>
            <a:spLocks noGrp="1"/>
          </p:cNvSpPr>
          <p:nvPr>
            <p:ph type="ftr" sz="quarter" idx="3"/>
          </p:nvPr>
        </p:nvSpPr>
        <p:spPr>
          <a:xfrm>
            <a:off x="1259632" y="6492875"/>
            <a:ext cx="66247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smtClean="0"/>
              <a:t>A Safety Evaluation of Dams Using Integrated Geophysical Method : A Case Study in Washington State</a:t>
            </a:r>
            <a:endParaRPr kumimoji="1" lang="ja-JP" altLang="en-US" dirty="0"/>
          </a:p>
        </p:txBody>
      </p:sp>
      <p:sp>
        <p:nvSpPr>
          <p:cNvPr id="6" name="スライド番号プレースホルダー 5"/>
          <p:cNvSpPr>
            <a:spLocks noGrp="1"/>
          </p:cNvSpPr>
          <p:nvPr>
            <p:ph type="sldNum" sz="quarter" idx="4"/>
          </p:nvPr>
        </p:nvSpPr>
        <p:spPr>
          <a:xfrm>
            <a:off x="7010400" y="648403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656F2-D60F-497B-AD25-5AE714F2248C}" type="slidenum">
              <a:rPr kumimoji="1" lang="ja-JP" altLang="en-US" smtClean="0"/>
              <a:t>‹#›</a:t>
            </a:fld>
            <a:endParaRPr kumimoji="1" lang="ja-JP" altLang="en-US"/>
          </a:p>
        </p:txBody>
      </p:sp>
    </p:spTree>
    <p:extLst>
      <p:ext uri="{BB962C8B-B14F-4D97-AF65-F5344CB8AC3E}">
        <p14:creationId xmlns:p14="http://schemas.microsoft.com/office/powerpoint/2010/main" val="2354276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6.emf"/><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110"/>
            <a:ext cx="9144000" cy="6843889"/>
          </a:xfrm>
          <a:prstGeom prst="rect">
            <a:avLst/>
          </a:prstGeom>
        </p:spPr>
      </p:pic>
      <p:sp>
        <p:nvSpPr>
          <p:cNvPr id="2" name="タイトル 1"/>
          <p:cNvSpPr>
            <a:spLocks noGrp="1"/>
          </p:cNvSpPr>
          <p:nvPr>
            <p:ph type="ctrTitle"/>
          </p:nvPr>
        </p:nvSpPr>
        <p:spPr>
          <a:xfrm>
            <a:off x="107504" y="116632"/>
            <a:ext cx="8856984" cy="2232248"/>
          </a:xfrm>
        </p:spPr>
        <p:txBody>
          <a:bodyPr>
            <a:normAutofit/>
          </a:bodyPr>
          <a:lstStyle/>
          <a:p>
            <a:r>
              <a:rPr lang="en-US" altLang="ja-JP" b="1" dirty="0" smtClean="0">
                <a:solidFill>
                  <a:srgbClr val="FF0000"/>
                </a:solidFill>
              </a:rPr>
              <a:t>A Safety </a:t>
            </a:r>
            <a:r>
              <a:rPr lang="en-US" altLang="ja-JP" b="1" dirty="0">
                <a:solidFill>
                  <a:srgbClr val="FF0000"/>
                </a:solidFill>
              </a:rPr>
              <a:t>Evaluation of Dams Using Integrated Geophysical </a:t>
            </a:r>
            <a:r>
              <a:rPr lang="en-US" altLang="ja-JP" b="1" dirty="0" smtClean="0">
                <a:solidFill>
                  <a:srgbClr val="FF0000"/>
                </a:solidFill>
              </a:rPr>
              <a:t>Method :</a:t>
            </a:r>
            <a:br>
              <a:rPr lang="en-US" altLang="ja-JP" b="1" dirty="0" smtClean="0">
                <a:solidFill>
                  <a:srgbClr val="FF0000"/>
                </a:solidFill>
              </a:rPr>
            </a:br>
            <a:r>
              <a:rPr lang="en-US" altLang="ja-JP" b="1" dirty="0" smtClean="0">
                <a:solidFill>
                  <a:srgbClr val="FF0000"/>
                </a:solidFill>
              </a:rPr>
              <a:t> </a:t>
            </a:r>
            <a:r>
              <a:rPr lang="en-US" altLang="ja-JP" b="1" dirty="0">
                <a:solidFill>
                  <a:srgbClr val="FF0000"/>
                </a:solidFill>
              </a:rPr>
              <a:t>A </a:t>
            </a:r>
            <a:r>
              <a:rPr lang="en-US" altLang="ja-JP" b="1" dirty="0" smtClean="0">
                <a:solidFill>
                  <a:srgbClr val="FF0000"/>
                </a:solidFill>
              </a:rPr>
              <a:t>Case Study in Washington State</a:t>
            </a:r>
            <a:endParaRPr kumimoji="1" lang="ja-JP" altLang="en-US" b="1" dirty="0">
              <a:solidFill>
                <a:srgbClr val="FF0000"/>
              </a:solidFill>
            </a:endParaRPr>
          </a:p>
        </p:txBody>
      </p:sp>
      <p:sp>
        <p:nvSpPr>
          <p:cNvPr id="3" name="サブタイトル 2"/>
          <p:cNvSpPr>
            <a:spLocks noGrp="1"/>
          </p:cNvSpPr>
          <p:nvPr>
            <p:ph type="subTitle" idx="1"/>
          </p:nvPr>
        </p:nvSpPr>
        <p:spPr>
          <a:xfrm>
            <a:off x="1115616" y="4869160"/>
            <a:ext cx="7056784" cy="1752600"/>
          </a:xfrm>
        </p:spPr>
        <p:txBody>
          <a:bodyPr>
            <a:normAutofit fontScale="85000" lnSpcReduction="10000"/>
          </a:bodyPr>
          <a:lstStyle/>
          <a:p>
            <a:r>
              <a:rPr kumimoji="1" lang="en-US" altLang="ja-JP" dirty="0" smtClean="0">
                <a:solidFill>
                  <a:srgbClr val="FFC000"/>
                </a:solidFill>
              </a:rPr>
              <a:t>*Koichi Hayashi (Geometrics)</a:t>
            </a:r>
            <a:br>
              <a:rPr kumimoji="1" lang="en-US" altLang="ja-JP" dirty="0" smtClean="0">
                <a:solidFill>
                  <a:srgbClr val="FFC000"/>
                </a:solidFill>
              </a:rPr>
            </a:br>
            <a:r>
              <a:rPr lang="en-US" altLang="ja-JP" dirty="0" err="1" smtClean="0">
                <a:solidFill>
                  <a:srgbClr val="FFC000"/>
                </a:solidFill>
              </a:rPr>
              <a:t>Recep</a:t>
            </a:r>
            <a:r>
              <a:rPr lang="en-US" altLang="ja-JP" dirty="0" smtClean="0">
                <a:solidFill>
                  <a:srgbClr val="FFC000"/>
                </a:solidFill>
              </a:rPr>
              <a:t> </a:t>
            </a:r>
            <a:r>
              <a:rPr lang="en-US" altLang="ja-JP" dirty="0" err="1" smtClean="0">
                <a:solidFill>
                  <a:srgbClr val="FFC000"/>
                </a:solidFill>
              </a:rPr>
              <a:t>Cakir</a:t>
            </a:r>
            <a:r>
              <a:rPr lang="en-US" altLang="ja-JP" dirty="0" smtClean="0">
                <a:solidFill>
                  <a:srgbClr val="FFC000"/>
                </a:solidFill>
              </a:rPr>
              <a:t> (DNR, WA)</a:t>
            </a:r>
            <a:br>
              <a:rPr lang="en-US" altLang="ja-JP" dirty="0" smtClean="0">
                <a:solidFill>
                  <a:srgbClr val="FFC000"/>
                </a:solidFill>
              </a:rPr>
            </a:br>
            <a:r>
              <a:rPr lang="en-US" altLang="ja-JP" dirty="0" smtClean="0">
                <a:solidFill>
                  <a:srgbClr val="FFC000"/>
                </a:solidFill>
              </a:rPr>
              <a:t>Timothy </a:t>
            </a:r>
            <a:r>
              <a:rPr lang="en-US" altLang="ja-JP" dirty="0">
                <a:solidFill>
                  <a:srgbClr val="FFC000"/>
                </a:solidFill>
              </a:rPr>
              <a:t>J. </a:t>
            </a:r>
            <a:r>
              <a:rPr lang="en-US" altLang="ja-JP" dirty="0" smtClean="0">
                <a:solidFill>
                  <a:srgbClr val="FFC000"/>
                </a:solidFill>
              </a:rPr>
              <a:t>Walsh (DNR, WA</a:t>
            </a:r>
            <a:r>
              <a:rPr lang="en-US" altLang="ja-JP" dirty="0">
                <a:solidFill>
                  <a:srgbClr val="FFC000"/>
                </a:solidFill>
              </a:rPr>
              <a:t>)</a:t>
            </a:r>
            <a:br>
              <a:rPr lang="en-US" altLang="ja-JP" dirty="0">
                <a:solidFill>
                  <a:srgbClr val="FFC000"/>
                </a:solidFill>
              </a:rPr>
            </a:br>
            <a:r>
              <a:rPr lang="en-US" altLang="ja-JP" dirty="0">
                <a:solidFill>
                  <a:srgbClr val="FFC000"/>
                </a:solidFill>
              </a:rPr>
              <a:t>Jerald </a:t>
            </a:r>
            <a:r>
              <a:rPr lang="en-US" altLang="ja-JP" dirty="0" err="1">
                <a:solidFill>
                  <a:srgbClr val="FFC000"/>
                </a:solidFill>
              </a:rPr>
              <a:t>LaVassar</a:t>
            </a:r>
            <a:r>
              <a:rPr lang="en-US" altLang="ja-JP" dirty="0">
                <a:solidFill>
                  <a:srgbClr val="FFC000"/>
                </a:solidFill>
              </a:rPr>
              <a:t> (Department of Ecology, WA</a:t>
            </a:r>
            <a:r>
              <a:rPr lang="en-US" altLang="ja-JP" dirty="0" smtClean="0">
                <a:solidFill>
                  <a:srgbClr val="FFC000"/>
                </a:solidFill>
              </a:rPr>
              <a:t>)</a:t>
            </a:r>
            <a:endParaRPr kumimoji="1" lang="ja-JP" altLang="en-US" dirty="0">
              <a:solidFill>
                <a:srgbClr val="FFC000"/>
              </a:solidFill>
            </a:endParaRPr>
          </a:p>
        </p:txBody>
      </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1</a:t>
            </a:fld>
            <a:endParaRPr kumimoji="1" lang="ja-JP" altLang="en-US"/>
          </a:p>
        </p:txBody>
      </p:sp>
      <p:sp>
        <p:nvSpPr>
          <p:cNvPr id="7" name="日付プレースホルダー 6"/>
          <p:cNvSpPr>
            <a:spLocks noGrp="1"/>
          </p:cNvSpPr>
          <p:nvPr>
            <p:ph type="dt" sz="half" idx="10"/>
          </p:nvPr>
        </p:nvSpPr>
        <p:spPr/>
        <p:txBody>
          <a:bodyPr/>
          <a:lstStyle/>
          <a:p>
            <a:fld id="{480F503C-7BB2-4583-969C-F3D3873A29DE}" type="datetime1">
              <a:rPr kumimoji="1" lang="ja-JP" altLang="en-US" smtClean="0"/>
              <a:t>2014/3/18</a:t>
            </a:fld>
            <a:endParaRPr kumimoji="1" lang="ja-JP" altLang="en-US"/>
          </a:p>
        </p:txBody>
      </p:sp>
    </p:spTree>
    <p:extLst>
      <p:ext uri="{BB962C8B-B14F-4D97-AF65-F5344CB8AC3E}">
        <p14:creationId xmlns:p14="http://schemas.microsoft.com/office/powerpoint/2010/main" val="2393788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Traveltime Curves </a:t>
            </a:r>
            <a:br>
              <a:rPr kumimoji="1" lang="en-US" altLang="ja-JP" dirty="0" smtClean="0"/>
            </a:br>
            <a:r>
              <a:rPr kumimoji="1" lang="en-US" altLang="ja-JP" dirty="0" smtClean="0"/>
              <a:t>for Refraction Analysis</a:t>
            </a:r>
            <a:endParaRPr kumimoji="1" lang="ja-JP" altLang="en-US" dirty="0"/>
          </a:p>
        </p:txBody>
      </p:sp>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7721"/>
          <a:stretch/>
        </p:blipFill>
        <p:spPr bwMode="auto">
          <a:xfrm>
            <a:off x="-15936" y="1340768"/>
            <a:ext cx="9159936"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10</a:t>
            </a:fld>
            <a:endParaRPr kumimoji="1" lang="ja-JP" altLang="en-US"/>
          </a:p>
        </p:txBody>
      </p:sp>
      <p:sp>
        <p:nvSpPr>
          <p:cNvPr id="5" name="日付プレースホルダー 4"/>
          <p:cNvSpPr>
            <a:spLocks noGrp="1"/>
          </p:cNvSpPr>
          <p:nvPr>
            <p:ph type="dt" sz="half" idx="10"/>
          </p:nvPr>
        </p:nvSpPr>
        <p:spPr/>
        <p:txBody>
          <a:bodyPr/>
          <a:lstStyle/>
          <a:p>
            <a:fld id="{794FE3AB-C06A-430F-8313-CB407EBC004D}" type="datetime1">
              <a:rPr kumimoji="1" lang="ja-JP" altLang="en-US" smtClean="0"/>
              <a:t>2014/3/18</a:t>
            </a:fld>
            <a:endParaRPr kumimoji="1" lang="ja-JP" altLang="en-US"/>
          </a:p>
        </p:txBody>
      </p:sp>
      <p:grpSp>
        <p:nvGrpSpPr>
          <p:cNvPr id="17" name="グループ化 16"/>
          <p:cNvGrpSpPr/>
          <p:nvPr/>
        </p:nvGrpSpPr>
        <p:grpSpPr>
          <a:xfrm>
            <a:off x="2479964" y="4308764"/>
            <a:ext cx="4267441" cy="1343891"/>
            <a:chOff x="2479964" y="4308764"/>
            <a:chExt cx="4267441" cy="1343891"/>
          </a:xfrm>
        </p:grpSpPr>
        <p:sp>
          <p:nvSpPr>
            <p:cNvPr id="6" name="フリーフォーム 5"/>
            <p:cNvSpPr/>
            <p:nvPr/>
          </p:nvSpPr>
          <p:spPr>
            <a:xfrm>
              <a:off x="2479964" y="4308764"/>
              <a:ext cx="969818" cy="1343891"/>
            </a:xfrm>
            <a:custGeom>
              <a:avLst/>
              <a:gdLst>
                <a:gd name="connsiteX0" fmla="*/ 0 w 969818"/>
                <a:gd name="connsiteY0" fmla="*/ 55418 h 1343891"/>
                <a:gd name="connsiteX1" fmla="*/ 498763 w 969818"/>
                <a:gd name="connsiteY1" fmla="*/ 1343891 h 1343891"/>
                <a:gd name="connsiteX2" fmla="*/ 969818 w 969818"/>
                <a:gd name="connsiteY2" fmla="*/ 0 h 1343891"/>
              </a:gdLst>
              <a:ahLst/>
              <a:cxnLst>
                <a:cxn ang="0">
                  <a:pos x="connsiteX0" y="connsiteY0"/>
                </a:cxn>
                <a:cxn ang="0">
                  <a:pos x="connsiteX1" y="connsiteY1"/>
                </a:cxn>
                <a:cxn ang="0">
                  <a:pos x="connsiteX2" y="connsiteY2"/>
                </a:cxn>
              </a:cxnLst>
              <a:rect l="l" t="t" r="r" b="b"/>
              <a:pathLst>
                <a:path w="969818" h="1343891">
                  <a:moveTo>
                    <a:pt x="0" y="55418"/>
                  </a:moveTo>
                  <a:lnTo>
                    <a:pt x="498763" y="1343891"/>
                  </a:lnTo>
                  <a:lnTo>
                    <a:pt x="969818"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3435037" y="4800631"/>
              <a:ext cx="3312368" cy="707886"/>
            </a:xfrm>
            <a:prstGeom prst="rect">
              <a:avLst/>
            </a:prstGeom>
            <a:noFill/>
          </p:spPr>
          <p:txBody>
            <a:bodyPr wrap="square" rtlCol="0">
              <a:spAutoFit/>
            </a:bodyPr>
            <a:lstStyle/>
            <a:p>
              <a:r>
                <a:rPr kumimoji="1" lang="en-US" altLang="ja-JP" sz="4000" dirty="0" smtClean="0">
                  <a:solidFill>
                    <a:srgbClr val="FF0000"/>
                  </a:solidFill>
                </a:rPr>
                <a:t>Direct arrival</a:t>
              </a:r>
              <a:endParaRPr kumimoji="1" lang="ja-JP" altLang="en-US" sz="4000" dirty="0">
                <a:solidFill>
                  <a:srgbClr val="FF0000"/>
                </a:solidFill>
              </a:endParaRPr>
            </a:p>
          </p:txBody>
        </p:sp>
      </p:grpSp>
      <p:grpSp>
        <p:nvGrpSpPr>
          <p:cNvPr id="15" name="グループ化 14"/>
          <p:cNvGrpSpPr/>
          <p:nvPr/>
        </p:nvGrpSpPr>
        <p:grpSpPr>
          <a:xfrm>
            <a:off x="1316182" y="3140968"/>
            <a:ext cx="7360273" cy="1209359"/>
            <a:chOff x="1316182" y="3140968"/>
            <a:chExt cx="7360273" cy="1209359"/>
          </a:xfrm>
        </p:grpSpPr>
        <p:cxnSp>
          <p:nvCxnSpPr>
            <p:cNvPr id="9" name="直線コネクタ 8"/>
            <p:cNvCxnSpPr/>
            <p:nvPr/>
          </p:nvCxnSpPr>
          <p:spPr>
            <a:xfrm flipH="1" flipV="1">
              <a:off x="1316182" y="3671456"/>
              <a:ext cx="1149927" cy="67887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3449782" y="3140968"/>
              <a:ext cx="1641439" cy="116779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4532696" y="3480787"/>
              <a:ext cx="4143759" cy="707886"/>
            </a:xfrm>
            <a:prstGeom prst="rect">
              <a:avLst/>
            </a:prstGeom>
            <a:noFill/>
          </p:spPr>
          <p:txBody>
            <a:bodyPr wrap="square" rtlCol="0">
              <a:spAutoFit/>
            </a:bodyPr>
            <a:lstStyle/>
            <a:p>
              <a:r>
                <a:rPr lang="en-US" altLang="ja-JP" sz="4000" dirty="0" smtClean="0">
                  <a:solidFill>
                    <a:srgbClr val="00B050"/>
                  </a:solidFill>
                </a:rPr>
                <a:t>Refracted</a:t>
              </a:r>
              <a:r>
                <a:rPr kumimoji="1" lang="en-US" altLang="ja-JP" sz="4000" dirty="0" smtClean="0">
                  <a:solidFill>
                    <a:srgbClr val="00B050"/>
                  </a:solidFill>
                </a:rPr>
                <a:t> arrival</a:t>
              </a:r>
              <a:endParaRPr kumimoji="1" lang="ja-JP" altLang="en-US" sz="4000" dirty="0">
                <a:solidFill>
                  <a:srgbClr val="00B050"/>
                </a:solidFill>
              </a:endParaRPr>
            </a:p>
          </p:txBody>
        </p:sp>
      </p:grpSp>
    </p:spTree>
    <p:extLst>
      <p:ext uri="{BB962C8B-B14F-4D97-AF65-F5344CB8AC3E}">
        <p14:creationId xmlns:p14="http://schemas.microsoft.com/office/powerpoint/2010/main" val="385054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9265" y="0"/>
            <a:ext cx="8229600" cy="764704"/>
          </a:xfrm>
        </p:spPr>
        <p:txBody>
          <a:bodyPr>
            <a:normAutofit/>
          </a:bodyPr>
          <a:lstStyle/>
          <a:p>
            <a:r>
              <a:rPr kumimoji="1" lang="en-US" altLang="ja-JP" dirty="0" smtClean="0"/>
              <a:t>Comparison of 3 Profiles</a:t>
            </a:r>
            <a:endParaRPr kumimoji="1" lang="ja-JP" altLang="en-US" dirty="0"/>
          </a:p>
        </p:txBody>
      </p:sp>
      <p:grpSp>
        <p:nvGrpSpPr>
          <p:cNvPr id="7" name="グループ化 6"/>
          <p:cNvGrpSpPr/>
          <p:nvPr/>
        </p:nvGrpSpPr>
        <p:grpSpPr>
          <a:xfrm>
            <a:off x="-28058" y="260648"/>
            <a:ext cx="9140999" cy="2296391"/>
            <a:chOff x="-28058" y="260648"/>
            <a:chExt cx="9140999" cy="2296391"/>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0067"/>
            <a:stretch/>
          </p:blipFill>
          <p:spPr bwMode="auto">
            <a:xfrm>
              <a:off x="-28058" y="260648"/>
              <a:ext cx="9140999" cy="2296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p:cNvSpPr txBox="1"/>
            <p:nvPr/>
          </p:nvSpPr>
          <p:spPr>
            <a:xfrm>
              <a:off x="5276550" y="1575488"/>
              <a:ext cx="2232248" cy="584775"/>
            </a:xfrm>
            <a:prstGeom prst="rect">
              <a:avLst/>
            </a:prstGeom>
            <a:noFill/>
          </p:spPr>
          <p:txBody>
            <a:bodyPr wrap="square" rtlCol="0">
              <a:spAutoFit/>
            </a:bodyPr>
            <a:lstStyle/>
            <a:p>
              <a:r>
                <a:rPr kumimoji="1" lang="en-US" altLang="ja-JP" sz="3200" dirty="0" smtClean="0"/>
                <a:t>Resistivity</a:t>
              </a:r>
              <a:endParaRPr kumimoji="1" lang="ja-JP" altLang="en-US" sz="3200" dirty="0"/>
            </a:p>
          </p:txBody>
        </p:sp>
      </p:grpSp>
      <p:grpSp>
        <p:nvGrpSpPr>
          <p:cNvPr id="8" name="グループ化 7"/>
          <p:cNvGrpSpPr/>
          <p:nvPr/>
        </p:nvGrpSpPr>
        <p:grpSpPr>
          <a:xfrm>
            <a:off x="-28059" y="2160263"/>
            <a:ext cx="9141000" cy="2315680"/>
            <a:chOff x="-28059" y="2160263"/>
            <a:chExt cx="9141000" cy="2315680"/>
          </a:xfrm>
        </p:grpSpPr>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19395"/>
            <a:stretch/>
          </p:blipFill>
          <p:spPr bwMode="auto">
            <a:xfrm>
              <a:off x="-28059" y="2160263"/>
              <a:ext cx="9141000" cy="2315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a:xfrm>
              <a:off x="4988518" y="3452486"/>
              <a:ext cx="3024336" cy="584775"/>
            </a:xfrm>
            <a:prstGeom prst="rect">
              <a:avLst/>
            </a:prstGeom>
            <a:noFill/>
          </p:spPr>
          <p:txBody>
            <a:bodyPr wrap="square" rtlCol="0">
              <a:spAutoFit/>
            </a:bodyPr>
            <a:lstStyle/>
            <a:p>
              <a:r>
                <a:rPr lang="en-US" altLang="ja-JP" sz="3200" dirty="0" smtClean="0"/>
                <a:t>S-wave velocit</a:t>
              </a:r>
              <a:r>
                <a:rPr kumimoji="1" lang="en-US" altLang="ja-JP" sz="3200" dirty="0" smtClean="0"/>
                <a:t>y</a:t>
              </a:r>
              <a:endParaRPr kumimoji="1" lang="ja-JP" altLang="en-US" sz="3200" dirty="0"/>
            </a:p>
          </p:txBody>
        </p:sp>
      </p:grpSp>
      <p:grpSp>
        <p:nvGrpSpPr>
          <p:cNvPr id="9" name="グループ化 8"/>
          <p:cNvGrpSpPr/>
          <p:nvPr/>
        </p:nvGrpSpPr>
        <p:grpSpPr>
          <a:xfrm>
            <a:off x="-40585" y="4032888"/>
            <a:ext cx="9166055" cy="2499908"/>
            <a:chOff x="-40585" y="4032888"/>
            <a:chExt cx="9166055" cy="2499908"/>
          </a:xfrm>
        </p:grpSpPr>
        <p:pic>
          <p:nvPicPr>
            <p:cNvPr id="307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13220"/>
            <a:stretch/>
          </p:blipFill>
          <p:spPr bwMode="auto">
            <a:xfrm>
              <a:off x="-40585" y="4032888"/>
              <a:ext cx="9166055" cy="2499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テキスト ボックス 11"/>
            <p:cNvSpPr txBox="1"/>
            <p:nvPr/>
          </p:nvSpPr>
          <p:spPr>
            <a:xfrm>
              <a:off x="4988518" y="5408052"/>
              <a:ext cx="3024336" cy="584775"/>
            </a:xfrm>
            <a:prstGeom prst="rect">
              <a:avLst/>
            </a:prstGeom>
            <a:noFill/>
          </p:spPr>
          <p:txBody>
            <a:bodyPr wrap="square" rtlCol="0">
              <a:spAutoFit/>
            </a:bodyPr>
            <a:lstStyle/>
            <a:p>
              <a:r>
                <a:rPr lang="en-US" altLang="ja-JP" sz="3200" dirty="0"/>
                <a:t>P</a:t>
              </a:r>
              <a:r>
                <a:rPr lang="en-US" altLang="ja-JP" sz="3200" dirty="0" smtClean="0"/>
                <a:t>-wave velocit</a:t>
              </a:r>
              <a:r>
                <a:rPr kumimoji="1" lang="en-US" altLang="ja-JP" sz="3200" dirty="0" smtClean="0"/>
                <a:t>y</a:t>
              </a:r>
              <a:endParaRPr kumimoji="1" lang="ja-JP" altLang="en-US" sz="3200" dirty="0"/>
            </a:p>
          </p:txBody>
        </p:sp>
      </p:grpSp>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11</a:t>
            </a:fld>
            <a:endParaRPr kumimoji="1" lang="ja-JP" altLang="en-US"/>
          </a:p>
        </p:txBody>
      </p:sp>
      <p:sp>
        <p:nvSpPr>
          <p:cNvPr id="5" name="日付プレースホルダー 4"/>
          <p:cNvSpPr>
            <a:spLocks noGrp="1"/>
          </p:cNvSpPr>
          <p:nvPr>
            <p:ph type="dt" sz="half" idx="10"/>
          </p:nvPr>
        </p:nvSpPr>
        <p:spPr/>
        <p:txBody>
          <a:bodyPr/>
          <a:lstStyle/>
          <a:p>
            <a:fld id="{77001FDA-F72B-495B-9114-73B7A954D15D}" type="datetime1">
              <a:rPr kumimoji="1" lang="ja-JP" altLang="en-US" smtClean="0"/>
              <a:t>2014/3/18</a:t>
            </a:fld>
            <a:endParaRPr kumimoji="1" lang="ja-JP" altLang="en-US"/>
          </a:p>
        </p:txBody>
      </p:sp>
    </p:spTree>
    <p:extLst>
      <p:ext uri="{BB962C8B-B14F-4D97-AF65-F5344CB8AC3E}">
        <p14:creationId xmlns:p14="http://schemas.microsoft.com/office/powerpoint/2010/main" val="114319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20190"/>
            <a:ext cx="8229600" cy="1143000"/>
          </a:xfrm>
        </p:spPr>
        <p:txBody>
          <a:bodyPr/>
          <a:lstStyle/>
          <a:p>
            <a:r>
              <a:rPr kumimoji="1" lang="en-US" altLang="ja-JP" dirty="0" smtClean="0"/>
              <a:t>Dispersion curve</a:t>
            </a:r>
            <a:endParaRPr kumimoji="1" lang="ja-JP"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4653" y="980728"/>
            <a:ext cx="5309574"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79" y="1484784"/>
            <a:ext cx="43172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12</a:t>
            </a:fld>
            <a:endParaRPr kumimoji="1" lang="ja-JP" altLang="en-US"/>
          </a:p>
        </p:txBody>
      </p:sp>
      <p:sp>
        <p:nvSpPr>
          <p:cNvPr id="5" name="日付プレースホルダー 4"/>
          <p:cNvSpPr>
            <a:spLocks noGrp="1"/>
          </p:cNvSpPr>
          <p:nvPr>
            <p:ph type="dt" sz="half" idx="10"/>
          </p:nvPr>
        </p:nvSpPr>
        <p:spPr/>
        <p:txBody>
          <a:bodyPr/>
          <a:lstStyle/>
          <a:p>
            <a:fld id="{9ADE79A6-D1B8-40DE-A32D-B55069D9DBE1}" type="datetime1">
              <a:rPr kumimoji="1" lang="ja-JP" altLang="en-US" smtClean="0"/>
              <a:t>2014/3/18</a:t>
            </a:fld>
            <a:endParaRPr kumimoji="1" lang="ja-JP" altLang="en-US"/>
          </a:p>
        </p:txBody>
      </p:sp>
    </p:spTree>
    <p:extLst>
      <p:ext uri="{BB962C8B-B14F-4D97-AF65-F5344CB8AC3E}">
        <p14:creationId xmlns:p14="http://schemas.microsoft.com/office/powerpoint/2010/main" val="6150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21486"/>
            <a:ext cx="8229600" cy="944433"/>
          </a:xfrm>
        </p:spPr>
        <p:txBody>
          <a:bodyPr/>
          <a:lstStyle/>
          <a:p>
            <a:r>
              <a:rPr kumimoji="1" lang="en-US" altLang="ja-JP" dirty="0" smtClean="0"/>
              <a:t>S-wave velocity model</a:t>
            </a:r>
            <a:endParaRPr kumimoji="1" lang="ja-JP" altLang="en-US" dirty="0"/>
          </a:p>
        </p:txBody>
      </p:sp>
      <p:grpSp>
        <p:nvGrpSpPr>
          <p:cNvPr id="8" name="グループ化 7"/>
          <p:cNvGrpSpPr/>
          <p:nvPr/>
        </p:nvGrpSpPr>
        <p:grpSpPr>
          <a:xfrm>
            <a:off x="-324542" y="759478"/>
            <a:ext cx="5040560" cy="5924347"/>
            <a:chOff x="-324542" y="759478"/>
            <a:chExt cx="5040560" cy="5924347"/>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542" y="990311"/>
              <a:ext cx="5040560" cy="5693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テキスト ボックス 4"/>
            <p:cNvSpPr txBox="1"/>
            <p:nvPr/>
          </p:nvSpPr>
          <p:spPr>
            <a:xfrm>
              <a:off x="21030" y="759478"/>
              <a:ext cx="2822777" cy="523220"/>
            </a:xfrm>
            <a:prstGeom prst="rect">
              <a:avLst/>
            </a:prstGeom>
            <a:noFill/>
          </p:spPr>
          <p:txBody>
            <a:bodyPr wrap="square" rtlCol="0">
              <a:spAutoFit/>
            </a:bodyPr>
            <a:lstStyle/>
            <a:p>
              <a:r>
                <a:rPr kumimoji="1" lang="en-US" altLang="ja-JP" sz="2800" dirty="0" smtClean="0"/>
                <a:t>Shallow region</a:t>
              </a:r>
              <a:endParaRPr kumimoji="1" lang="ja-JP" altLang="en-US" sz="2800" dirty="0"/>
            </a:p>
          </p:txBody>
        </p:sp>
      </p:grpSp>
      <p:grpSp>
        <p:nvGrpSpPr>
          <p:cNvPr id="9" name="グループ化 8"/>
          <p:cNvGrpSpPr/>
          <p:nvPr/>
        </p:nvGrpSpPr>
        <p:grpSpPr>
          <a:xfrm>
            <a:off x="4067945" y="759478"/>
            <a:ext cx="5076055" cy="5928575"/>
            <a:chOff x="4067945" y="759478"/>
            <a:chExt cx="5076055" cy="5928575"/>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5" y="990311"/>
              <a:ext cx="5076055" cy="5697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p:cNvSpPr txBox="1"/>
            <p:nvPr/>
          </p:nvSpPr>
          <p:spPr>
            <a:xfrm>
              <a:off x="4860032" y="759478"/>
              <a:ext cx="2304256" cy="523220"/>
            </a:xfrm>
            <a:prstGeom prst="rect">
              <a:avLst/>
            </a:prstGeom>
            <a:noFill/>
          </p:spPr>
          <p:txBody>
            <a:bodyPr wrap="square" rtlCol="0">
              <a:spAutoFit/>
            </a:bodyPr>
            <a:lstStyle/>
            <a:p>
              <a:r>
                <a:rPr lang="en-US" altLang="ja-JP" sz="2800" dirty="0" smtClean="0"/>
                <a:t>Deep</a:t>
              </a:r>
              <a:r>
                <a:rPr kumimoji="1" lang="en-US" altLang="ja-JP" sz="2800" dirty="0" smtClean="0"/>
                <a:t> region</a:t>
              </a:r>
              <a:endParaRPr kumimoji="1" lang="ja-JP" altLang="en-US" sz="2800" dirty="0"/>
            </a:p>
          </p:txBody>
        </p:sp>
      </p:grpSp>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13</a:t>
            </a:fld>
            <a:endParaRPr kumimoji="1" lang="ja-JP" altLang="en-US"/>
          </a:p>
        </p:txBody>
      </p:sp>
      <p:sp>
        <p:nvSpPr>
          <p:cNvPr id="7" name="日付プレースホルダー 6"/>
          <p:cNvSpPr>
            <a:spLocks noGrp="1"/>
          </p:cNvSpPr>
          <p:nvPr>
            <p:ph type="dt" sz="half" idx="10"/>
          </p:nvPr>
        </p:nvSpPr>
        <p:spPr/>
        <p:txBody>
          <a:bodyPr/>
          <a:lstStyle/>
          <a:p>
            <a:fld id="{F99B6CAA-0C21-4E29-8B10-ADDF89737316}" type="datetime1">
              <a:rPr kumimoji="1" lang="ja-JP" altLang="en-US" smtClean="0"/>
              <a:t>2014/3/18</a:t>
            </a:fld>
            <a:endParaRPr kumimoji="1" lang="ja-JP" altLang="en-US"/>
          </a:p>
        </p:txBody>
      </p:sp>
    </p:spTree>
    <p:extLst>
      <p:ext uri="{BB962C8B-B14F-4D97-AF65-F5344CB8AC3E}">
        <p14:creationId xmlns:p14="http://schemas.microsoft.com/office/powerpoint/2010/main" val="193767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a:t>Correlation </a:t>
            </a:r>
            <a:r>
              <a:rPr lang="en-US" altLang="ja-JP" dirty="0" smtClean="0"/>
              <a:t>Between </a:t>
            </a:r>
            <a:r>
              <a:rPr lang="en-US" altLang="ja-JP" dirty="0"/>
              <a:t>Blow </a:t>
            </a:r>
            <a:r>
              <a:rPr lang="en-US" altLang="ja-JP" dirty="0" smtClean="0"/>
              <a:t>Counts </a:t>
            </a:r>
            <a:r>
              <a:rPr lang="en-US" altLang="ja-JP" dirty="0" smtClean="0"/>
              <a:t>(N) by SPT and </a:t>
            </a:r>
            <a:r>
              <a:rPr lang="en-US" altLang="ja-JP" dirty="0"/>
              <a:t>S-wave </a:t>
            </a:r>
            <a:r>
              <a:rPr lang="en-US" altLang="ja-JP" dirty="0" smtClean="0"/>
              <a:t>Velocity</a:t>
            </a:r>
            <a:r>
              <a:rPr lang="en-US" altLang="ja-JP" dirty="0"/>
              <a:t>.</a:t>
            </a:r>
            <a:endParaRPr kumimoji="1" lang="ja-JP" alt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628800"/>
            <a:ext cx="7279854" cy="47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4" name="スライド番号プレースホルダー 3"/>
          <p:cNvSpPr>
            <a:spLocks noGrp="1"/>
          </p:cNvSpPr>
          <p:nvPr>
            <p:ph type="sldNum" sz="quarter" idx="12"/>
          </p:nvPr>
        </p:nvSpPr>
        <p:spPr/>
        <p:txBody>
          <a:bodyPr/>
          <a:lstStyle/>
          <a:p>
            <a:fld id="{9A3656F2-D60F-497B-AD25-5AE714F2248C}" type="slidenum">
              <a:rPr kumimoji="1" lang="ja-JP" altLang="en-US" smtClean="0"/>
              <a:t>14</a:t>
            </a:fld>
            <a:endParaRPr kumimoji="1" lang="ja-JP" altLang="en-US"/>
          </a:p>
        </p:txBody>
      </p:sp>
      <p:sp>
        <p:nvSpPr>
          <p:cNvPr id="5" name="日付プレースホルダー 4"/>
          <p:cNvSpPr>
            <a:spLocks noGrp="1"/>
          </p:cNvSpPr>
          <p:nvPr>
            <p:ph type="dt" sz="half" idx="10"/>
          </p:nvPr>
        </p:nvSpPr>
        <p:spPr/>
        <p:txBody>
          <a:bodyPr/>
          <a:lstStyle/>
          <a:p>
            <a:fld id="{BAFD3A5C-4387-4F9F-A099-EB0127AB5B1C}" type="datetime1">
              <a:rPr kumimoji="1" lang="ja-JP" altLang="en-US" smtClean="0"/>
              <a:t>2014/3/18</a:t>
            </a:fld>
            <a:endParaRPr kumimoji="1" lang="ja-JP" altLang="en-US"/>
          </a:p>
        </p:txBody>
      </p:sp>
    </p:spTree>
    <p:extLst>
      <p:ext uri="{BB962C8B-B14F-4D97-AF65-F5344CB8AC3E}">
        <p14:creationId xmlns:p14="http://schemas.microsoft.com/office/powerpoint/2010/main" val="3655584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Cross-plot Analysis of </a:t>
            </a:r>
            <a:br>
              <a:rPr kumimoji="1" lang="en-US" altLang="ja-JP" dirty="0" smtClean="0"/>
            </a:br>
            <a:r>
              <a:rPr kumimoji="1" lang="en-US" altLang="ja-JP" dirty="0" smtClean="0"/>
              <a:t>S-wave Velocity and Resistivity </a:t>
            </a:r>
            <a:endParaRPr kumimoji="1" lang="ja-JP" altLang="en-US" dirty="0"/>
          </a:p>
        </p:txBody>
      </p:sp>
      <p:grpSp>
        <p:nvGrpSpPr>
          <p:cNvPr id="10" name="グループ化 9"/>
          <p:cNvGrpSpPr/>
          <p:nvPr/>
        </p:nvGrpSpPr>
        <p:grpSpPr>
          <a:xfrm>
            <a:off x="15361" y="1628800"/>
            <a:ext cx="4504393" cy="4340344"/>
            <a:chOff x="15361" y="1628800"/>
            <a:chExt cx="4504393" cy="4340344"/>
          </a:xfrm>
        </p:grpSpPr>
        <p:pic>
          <p:nvPicPr>
            <p:cNvPr id="3" name="図 2"/>
            <p:cNvPicPr/>
            <p:nvPr/>
          </p:nvPicPr>
          <p:blipFill rotWithShape="1">
            <a:blip r:embed="rId3"/>
            <a:srcRect t="3939" r="16319"/>
            <a:stretch/>
          </p:blipFill>
          <p:spPr bwMode="auto">
            <a:xfrm>
              <a:off x="19762" y="2204864"/>
              <a:ext cx="4499992" cy="3764280"/>
            </a:xfrm>
            <a:prstGeom prst="rect">
              <a:avLst/>
            </a:prstGeom>
            <a:ln>
              <a:noFill/>
            </a:ln>
            <a:extLst>
              <a:ext uri="{53640926-AAD7-44D8-BBD7-CCE9431645EC}">
                <a14:shadowObscured xmlns:a14="http://schemas.microsoft.com/office/drawing/2010/main"/>
              </a:ext>
            </a:extLst>
          </p:spPr>
        </p:pic>
        <p:sp>
          <p:nvSpPr>
            <p:cNvPr id="5" name="テキスト ボックス 4"/>
            <p:cNvSpPr txBox="1"/>
            <p:nvPr/>
          </p:nvSpPr>
          <p:spPr>
            <a:xfrm>
              <a:off x="15361" y="1628800"/>
              <a:ext cx="4340615" cy="523220"/>
            </a:xfrm>
            <a:prstGeom prst="rect">
              <a:avLst/>
            </a:prstGeom>
            <a:noFill/>
          </p:spPr>
          <p:txBody>
            <a:bodyPr wrap="square" rtlCol="0">
              <a:spAutoFit/>
            </a:bodyPr>
            <a:lstStyle/>
            <a:p>
              <a:pPr algn="ctr"/>
              <a:r>
                <a:rPr kumimoji="1" lang="en-US" altLang="ja-JP" sz="2800" dirty="0" smtClean="0"/>
                <a:t>Above Ground</a:t>
              </a:r>
              <a:r>
                <a:rPr lang="en-US" altLang="ja-JP" sz="2800" dirty="0" smtClean="0"/>
                <a:t> </a:t>
              </a:r>
              <a:r>
                <a:rPr kumimoji="1" lang="en-US" altLang="ja-JP" sz="2800" dirty="0" smtClean="0"/>
                <a:t>Water Level</a:t>
              </a:r>
              <a:endParaRPr kumimoji="1" lang="ja-JP" altLang="en-US" sz="2800" dirty="0"/>
            </a:p>
          </p:txBody>
        </p:sp>
      </p:grpSp>
      <p:grpSp>
        <p:nvGrpSpPr>
          <p:cNvPr id="11" name="グループ化 10"/>
          <p:cNvGrpSpPr/>
          <p:nvPr/>
        </p:nvGrpSpPr>
        <p:grpSpPr>
          <a:xfrm>
            <a:off x="4499993" y="1628800"/>
            <a:ext cx="4644007" cy="4340344"/>
            <a:chOff x="4499993" y="1628800"/>
            <a:chExt cx="4644007" cy="4340344"/>
          </a:xfrm>
        </p:grpSpPr>
        <p:pic>
          <p:nvPicPr>
            <p:cNvPr id="4" name="図 3"/>
            <p:cNvPicPr/>
            <p:nvPr/>
          </p:nvPicPr>
          <p:blipFill rotWithShape="1">
            <a:blip r:embed="rId4"/>
            <a:srcRect l="8685" t="5488" b="2891"/>
            <a:stretch/>
          </p:blipFill>
          <p:spPr bwMode="auto">
            <a:xfrm>
              <a:off x="4499993" y="2152020"/>
              <a:ext cx="4644007" cy="3817124"/>
            </a:xfrm>
            <a:prstGeom prst="rect">
              <a:avLst/>
            </a:prstGeom>
            <a:ln>
              <a:noFill/>
            </a:ln>
            <a:extLst>
              <a:ext uri="{53640926-AAD7-44D8-BBD7-CCE9431645EC}">
                <a14:shadowObscured xmlns:a14="http://schemas.microsoft.com/office/drawing/2010/main"/>
              </a:ext>
            </a:extLst>
          </p:spPr>
        </p:pic>
        <p:sp>
          <p:nvSpPr>
            <p:cNvPr id="6" name="テキスト ボックス 5"/>
            <p:cNvSpPr txBox="1"/>
            <p:nvPr/>
          </p:nvSpPr>
          <p:spPr>
            <a:xfrm>
              <a:off x="4667047" y="1628800"/>
              <a:ext cx="4340615" cy="523220"/>
            </a:xfrm>
            <a:prstGeom prst="rect">
              <a:avLst/>
            </a:prstGeom>
            <a:noFill/>
          </p:spPr>
          <p:txBody>
            <a:bodyPr wrap="square" rtlCol="0">
              <a:spAutoFit/>
            </a:bodyPr>
            <a:lstStyle/>
            <a:p>
              <a:r>
                <a:rPr lang="en-US" altLang="ja-JP" sz="2800" dirty="0" smtClean="0"/>
                <a:t>Below</a:t>
              </a:r>
              <a:r>
                <a:rPr kumimoji="1" lang="en-US" altLang="ja-JP" sz="2800" dirty="0" smtClean="0"/>
                <a:t> Ground</a:t>
              </a:r>
              <a:r>
                <a:rPr lang="en-US" altLang="ja-JP" sz="2800" dirty="0" smtClean="0"/>
                <a:t> </a:t>
              </a:r>
              <a:r>
                <a:rPr kumimoji="1" lang="en-US" altLang="ja-JP" sz="2800" dirty="0" smtClean="0"/>
                <a:t>Water Level</a:t>
              </a:r>
              <a:endParaRPr kumimoji="1" lang="ja-JP" altLang="en-US" sz="2800" dirty="0"/>
            </a:p>
          </p:txBody>
        </p:sp>
      </p:grpSp>
      <p:sp>
        <p:nvSpPr>
          <p:cNvPr id="7" name="フッター プレースホルダー 6"/>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8" name="スライド番号プレースホルダー 7"/>
          <p:cNvSpPr>
            <a:spLocks noGrp="1"/>
          </p:cNvSpPr>
          <p:nvPr>
            <p:ph type="sldNum" sz="quarter" idx="12"/>
          </p:nvPr>
        </p:nvSpPr>
        <p:spPr/>
        <p:txBody>
          <a:bodyPr/>
          <a:lstStyle/>
          <a:p>
            <a:fld id="{9A3656F2-D60F-497B-AD25-5AE714F2248C}" type="slidenum">
              <a:rPr kumimoji="1" lang="ja-JP" altLang="en-US" smtClean="0"/>
              <a:t>15</a:t>
            </a:fld>
            <a:endParaRPr kumimoji="1" lang="ja-JP" altLang="en-US"/>
          </a:p>
        </p:txBody>
      </p:sp>
      <p:sp>
        <p:nvSpPr>
          <p:cNvPr id="9" name="日付プレースホルダー 8"/>
          <p:cNvSpPr>
            <a:spLocks noGrp="1"/>
          </p:cNvSpPr>
          <p:nvPr>
            <p:ph type="dt" sz="half" idx="10"/>
          </p:nvPr>
        </p:nvSpPr>
        <p:spPr/>
        <p:txBody>
          <a:bodyPr/>
          <a:lstStyle/>
          <a:p>
            <a:fld id="{9E0A7657-1EA7-4B4F-900F-744E50176999}" type="datetime1">
              <a:rPr kumimoji="1" lang="ja-JP" altLang="en-US" smtClean="0"/>
              <a:t>2014/3/18</a:t>
            </a:fld>
            <a:endParaRPr kumimoji="1" lang="ja-JP" altLang="en-US"/>
          </a:p>
        </p:txBody>
      </p:sp>
    </p:spTree>
    <p:extLst>
      <p:ext uri="{BB962C8B-B14F-4D97-AF65-F5344CB8AC3E}">
        <p14:creationId xmlns:p14="http://schemas.microsoft.com/office/powerpoint/2010/main" val="3397580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12236" y="3899121"/>
            <a:ext cx="8891696" cy="2958879"/>
            <a:chOff x="-12236" y="3899121"/>
            <a:chExt cx="8891696" cy="2958879"/>
          </a:xfrm>
        </p:grpSpPr>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6" y="3968237"/>
              <a:ext cx="8891696" cy="288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テキスト ボックス 20"/>
            <p:cNvSpPr txBox="1"/>
            <p:nvPr/>
          </p:nvSpPr>
          <p:spPr>
            <a:xfrm>
              <a:off x="-12236" y="3899121"/>
              <a:ext cx="7896604" cy="400110"/>
            </a:xfrm>
            <a:prstGeom prst="rect">
              <a:avLst/>
            </a:prstGeom>
            <a:noFill/>
          </p:spPr>
          <p:txBody>
            <a:bodyPr wrap="square" rtlCol="0">
              <a:spAutoFit/>
            </a:bodyPr>
            <a:lstStyle/>
            <a:p>
              <a:r>
                <a:rPr lang="en-US" altLang="ja-JP" sz="2000" dirty="0" smtClean="0"/>
                <a:t>Interpretation Based on the Geophysical sections and Soil Classification</a:t>
              </a:r>
              <a:endParaRPr kumimoji="1" lang="ja-JP" altLang="en-US" sz="2000" dirty="0"/>
            </a:p>
          </p:txBody>
        </p:sp>
      </p:grpSp>
      <p:sp>
        <p:nvSpPr>
          <p:cNvPr id="2" name="タイトル 1"/>
          <p:cNvSpPr>
            <a:spLocks noGrp="1"/>
          </p:cNvSpPr>
          <p:nvPr>
            <p:ph type="title"/>
          </p:nvPr>
        </p:nvSpPr>
        <p:spPr>
          <a:xfrm>
            <a:off x="251520" y="141894"/>
            <a:ext cx="8229600" cy="1143000"/>
          </a:xfrm>
        </p:spPr>
        <p:txBody>
          <a:bodyPr>
            <a:normAutofit fontScale="90000"/>
          </a:bodyPr>
          <a:lstStyle/>
          <a:p>
            <a:r>
              <a:rPr kumimoji="1" lang="en-US" altLang="ja-JP" dirty="0" smtClean="0"/>
              <a:t>Soil Classification Based on the Cross Plot </a:t>
            </a:r>
            <a:r>
              <a:rPr lang="en-US" altLang="ja-JP" dirty="0" smtClean="0"/>
              <a:t>of S-wave Velocity and Resistivity</a:t>
            </a:r>
            <a:r>
              <a:rPr kumimoji="1" lang="en-US" altLang="ja-JP" dirty="0" smtClean="0"/>
              <a:t> </a:t>
            </a:r>
            <a:endParaRPr kumimoji="1" lang="ja-JP" altLang="en-US" dirty="0"/>
          </a:p>
        </p:txBody>
      </p:sp>
      <p:grpSp>
        <p:nvGrpSpPr>
          <p:cNvPr id="3" name="グループ化 2"/>
          <p:cNvGrpSpPr/>
          <p:nvPr/>
        </p:nvGrpSpPr>
        <p:grpSpPr>
          <a:xfrm>
            <a:off x="38643" y="1405064"/>
            <a:ext cx="9144000" cy="2873828"/>
            <a:chOff x="0" y="1539454"/>
            <a:chExt cx="9144000" cy="2873828"/>
          </a:xfrm>
        </p:grpSpPr>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39454"/>
              <a:ext cx="9144000" cy="2873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直線コネクタ 13"/>
            <p:cNvCxnSpPr/>
            <p:nvPr/>
          </p:nvCxnSpPr>
          <p:spPr>
            <a:xfrm>
              <a:off x="1115616" y="2780928"/>
              <a:ext cx="3600400" cy="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17" name="テキスト ボックス 16"/>
          <p:cNvSpPr txBox="1"/>
          <p:nvPr/>
        </p:nvSpPr>
        <p:spPr>
          <a:xfrm>
            <a:off x="0" y="1405540"/>
            <a:ext cx="5436096" cy="400110"/>
          </a:xfrm>
          <a:prstGeom prst="rect">
            <a:avLst/>
          </a:prstGeom>
          <a:noFill/>
        </p:spPr>
        <p:txBody>
          <a:bodyPr wrap="square" rtlCol="0">
            <a:spAutoFit/>
          </a:bodyPr>
          <a:lstStyle/>
          <a:p>
            <a:r>
              <a:rPr lang="en-US" altLang="ja-JP" sz="2000" dirty="0"/>
              <a:t>Soil Classification Based on the </a:t>
            </a:r>
            <a:r>
              <a:rPr kumimoji="1" lang="en-US" altLang="ja-JP" sz="2000" dirty="0" smtClean="0"/>
              <a:t>Cross-plot analysis</a:t>
            </a:r>
            <a:endParaRPr kumimoji="1" lang="ja-JP" altLang="en-US" sz="2000" dirty="0"/>
          </a:p>
        </p:txBody>
      </p:sp>
      <p:grpSp>
        <p:nvGrpSpPr>
          <p:cNvPr id="16" name="グループ化 15"/>
          <p:cNvGrpSpPr/>
          <p:nvPr/>
        </p:nvGrpSpPr>
        <p:grpSpPr>
          <a:xfrm>
            <a:off x="4716016" y="4439882"/>
            <a:ext cx="4032448" cy="396453"/>
            <a:chOff x="4716016" y="4439882"/>
            <a:chExt cx="4032448" cy="396453"/>
          </a:xfrm>
        </p:grpSpPr>
        <p:sp>
          <p:nvSpPr>
            <p:cNvPr id="6" name="テキスト ボックス 21"/>
            <p:cNvSpPr txBox="1"/>
            <p:nvPr/>
          </p:nvSpPr>
          <p:spPr>
            <a:xfrm>
              <a:off x="5220072" y="4439882"/>
              <a:ext cx="3528392" cy="31795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kern="100" dirty="0">
                  <a:effectLst/>
                  <a:ea typeface="ＭＳ 明朝"/>
                  <a:cs typeface="Times New Roman"/>
                </a:rPr>
                <a:t>Loose sand with gravel (Vs &lt; 200m/sec</a:t>
              </a:r>
              <a:r>
                <a:rPr lang="en-US" sz="1600" kern="100" dirty="0" smtClean="0">
                  <a:effectLst/>
                  <a:ea typeface="ＭＳ 明朝"/>
                  <a:cs typeface="Times New Roman"/>
                </a:rPr>
                <a:t>) </a:t>
              </a:r>
              <a:endParaRPr lang="ja-JP" sz="1600" kern="100" dirty="0">
                <a:effectLst/>
                <a:ea typeface="ＭＳ 明朝"/>
                <a:cs typeface="Times New Roman"/>
              </a:endParaRPr>
            </a:p>
          </p:txBody>
        </p:sp>
        <p:cxnSp>
          <p:nvCxnSpPr>
            <p:cNvPr id="4" name="直線矢印コネクタ 3"/>
            <p:cNvCxnSpPr/>
            <p:nvPr/>
          </p:nvCxnSpPr>
          <p:spPr>
            <a:xfrm flipH="1">
              <a:off x="4716016" y="4598859"/>
              <a:ext cx="504056" cy="23747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p:nvGrpSpPr>
        <p:grpSpPr>
          <a:xfrm>
            <a:off x="4572000" y="4935181"/>
            <a:ext cx="4392488" cy="367030"/>
            <a:chOff x="4572000" y="4935181"/>
            <a:chExt cx="4392488" cy="367030"/>
          </a:xfrm>
        </p:grpSpPr>
        <p:sp>
          <p:nvSpPr>
            <p:cNvPr id="7" name="テキスト ボックス 21"/>
            <p:cNvSpPr txBox="1"/>
            <p:nvPr/>
          </p:nvSpPr>
          <p:spPr>
            <a:xfrm>
              <a:off x="5076056" y="4935181"/>
              <a:ext cx="3888432" cy="36703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dirty="0">
                  <a:effectLst/>
                  <a:ea typeface="ＭＳ 明朝"/>
                  <a:cs typeface="Times New Roman"/>
                </a:rPr>
                <a:t>Compacted sand with gravel (Vs &gt; 200m/sec</a:t>
              </a:r>
              <a:r>
                <a:rPr lang="en-US" sz="1600" dirty="0" smtClean="0">
                  <a:effectLst/>
                  <a:ea typeface="ＭＳ 明朝"/>
                  <a:cs typeface="Times New Roman"/>
                </a:rPr>
                <a:t>) </a:t>
              </a:r>
              <a:endParaRPr lang="ja-JP" sz="2000" dirty="0">
                <a:effectLst/>
                <a:latin typeface="ＭＳ Ｐゴシック"/>
                <a:cs typeface="ＭＳ Ｐゴシック"/>
              </a:endParaRPr>
            </a:p>
          </p:txBody>
        </p:sp>
        <p:cxnSp>
          <p:nvCxnSpPr>
            <p:cNvPr id="11" name="直線矢印コネクタ 10"/>
            <p:cNvCxnSpPr>
              <a:stCxn id="7" idx="1"/>
            </p:cNvCxnSpPr>
            <p:nvPr/>
          </p:nvCxnSpPr>
          <p:spPr>
            <a:xfrm flipH="1">
              <a:off x="4572000" y="5118696"/>
              <a:ext cx="504056" cy="11873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grpSp>
        <p:nvGrpSpPr>
          <p:cNvPr id="19" name="グループ化 18"/>
          <p:cNvGrpSpPr/>
          <p:nvPr/>
        </p:nvGrpSpPr>
        <p:grpSpPr>
          <a:xfrm>
            <a:off x="4716016" y="5413118"/>
            <a:ext cx="3961011" cy="366395"/>
            <a:chOff x="4716016" y="5413118"/>
            <a:chExt cx="3961011" cy="366395"/>
          </a:xfrm>
        </p:grpSpPr>
        <p:sp>
          <p:nvSpPr>
            <p:cNvPr id="8" name="テキスト ボックス 21"/>
            <p:cNvSpPr txBox="1"/>
            <p:nvPr/>
          </p:nvSpPr>
          <p:spPr>
            <a:xfrm>
              <a:off x="5220072" y="5413118"/>
              <a:ext cx="3456955" cy="36639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dirty="0">
                  <a:effectLst/>
                  <a:cs typeface="Times New Roman"/>
                </a:rPr>
                <a:t>Stiff sandy Silt with sand and </a:t>
              </a:r>
              <a:r>
                <a:rPr lang="en-US" sz="1600" dirty="0" smtClean="0">
                  <a:effectLst/>
                  <a:cs typeface="Times New Roman"/>
                </a:rPr>
                <a:t>gravel</a:t>
              </a:r>
              <a:endParaRPr lang="ja-JP" sz="1600" dirty="0">
                <a:effectLst/>
                <a:latin typeface="ＭＳ Ｐゴシック"/>
                <a:cs typeface="ＭＳ Ｐゴシック"/>
              </a:endParaRPr>
            </a:p>
          </p:txBody>
        </p:sp>
        <p:cxnSp>
          <p:nvCxnSpPr>
            <p:cNvPr id="13" name="直線矢印コネクタ 12"/>
            <p:cNvCxnSpPr>
              <a:stCxn id="8" idx="1"/>
            </p:cNvCxnSpPr>
            <p:nvPr/>
          </p:nvCxnSpPr>
          <p:spPr>
            <a:xfrm flipH="1" flipV="1">
              <a:off x="4716016" y="5596315"/>
              <a:ext cx="504056"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9" name="スライド番号プレースホルダー 8"/>
          <p:cNvSpPr>
            <a:spLocks noGrp="1"/>
          </p:cNvSpPr>
          <p:nvPr>
            <p:ph type="sldNum" sz="quarter" idx="12"/>
          </p:nvPr>
        </p:nvSpPr>
        <p:spPr/>
        <p:txBody>
          <a:bodyPr/>
          <a:lstStyle/>
          <a:p>
            <a:fld id="{9A3656F2-D60F-497B-AD25-5AE714F2248C}" type="slidenum">
              <a:rPr kumimoji="1" lang="ja-JP" altLang="en-US" smtClean="0"/>
              <a:t>16</a:t>
            </a:fld>
            <a:endParaRPr kumimoji="1" lang="ja-JP" altLang="en-US"/>
          </a:p>
        </p:txBody>
      </p:sp>
      <p:sp>
        <p:nvSpPr>
          <p:cNvPr id="10" name="日付プレースホルダー 9"/>
          <p:cNvSpPr>
            <a:spLocks noGrp="1"/>
          </p:cNvSpPr>
          <p:nvPr>
            <p:ph type="dt" sz="half" idx="10"/>
          </p:nvPr>
        </p:nvSpPr>
        <p:spPr/>
        <p:txBody>
          <a:bodyPr/>
          <a:lstStyle/>
          <a:p>
            <a:fld id="{74AAD280-8DB2-4A81-B91A-477E88DFB968}" type="datetime1">
              <a:rPr kumimoji="1" lang="ja-JP" altLang="en-US" smtClean="0"/>
              <a:t>2014/3/18</a:t>
            </a:fld>
            <a:endParaRPr kumimoji="1" lang="ja-JP" altLang="en-US"/>
          </a:p>
        </p:txBody>
      </p:sp>
    </p:spTree>
    <p:extLst>
      <p:ext uri="{BB962C8B-B14F-4D97-AF65-F5344CB8AC3E}">
        <p14:creationId xmlns:p14="http://schemas.microsoft.com/office/powerpoint/2010/main" val="387501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Comparison with </a:t>
            </a:r>
            <a:br>
              <a:rPr kumimoji="1" lang="en-US" altLang="ja-JP" dirty="0" smtClean="0"/>
            </a:br>
            <a:r>
              <a:rPr kumimoji="1" lang="en-US" altLang="ja-JP" dirty="0" smtClean="0"/>
              <a:t>Existed Geological Section</a:t>
            </a:r>
            <a:endParaRPr kumimoji="1" lang="ja-JP" alt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143999" cy="29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グループ化 8"/>
          <p:cNvGrpSpPr/>
          <p:nvPr/>
        </p:nvGrpSpPr>
        <p:grpSpPr>
          <a:xfrm>
            <a:off x="1605359" y="3933056"/>
            <a:ext cx="7739610" cy="2794201"/>
            <a:chOff x="1605359" y="3933056"/>
            <a:chExt cx="7739610" cy="2794201"/>
          </a:xfrm>
        </p:grpSpPr>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9084"/>
            <a:stretch/>
          </p:blipFill>
          <p:spPr bwMode="auto">
            <a:xfrm>
              <a:off x="1605359" y="3933056"/>
              <a:ext cx="5891213" cy="2794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直線コネクタ 3"/>
            <p:cNvCxnSpPr/>
            <p:nvPr/>
          </p:nvCxnSpPr>
          <p:spPr>
            <a:xfrm flipV="1">
              <a:off x="6660232" y="5229200"/>
              <a:ext cx="1080120" cy="7203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660232" y="5453634"/>
              <a:ext cx="1152128" cy="135606"/>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7020272" y="4653136"/>
              <a:ext cx="1872208" cy="369332"/>
            </a:xfrm>
            <a:prstGeom prst="rect">
              <a:avLst/>
            </a:prstGeom>
            <a:noFill/>
          </p:spPr>
          <p:txBody>
            <a:bodyPr wrap="square" rtlCol="0">
              <a:spAutoFit/>
            </a:bodyPr>
            <a:lstStyle/>
            <a:p>
              <a:r>
                <a:rPr kumimoji="1" lang="en-US" altLang="ja-JP" dirty="0" smtClean="0"/>
                <a:t>Dike Upper Fill</a:t>
              </a:r>
              <a:endParaRPr kumimoji="1" lang="ja-JP" altLang="en-US" dirty="0"/>
            </a:p>
          </p:txBody>
        </p:sp>
        <p:sp>
          <p:nvSpPr>
            <p:cNvPr id="11" name="テキスト ボックス 10"/>
            <p:cNvSpPr txBox="1"/>
            <p:nvPr/>
          </p:nvSpPr>
          <p:spPr>
            <a:xfrm>
              <a:off x="7472761" y="5219908"/>
              <a:ext cx="1872208" cy="369332"/>
            </a:xfrm>
            <a:prstGeom prst="rect">
              <a:avLst/>
            </a:prstGeom>
            <a:noFill/>
          </p:spPr>
          <p:txBody>
            <a:bodyPr wrap="square" rtlCol="0">
              <a:spAutoFit/>
            </a:bodyPr>
            <a:lstStyle/>
            <a:p>
              <a:r>
                <a:rPr kumimoji="1" lang="en-US" altLang="ja-JP" dirty="0" smtClean="0"/>
                <a:t>Dike Lower Fill</a:t>
              </a:r>
              <a:endParaRPr kumimoji="1" lang="ja-JP" altLang="en-US" dirty="0"/>
            </a:p>
          </p:txBody>
        </p:sp>
        <p:sp>
          <p:nvSpPr>
            <p:cNvPr id="12" name="テキスト ボックス 11"/>
            <p:cNvSpPr txBox="1"/>
            <p:nvPr/>
          </p:nvSpPr>
          <p:spPr>
            <a:xfrm>
              <a:off x="7004874" y="5661248"/>
              <a:ext cx="1872208" cy="369332"/>
            </a:xfrm>
            <a:prstGeom prst="rect">
              <a:avLst/>
            </a:prstGeom>
            <a:noFill/>
          </p:spPr>
          <p:txBody>
            <a:bodyPr wrap="square" rtlCol="0">
              <a:spAutoFit/>
            </a:bodyPr>
            <a:lstStyle/>
            <a:p>
              <a:r>
                <a:rPr lang="en-US" altLang="ja-JP" dirty="0" smtClean="0"/>
                <a:t>Foundation Soil</a:t>
              </a:r>
              <a:endParaRPr kumimoji="1" lang="ja-JP" altLang="en-US" dirty="0"/>
            </a:p>
          </p:txBody>
        </p:sp>
      </p:grpSp>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17</a:t>
            </a:fld>
            <a:endParaRPr kumimoji="1" lang="ja-JP" altLang="en-US"/>
          </a:p>
        </p:txBody>
      </p:sp>
      <p:sp>
        <p:nvSpPr>
          <p:cNvPr id="6" name="日付プレースホルダー 5"/>
          <p:cNvSpPr>
            <a:spLocks noGrp="1"/>
          </p:cNvSpPr>
          <p:nvPr>
            <p:ph type="dt" sz="half" idx="10"/>
          </p:nvPr>
        </p:nvSpPr>
        <p:spPr/>
        <p:txBody>
          <a:bodyPr/>
          <a:lstStyle/>
          <a:p>
            <a:fld id="{BB0AF1F5-E147-413B-ABBC-10EF94D0EB17}" type="datetime1">
              <a:rPr kumimoji="1" lang="ja-JP" altLang="en-US" smtClean="0"/>
              <a:t>2014/3/18</a:t>
            </a:fld>
            <a:endParaRPr kumimoji="1" lang="ja-JP" altLang="en-US"/>
          </a:p>
        </p:txBody>
      </p:sp>
    </p:spTree>
    <p:extLst>
      <p:ext uri="{BB962C8B-B14F-4D97-AF65-F5344CB8AC3E}">
        <p14:creationId xmlns:p14="http://schemas.microsoft.com/office/powerpoint/2010/main" val="167645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a:t>Estimated Soil C</a:t>
            </a:r>
            <a:r>
              <a:rPr lang="en-US" altLang="ja-JP" dirty="0" smtClean="0"/>
              <a:t>ondition</a:t>
            </a:r>
            <a:endParaRPr kumimoji="1" lang="ja-JP" altLang="en-US" dirty="0"/>
          </a:p>
        </p:txBody>
      </p:sp>
      <p:graphicFrame>
        <p:nvGraphicFramePr>
          <p:cNvPr id="3" name="表 2"/>
          <p:cNvGraphicFramePr>
            <a:graphicFrameLocks noGrp="1"/>
          </p:cNvGraphicFramePr>
          <p:nvPr>
            <p:extLst>
              <p:ext uri="{D42A27DB-BD31-4B8C-83A1-F6EECF244321}">
                <p14:modId xmlns:p14="http://schemas.microsoft.com/office/powerpoint/2010/main" val="3330948572"/>
              </p:ext>
            </p:extLst>
          </p:nvPr>
        </p:nvGraphicFramePr>
        <p:xfrm>
          <a:off x="251521" y="1700807"/>
          <a:ext cx="8568950" cy="4354634"/>
        </p:xfrm>
        <a:graphic>
          <a:graphicData uri="http://schemas.openxmlformats.org/drawingml/2006/table">
            <a:tbl>
              <a:tblPr firstRow="1" firstCol="1" bandRow="1">
                <a:tableStyleId>{5C22544A-7EE6-4342-B048-85BDC9FD1C3A}</a:tableStyleId>
              </a:tblPr>
              <a:tblGrid>
                <a:gridCol w="840738"/>
                <a:gridCol w="1313075"/>
                <a:gridCol w="1458173"/>
                <a:gridCol w="1021853"/>
                <a:gridCol w="1604297"/>
                <a:gridCol w="2330814"/>
              </a:tblGrid>
              <a:tr h="933136">
                <a:tc>
                  <a:txBody>
                    <a:bodyPr/>
                    <a:lstStyle/>
                    <a:p>
                      <a:pPr algn="ctr">
                        <a:spcAft>
                          <a:spcPts val="0"/>
                        </a:spcAft>
                      </a:pPr>
                      <a:r>
                        <a:rPr lang="en-US" sz="1800" kern="100" dirty="0">
                          <a:effectLst/>
                        </a:rPr>
                        <a:t>Depth</a:t>
                      </a:r>
                      <a:endParaRPr lang="ja-JP" sz="1800" kern="100" dirty="0">
                        <a:effectLst/>
                      </a:endParaRPr>
                    </a:p>
                    <a:p>
                      <a:pPr algn="ctr">
                        <a:spcAft>
                          <a:spcPts val="0"/>
                        </a:spcAft>
                      </a:pPr>
                      <a:r>
                        <a:rPr lang="en-US" sz="1800" kern="100" dirty="0">
                          <a:effectLst/>
                        </a:rPr>
                        <a:t>(m)</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dirty="0">
                          <a:effectLst/>
                        </a:rPr>
                        <a:t>S-wave velocity</a:t>
                      </a:r>
                      <a:endParaRPr lang="ja-JP" sz="1800" kern="100" dirty="0">
                        <a:effectLst/>
                      </a:endParaRPr>
                    </a:p>
                    <a:p>
                      <a:pPr algn="ctr">
                        <a:spcAft>
                          <a:spcPts val="0"/>
                        </a:spcAft>
                      </a:pPr>
                      <a:r>
                        <a:rPr lang="en-US" sz="1800" kern="100" dirty="0">
                          <a:effectLst/>
                        </a:rPr>
                        <a:t>(m/sec)</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Resistivity </a:t>
                      </a:r>
                      <a:endParaRPr lang="ja-JP" sz="1800" kern="100">
                        <a:effectLst/>
                      </a:endParaRPr>
                    </a:p>
                    <a:p>
                      <a:pPr algn="ctr">
                        <a:spcAft>
                          <a:spcPts val="0"/>
                        </a:spcAft>
                      </a:pPr>
                      <a:r>
                        <a:rPr lang="en-US" sz="1800" kern="100">
                          <a:effectLst/>
                        </a:rPr>
                        <a:t>(ohm-m)</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Blow counts</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Groundwater</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Estimated soil type</a:t>
                      </a:r>
                      <a:endParaRPr lang="ja-JP" sz="1800" kern="100">
                        <a:effectLst/>
                        <a:latin typeface="Century"/>
                        <a:ea typeface="ＭＳ 明朝"/>
                        <a:cs typeface="Times New Roman"/>
                      </a:endParaRPr>
                    </a:p>
                  </a:txBody>
                  <a:tcPr marL="68580" marR="68580" marT="0" marB="0"/>
                </a:tc>
              </a:tr>
              <a:tr h="622090">
                <a:tc>
                  <a:txBody>
                    <a:bodyPr/>
                    <a:lstStyle/>
                    <a:p>
                      <a:pPr algn="ctr">
                        <a:spcAft>
                          <a:spcPts val="0"/>
                        </a:spcAft>
                      </a:pPr>
                      <a:r>
                        <a:rPr lang="en-US" sz="1800" kern="100">
                          <a:effectLst/>
                        </a:rPr>
                        <a:t>0 to 2</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120 to 180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1000 to 2000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 to 3</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Unsaturated</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Loose sand with gravel</a:t>
                      </a:r>
                      <a:endParaRPr lang="ja-JP" sz="1800" kern="100">
                        <a:effectLst/>
                      </a:endParaRPr>
                    </a:p>
                    <a:p>
                      <a:pPr algn="ctr">
                        <a:spcAft>
                          <a:spcPts val="0"/>
                        </a:spcAft>
                      </a:pPr>
                      <a:r>
                        <a:rPr lang="en-US" sz="1800" kern="100">
                          <a:effectLst/>
                        </a:rPr>
                        <a:t>(Upper fill)</a:t>
                      </a:r>
                      <a:endParaRPr lang="ja-JP" sz="1800" kern="100">
                        <a:effectLst/>
                        <a:latin typeface="Century"/>
                        <a:ea typeface="ＭＳ 明朝"/>
                        <a:cs typeface="Times New Roman"/>
                      </a:endParaRPr>
                    </a:p>
                  </a:txBody>
                  <a:tcPr marL="68580" marR="68580" marT="0" marB="0"/>
                </a:tc>
              </a:tr>
              <a:tr h="933136">
                <a:tc>
                  <a:txBody>
                    <a:bodyPr/>
                    <a:lstStyle/>
                    <a:p>
                      <a:pPr algn="ctr">
                        <a:spcAft>
                          <a:spcPts val="0"/>
                        </a:spcAft>
                      </a:pPr>
                      <a:r>
                        <a:rPr lang="en-US" sz="1800" kern="100" dirty="0">
                          <a:effectLst/>
                        </a:rPr>
                        <a:t>2 to </a:t>
                      </a:r>
                      <a:r>
                        <a:rPr lang="en-US" sz="1800" kern="100" dirty="0" smtClean="0">
                          <a:effectLst/>
                        </a:rPr>
                        <a:t>6</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180 to 260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300 to 1000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3 to 10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Unsaturated</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Compacted sand with gravel</a:t>
                      </a:r>
                      <a:endParaRPr lang="ja-JP" sz="1800" kern="100">
                        <a:effectLst/>
                      </a:endParaRPr>
                    </a:p>
                    <a:p>
                      <a:pPr algn="ctr">
                        <a:spcAft>
                          <a:spcPts val="0"/>
                        </a:spcAft>
                      </a:pPr>
                      <a:r>
                        <a:rPr lang="en-US" sz="1800" kern="100">
                          <a:effectLst/>
                        </a:rPr>
                        <a:t>(Upper fill)</a:t>
                      </a:r>
                      <a:endParaRPr lang="ja-JP" sz="1800" kern="100">
                        <a:effectLst/>
                        <a:latin typeface="Century"/>
                        <a:ea typeface="ＭＳ 明朝"/>
                        <a:cs typeface="Times New Roman"/>
                      </a:endParaRPr>
                    </a:p>
                  </a:txBody>
                  <a:tcPr marL="68580" marR="68580" marT="0" marB="0"/>
                </a:tc>
              </a:tr>
              <a:tr h="933136">
                <a:tc>
                  <a:txBody>
                    <a:bodyPr/>
                    <a:lstStyle/>
                    <a:p>
                      <a:pPr algn="ctr">
                        <a:spcAft>
                          <a:spcPts val="0"/>
                        </a:spcAft>
                      </a:pPr>
                      <a:r>
                        <a:rPr lang="en-US" sz="1800" kern="100" dirty="0" smtClean="0">
                          <a:effectLst/>
                        </a:rPr>
                        <a:t>6 </a:t>
                      </a:r>
                      <a:r>
                        <a:rPr lang="en-US" sz="1800" kern="100" dirty="0">
                          <a:effectLst/>
                        </a:rPr>
                        <a:t>to </a:t>
                      </a:r>
                      <a:r>
                        <a:rPr lang="en-US" sz="1800" kern="100" dirty="0" smtClean="0">
                          <a:effectLst/>
                        </a:rPr>
                        <a:t>8</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180 to 260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300 to 1000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3 to 10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dirty="0">
                          <a:effectLst/>
                        </a:rPr>
                        <a:t>Saturated?</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Compacted sand with gravel</a:t>
                      </a:r>
                      <a:endParaRPr lang="ja-JP" sz="1800" kern="100">
                        <a:effectLst/>
                      </a:endParaRPr>
                    </a:p>
                    <a:p>
                      <a:pPr algn="ctr">
                        <a:spcAft>
                          <a:spcPts val="0"/>
                        </a:spcAft>
                      </a:pPr>
                      <a:r>
                        <a:rPr lang="en-US" sz="1800" kern="100">
                          <a:effectLst/>
                        </a:rPr>
                        <a:t>(Lower fill)</a:t>
                      </a:r>
                      <a:endParaRPr lang="ja-JP" sz="1800" kern="100">
                        <a:effectLst/>
                        <a:latin typeface="Century"/>
                        <a:ea typeface="ＭＳ 明朝"/>
                        <a:cs typeface="Times New Roman"/>
                      </a:endParaRPr>
                    </a:p>
                  </a:txBody>
                  <a:tcPr marL="68580" marR="68580" marT="0" marB="0"/>
                </a:tc>
              </a:tr>
              <a:tr h="933136">
                <a:tc>
                  <a:txBody>
                    <a:bodyPr/>
                    <a:lstStyle/>
                    <a:p>
                      <a:pPr algn="ctr">
                        <a:spcAft>
                          <a:spcPts val="0"/>
                        </a:spcAft>
                      </a:pPr>
                      <a:r>
                        <a:rPr lang="en-US" sz="1800" kern="100" dirty="0" smtClean="0">
                          <a:effectLst/>
                        </a:rPr>
                        <a:t>8 to 12 </a:t>
                      </a:r>
                      <a:endParaRPr lang="ja-JP" sz="1800" kern="100" dirty="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260 to 300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100 to 300</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5 to 30 </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a:effectLst/>
                        </a:rPr>
                        <a:t>Saturated</a:t>
                      </a:r>
                      <a:endParaRPr lang="ja-JP" sz="1800" kern="100">
                        <a:effectLst/>
                        <a:latin typeface="Century"/>
                        <a:ea typeface="ＭＳ 明朝"/>
                        <a:cs typeface="Times New Roman"/>
                      </a:endParaRPr>
                    </a:p>
                  </a:txBody>
                  <a:tcPr marL="68580" marR="68580" marT="0" marB="0"/>
                </a:tc>
                <a:tc>
                  <a:txBody>
                    <a:bodyPr/>
                    <a:lstStyle/>
                    <a:p>
                      <a:pPr algn="ctr">
                        <a:spcAft>
                          <a:spcPts val="0"/>
                        </a:spcAft>
                      </a:pPr>
                      <a:r>
                        <a:rPr lang="en-US" sz="1800" kern="100" dirty="0">
                          <a:effectLst/>
                        </a:rPr>
                        <a:t>Stiff sandy Silt with sand and gravel</a:t>
                      </a:r>
                      <a:endParaRPr lang="ja-JP" sz="1800" kern="100" dirty="0">
                        <a:effectLst/>
                      </a:endParaRPr>
                    </a:p>
                    <a:p>
                      <a:pPr algn="ctr">
                        <a:spcAft>
                          <a:spcPts val="0"/>
                        </a:spcAft>
                      </a:pPr>
                      <a:r>
                        <a:rPr lang="en-US" sz="1800" kern="100" dirty="0">
                          <a:effectLst/>
                        </a:rPr>
                        <a:t>(Foundation)</a:t>
                      </a:r>
                      <a:endParaRPr lang="ja-JP" sz="1800" kern="100" dirty="0">
                        <a:effectLst/>
                        <a:latin typeface="Century"/>
                        <a:ea typeface="ＭＳ 明朝"/>
                        <a:cs typeface="Times New Roman"/>
                      </a:endParaRPr>
                    </a:p>
                  </a:txBody>
                  <a:tcPr marL="68580" marR="68580" marT="0" marB="0"/>
                </a:tc>
              </a:tr>
            </a:tbl>
          </a:graphicData>
        </a:graphic>
      </p:graphicFrame>
      <p:sp>
        <p:nvSpPr>
          <p:cNvPr id="4" name="フッター プレースホルダー 3"/>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18</a:t>
            </a:fld>
            <a:endParaRPr kumimoji="1" lang="ja-JP" altLang="en-US"/>
          </a:p>
        </p:txBody>
      </p:sp>
      <p:sp>
        <p:nvSpPr>
          <p:cNvPr id="6" name="日付プレースホルダー 5"/>
          <p:cNvSpPr>
            <a:spLocks noGrp="1"/>
          </p:cNvSpPr>
          <p:nvPr>
            <p:ph type="dt" sz="half" idx="10"/>
          </p:nvPr>
        </p:nvSpPr>
        <p:spPr/>
        <p:txBody>
          <a:bodyPr/>
          <a:lstStyle/>
          <a:p>
            <a:fld id="{CE7010DF-B3CC-4BB5-9748-89D9EDB6F9FB}" type="datetime1">
              <a:rPr kumimoji="1" lang="ja-JP" altLang="en-US" smtClean="0"/>
              <a:t>2014/3/18</a:t>
            </a:fld>
            <a:endParaRPr kumimoji="1" lang="ja-JP" altLang="en-US"/>
          </a:p>
        </p:txBody>
      </p:sp>
    </p:spTree>
    <p:extLst>
      <p:ext uri="{BB962C8B-B14F-4D97-AF65-F5344CB8AC3E}">
        <p14:creationId xmlns:p14="http://schemas.microsoft.com/office/powerpoint/2010/main" val="395850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836712"/>
          </a:xfrm>
        </p:spPr>
        <p:txBody>
          <a:bodyPr/>
          <a:lstStyle/>
          <a:p>
            <a:r>
              <a:rPr kumimoji="1" lang="en-US" altLang="ja-JP" dirty="0" smtClean="0"/>
              <a:t>Discussion</a:t>
            </a:r>
            <a:endParaRPr kumimoji="1" lang="ja-JP" altLang="en-US" dirty="0"/>
          </a:p>
        </p:txBody>
      </p:sp>
      <p:sp>
        <p:nvSpPr>
          <p:cNvPr id="3" name="コンテンツ プレースホルダー 2"/>
          <p:cNvSpPr>
            <a:spLocks noGrp="1"/>
          </p:cNvSpPr>
          <p:nvPr>
            <p:ph idx="1"/>
          </p:nvPr>
        </p:nvSpPr>
        <p:spPr>
          <a:xfrm>
            <a:off x="0" y="620688"/>
            <a:ext cx="9144000" cy="6036197"/>
          </a:xfrm>
        </p:spPr>
        <p:txBody>
          <a:bodyPr>
            <a:normAutofit fontScale="92500" lnSpcReduction="20000"/>
          </a:bodyPr>
          <a:lstStyle/>
          <a:p>
            <a:r>
              <a:rPr lang="en-US" altLang="ja-JP" dirty="0"/>
              <a:t>First layer is very loose but its thickness is only 2m</a:t>
            </a:r>
            <a:r>
              <a:rPr lang="en-US" altLang="ja-JP" dirty="0" smtClean="0"/>
              <a:t>.</a:t>
            </a:r>
          </a:p>
          <a:p>
            <a:r>
              <a:rPr lang="en-US" altLang="ja-JP" dirty="0" smtClean="0"/>
              <a:t>Second </a:t>
            </a:r>
            <a:r>
              <a:rPr lang="en-US" altLang="ja-JP" dirty="0"/>
              <a:t>and third layer is well compacted based on the result of surface-wave method although blow counts does not show clear difference between first and second layer. </a:t>
            </a:r>
            <a:endParaRPr lang="en-US" altLang="ja-JP" dirty="0" smtClean="0"/>
          </a:p>
          <a:p>
            <a:r>
              <a:rPr lang="en-US" altLang="ja-JP" dirty="0" smtClean="0"/>
              <a:t>Fourth </a:t>
            </a:r>
            <a:r>
              <a:rPr lang="en-US" altLang="ja-JP" dirty="0"/>
              <a:t>layer seems to be silty based on both boring and geophysical methods. </a:t>
            </a:r>
            <a:endParaRPr lang="en-US" altLang="ja-JP" dirty="0" smtClean="0"/>
          </a:p>
          <a:p>
            <a:r>
              <a:rPr lang="en-US" altLang="ja-JP" dirty="0" smtClean="0"/>
              <a:t>Existed </a:t>
            </a:r>
            <a:r>
              <a:rPr lang="en-US" altLang="ja-JP" dirty="0"/>
              <a:t>report divided the dike into two layers, upper fill and lower fill</a:t>
            </a:r>
            <a:r>
              <a:rPr lang="en-US" altLang="ja-JP" dirty="0" smtClean="0"/>
              <a:t>.</a:t>
            </a:r>
          </a:p>
          <a:p>
            <a:r>
              <a:rPr lang="en-US" altLang="ja-JP" dirty="0" smtClean="0"/>
              <a:t>Geophysical </a:t>
            </a:r>
            <a:r>
              <a:rPr lang="en-US" altLang="ja-JP" dirty="0"/>
              <a:t>methods imply that the upper fill can be divided into two layers and the lower part of the upper fill seems to be well compacted as the lower fill</a:t>
            </a:r>
            <a:r>
              <a:rPr lang="en-US" altLang="ja-JP" dirty="0" smtClean="0"/>
              <a:t>.</a:t>
            </a:r>
          </a:p>
          <a:p>
            <a:r>
              <a:rPr lang="en-US" altLang="ja-JP" dirty="0" smtClean="0"/>
              <a:t>Liquefaction </a:t>
            </a:r>
            <a:r>
              <a:rPr lang="en-US" altLang="ja-JP" dirty="0"/>
              <a:t>is generally occurred where S-wave velocity is less than 200m/sec and second to fourth layers have no significant danger for the liquefaction.</a:t>
            </a:r>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19</a:t>
            </a:fld>
            <a:endParaRPr kumimoji="1" lang="ja-JP" altLang="en-US"/>
          </a:p>
        </p:txBody>
      </p:sp>
      <p:sp>
        <p:nvSpPr>
          <p:cNvPr id="6" name="日付プレースホルダー 5"/>
          <p:cNvSpPr>
            <a:spLocks noGrp="1"/>
          </p:cNvSpPr>
          <p:nvPr>
            <p:ph type="dt" sz="half" idx="10"/>
          </p:nvPr>
        </p:nvSpPr>
        <p:spPr/>
        <p:txBody>
          <a:bodyPr/>
          <a:lstStyle/>
          <a:p>
            <a:fld id="{B67F32A3-3C1C-485C-A921-01355D025ACB}" type="datetime1">
              <a:rPr kumimoji="1" lang="ja-JP" altLang="en-US" smtClean="0"/>
              <a:t>2014/3/18</a:t>
            </a:fld>
            <a:endParaRPr kumimoji="1" lang="ja-JP" altLang="en-US"/>
          </a:p>
        </p:txBody>
      </p:sp>
    </p:spTree>
    <p:extLst>
      <p:ext uri="{BB962C8B-B14F-4D97-AF65-F5344CB8AC3E}">
        <p14:creationId xmlns:p14="http://schemas.microsoft.com/office/powerpoint/2010/main" val="21859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1143000"/>
          </a:xfrm>
        </p:spPr>
        <p:txBody>
          <a:bodyPr/>
          <a:lstStyle/>
          <a:p>
            <a:r>
              <a:rPr kumimoji="1" lang="en-US" altLang="ja-JP" dirty="0" smtClean="0"/>
              <a:t>Introduction</a:t>
            </a:r>
            <a:endParaRPr kumimoji="1" lang="ja-JP" altLang="en-US" dirty="0"/>
          </a:p>
        </p:txBody>
      </p:sp>
      <p:sp>
        <p:nvSpPr>
          <p:cNvPr id="3" name="コンテンツ プレースホルダー 2"/>
          <p:cNvSpPr>
            <a:spLocks noGrp="1"/>
          </p:cNvSpPr>
          <p:nvPr>
            <p:ph idx="1"/>
          </p:nvPr>
        </p:nvSpPr>
        <p:spPr>
          <a:xfrm>
            <a:off x="251520" y="980728"/>
            <a:ext cx="8640960" cy="5688632"/>
          </a:xfrm>
        </p:spPr>
        <p:txBody>
          <a:bodyPr>
            <a:normAutofit fontScale="85000" lnSpcReduction="10000"/>
          </a:bodyPr>
          <a:lstStyle/>
          <a:p>
            <a:r>
              <a:rPr lang="en-US" altLang="ja-JP" dirty="0"/>
              <a:t>The earthquake response of dams is an important part of safety evaluations of impoundments in the United States</a:t>
            </a:r>
            <a:r>
              <a:rPr lang="en-US" altLang="ja-JP" dirty="0" smtClean="0"/>
              <a:t>.</a:t>
            </a:r>
          </a:p>
          <a:p>
            <a:r>
              <a:rPr lang="en-US" altLang="ja-JP" dirty="0" smtClean="0"/>
              <a:t>Conventional </a:t>
            </a:r>
            <a:r>
              <a:rPr lang="en-US" altLang="ja-JP" dirty="0"/>
              <a:t>dam investigations use invasive borings that are expensive and often do not adequately capture the variance in subsurface conditions in heterogeneous sites</a:t>
            </a:r>
            <a:r>
              <a:rPr lang="en-US" altLang="ja-JP" dirty="0" smtClean="0"/>
              <a:t>.</a:t>
            </a:r>
          </a:p>
          <a:p>
            <a:r>
              <a:rPr lang="en-US" altLang="ja-JP" dirty="0" smtClean="0"/>
              <a:t>Non-invasive</a:t>
            </a:r>
            <a:r>
              <a:rPr lang="en-US" altLang="ja-JP" dirty="0"/>
              <a:t>, rapid, and spatially continuous investigation methods are needed to augment conventional investigation techniques. </a:t>
            </a:r>
            <a:endParaRPr lang="en-US" altLang="ja-JP" dirty="0" smtClean="0"/>
          </a:p>
          <a:p>
            <a:r>
              <a:rPr lang="en-US" altLang="ja-JP" dirty="0" smtClean="0"/>
              <a:t>Recently</a:t>
            </a:r>
            <a:r>
              <a:rPr lang="en-US" altLang="ja-JP" dirty="0"/>
              <a:t>, geophysical methods have made remarkable progress as computing power and speed increase and electronic instruments gain in sensitivity. </a:t>
            </a:r>
            <a:endParaRPr lang="en-US" altLang="ja-JP" dirty="0" smtClean="0"/>
          </a:p>
          <a:p>
            <a:r>
              <a:rPr lang="en-US" altLang="ja-JP" dirty="0" smtClean="0"/>
              <a:t>Considering </a:t>
            </a:r>
            <a:r>
              <a:rPr lang="en-US" altLang="ja-JP" dirty="0"/>
              <a:t>such progress, geophysical methods can play an important role in dam investigations in such areas as characterizing shear moduli and types of soils.</a:t>
            </a:r>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2</a:t>
            </a:fld>
            <a:endParaRPr kumimoji="1" lang="ja-JP" altLang="en-US"/>
          </a:p>
        </p:txBody>
      </p:sp>
      <p:sp>
        <p:nvSpPr>
          <p:cNvPr id="6" name="日付プレースホルダー 5"/>
          <p:cNvSpPr>
            <a:spLocks noGrp="1"/>
          </p:cNvSpPr>
          <p:nvPr>
            <p:ph type="dt" sz="half" idx="10"/>
          </p:nvPr>
        </p:nvSpPr>
        <p:spPr/>
        <p:txBody>
          <a:bodyPr/>
          <a:lstStyle/>
          <a:p>
            <a:fld id="{C2C4E55D-2516-4A86-A568-8862F0F97932}" type="datetime1">
              <a:rPr kumimoji="1" lang="ja-JP" altLang="en-US" smtClean="0"/>
              <a:t>2014/3/18</a:t>
            </a:fld>
            <a:endParaRPr kumimoji="1" lang="ja-JP" altLang="en-US"/>
          </a:p>
        </p:txBody>
      </p:sp>
    </p:spTree>
    <p:extLst>
      <p:ext uri="{BB962C8B-B14F-4D97-AF65-F5344CB8AC3E}">
        <p14:creationId xmlns:p14="http://schemas.microsoft.com/office/powerpoint/2010/main" val="19841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1143000"/>
          </a:xfrm>
        </p:spPr>
        <p:txBody>
          <a:bodyPr/>
          <a:lstStyle/>
          <a:p>
            <a:r>
              <a:rPr kumimoji="1" lang="en-US" altLang="ja-JP" dirty="0" smtClean="0"/>
              <a:t>Conclusions</a:t>
            </a:r>
            <a:endParaRPr kumimoji="1" lang="ja-JP" altLang="en-US" dirty="0"/>
          </a:p>
        </p:txBody>
      </p:sp>
      <p:sp>
        <p:nvSpPr>
          <p:cNvPr id="3" name="コンテンツ プレースホルダー 2"/>
          <p:cNvSpPr>
            <a:spLocks noGrp="1"/>
          </p:cNvSpPr>
          <p:nvPr>
            <p:ph idx="1"/>
          </p:nvPr>
        </p:nvSpPr>
        <p:spPr>
          <a:xfrm>
            <a:off x="0" y="836712"/>
            <a:ext cx="9144000" cy="5760640"/>
          </a:xfrm>
        </p:spPr>
        <p:txBody>
          <a:bodyPr>
            <a:normAutofit fontScale="92500" lnSpcReduction="20000"/>
          </a:bodyPr>
          <a:lstStyle/>
          <a:p>
            <a:r>
              <a:rPr lang="en-US" altLang="ja-JP" dirty="0"/>
              <a:t>Resultant geophysical sections were interpreted with the aid of boring logs. </a:t>
            </a:r>
            <a:endParaRPr lang="en-US" altLang="ja-JP" dirty="0" smtClean="0"/>
          </a:p>
          <a:p>
            <a:r>
              <a:rPr lang="en-US" altLang="ja-JP" dirty="0" smtClean="0"/>
              <a:t>A </a:t>
            </a:r>
            <a:r>
              <a:rPr lang="en-US" altLang="ja-JP" dirty="0"/>
              <a:t>P-wave velocity section from a refraction method shows groundwater level in the </a:t>
            </a:r>
            <a:r>
              <a:rPr lang="en-US" altLang="ja-JP" dirty="0" smtClean="0"/>
              <a:t>dam. </a:t>
            </a:r>
          </a:p>
          <a:p>
            <a:r>
              <a:rPr lang="en-US" altLang="ja-JP" dirty="0"/>
              <a:t>A</a:t>
            </a:r>
            <a:r>
              <a:rPr lang="en-US" altLang="ja-JP" dirty="0" smtClean="0"/>
              <a:t>n </a:t>
            </a:r>
            <a:r>
              <a:rPr lang="en-US" altLang="ja-JP" dirty="0"/>
              <a:t>S-wave velocity section </a:t>
            </a:r>
            <a:r>
              <a:rPr lang="en-US" altLang="ja-JP" dirty="0" smtClean="0"/>
              <a:t>from </a:t>
            </a:r>
            <a:r>
              <a:rPr lang="en-US" altLang="ja-JP" dirty="0"/>
              <a:t>a surface-wave method implies a difference of compaction level in the dam </a:t>
            </a:r>
            <a:r>
              <a:rPr lang="en-US" altLang="ja-JP" dirty="0" smtClean="0"/>
              <a:t>fill.</a:t>
            </a:r>
          </a:p>
          <a:p>
            <a:r>
              <a:rPr lang="en-US" altLang="ja-JP" dirty="0"/>
              <a:t>A</a:t>
            </a:r>
            <a:r>
              <a:rPr lang="en-US" altLang="ja-JP" dirty="0" smtClean="0"/>
              <a:t> </a:t>
            </a:r>
            <a:r>
              <a:rPr lang="en-US" altLang="ja-JP" dirty="0"/>
              <a:t>resistivity section from capacitively coupled resistivity estimates soil type and also groundwater levels in the dam. </a:t>
            </a:r>
            <a:endParaRPr lang="en-US" altLang="ja-JP" dirty="0" smtClean="0"/>
          </a:p>
          <a:p>
            <a:r>
              <a:rPr lang="en-US" altLang="ja-JP" dirty="0" smtClean="0"/>
              <a:t>A </a:t>
            </a:r>
            <a:r>
              <a:rPr lang="en-US" altLang="ja-JP" dirty="0"/>
              <a:t>passive surface-wave method showed an S-wave velocity profile to a depth of 400m and intermediate bedrock with the S-wave velocity of 600m/sec was determined at a depth of approximately 250m.</a:t>
            </a:r>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20</a:t>
            </a:fld>
            <a:endParaRPr kumimoji="1" lang="ja-JP" altLang="en-US"/>
          </a:p>
        </p:txBody>
      </p:sp>
      <p:sp>
        <p:nvSpPr>
          <p:cNvPr id="6" name="日付プレースホルダー 5"/>
          <p:cNvSpPr>
            <a:spLocks noGrp="1"/>
          </p:cNvSpPr>
          <p:nvPr>
            <p:ph type="dt" sz="half" idx="10"/>
          </p:nvPr>
        </p:nvSpPr>
        <p:spPr/>
        <p:txBody>
          <a:bodyPr/>
          <a:lstStyle/>
          <a:p>
            <a:fld id="{212E3AD7-2FB8-43DC-971B-A3B17E204886}" type="datetime1">
              <a:rPr kumimoji="1" lang="ja-JP" altLang="en-US" smtClean="0"/>
              <a:t>2014/3/18</a:t>
            </a:fld>
            <a:endParaRPr kumimoji="1" lang="ja-JP" altLang="en-US"/>
          </a:p>
        </p:txBody>
      </p:sp>
    </p:spTree>
    <p:extLst>
      <p:ext uri="{BB962C8B-B14F-4D97-AF65-F5344CB8AC3E}">
        <p14:creationId xmlns:p14="http://schemas.microsoft.com/office/powerpoint/2010/main" val="198355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31714"/>
            <a:ext cx="8229600" cy="1143000"/>
          </a:xfrm>
        </p:spPr>
        <p:txBody>
          <a:bodyPr/>
          <a:lstStyle/>
          <a:p>
            <a:r>
              <a:rPr lang="en-US" altLang="ja-JP" dirty="0" smtClean="0"/>
              <a:t>Investigation Site</a:t>
            </a:r>
            <a:endParaRPr kumimoji="1" lang="ja-JP" altLang="en-US" dirty="0"/>
          </a:p>
        </p:txBody>
      </p:sp>
      <p:grpSp>
        <p:nvGrpSpPr>
          <p:cNvPr id="8" name="グループ化 7"/>
          <p:cNvGrpSpPr/>
          <p:nvPr/>
        </p:nvGrpSpPr>
        <p:grpSpPr>
          <a:xfrm>
            <a:off x="260591" y="2401265"/>
            <a:ext cx="4471155" cy="3830080"/>
            <a:chOff x="170293" y="1319514"/>
            <a:chExt cx="4471155" cy="383008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144" t="8922" r="16321"/>
            <a:stretch/>
          </p:blipFill>
          <p:spPr bwMode="auto">
            <a:xfrm>
              <a:off x="170293" y="1319514"/>
              <a:ext cx="4471155" cy="383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直線コネクタ 2"/>
            <p:cNvCxnSpPr/>
            <p:nvPr/>
          </p:nvCxnSpPr>
          <p:spPr>
            <a:xfrm>
              <a:off x="258212" y="4941168"/>
              <a:ext cx="100811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70293" y="4468165"/>
              <a:ext cx="1224136" cy="369332"/>
            </a:xfrm>
            <a:prstGeom prst="rect">
              <a:avLst/>
            </a:prstGeom>
            <a:noFill/>
          </p:spPr>
          <p:txBody>
            <a:bodyPr wrap="square" rtlCol="0">
              <a:spAutoFit/>
            </a:bodyPr>
            <a:lstStyle/>
            <a:p>
              <a:pPr algn="ctr"/>
              <a:r>
                <a:rPr kumimoji="1" lang="en-US" altLang="ja-JP" dirty="0" smtClean="0"/>
                <a:t>50km</a:t>
              </a:r>
              <a:endParaRPr kumimoji="1" lang="ja-JP" altLang="en-US" dirty="0"/>
            </a:p>
          </p:txBody>
        </p:sp>
        <p:sp>
          <p:nvSpPr>
            <p:cNvPr id="7" name="正方形/長方形 6"/>
            <p:cNvSpPr/>
            <p:nvPr/>
          </p:nvSpPr>
          <p:spPr>
            <a:xfrm>
              <a:off x="3419872" y="4005064"/>
              <a:ext cx="360040"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p:cNvGrpSpPr/>
          <p:nvPr/>
        </p:nvGrpSpPr>
        <p:grpSpPr>
          <a:xfrm>
            <a:off x="3510170" y="2611470"/>
            <a:ext cx="5559886" cy="3411449"/>
            <a:chOff x="3510170" y="2611470"/>
            <a:chExt cx="5559886" cy="3411449"/>
          </a:xfrm>
        </p:grpSpPr>
        <p:grpSp>
          <p:nvGrpSpPr>
            <p:cNvPr id="17" name="グループ化 16"/>
            <p:cNvGrpSpPr/>
            <p:nvPr/>
          </p:nvGrpSpPr>
          <p:grpSpPr>
            <a:xfrm>
              <a:off x="3510170" y="2611470"/>
              <a:ext cx="5559886" cy="3411449"/>
              <a:chOff x="3476267" y="3113588"/>
              <a:chExt cx="5559886" cy="3411449"/>
            </a:xfrm>
          </p:grpSpPr>
          <p:grpSp>
            <p:nvGrpSpPr>
              <p:cNvPr id="15" name="グループ化 14"/>
              <p:cNvGrpSpPr/>
              <p:nvPr/>
            </p:nvGrpSpPr>
            <p:grpSpPr>
              <a:xfrm>
                <a:off x="3476267" y="3113588"/>
                <a:ext cx="5559886" cy="3411449"/>
                <a:chOff x="3476267" y="3113588"/>
                <a:chExt cx="5559886" cy="3411449"/>
              </a:xfrm>
            </p:grpSpPr>
            <p:pic>
              <p:nvPicPr>
                <p:cNvPr id="5" name="図 4"/>
                <p:cNvPicPr/>
                <p:nvPr/>
              </p:nvPicPr>
              <p:blipFill rotWithShape="1">
                <a:blip r:embed="rId4"/>
                <a:srcRect l="7408" t="749" r="16160" b="8143"/>
                <a:stretch/>
              </p:blipFill>
              <p:spPr>
                <a:xfrm>
                  <a:off x="4190035" y="3113588"/>
                  <a:ext cx="4846118" cy="3411449"/>
                </a:xfrm>
                <a:prstGeom prst="rect">
                  <a:avLst/>
                </a:prstGeom>
                <a:ln w="28575">
                  <a:solidFill>
                    <a:srgbClr val="FF0000"/>
                  </a:solidFill>
                </a:ln>
              </p:spPr>
            </p:pic>
            <p:cxnSp>
              <p:nvCxnSpPr>
                <p:cNvPr id="10" name="直線コネクタ 9"/>
                <p:cNvCxnSpPr/>
                <p:nvPr/>
              </p:nvCxnSpPr>
              <p:spPr>
                <a:xfrm>
                  <a:off x="3476267" y="5900174"/>
                  <a:ext cx="713768" cy="6248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H="1">
                  <a:off x="3476267" y="3113588"/>
                  <a:ext cx="713770" cy="24985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テキスト ボックス 15"/>
              <p:cNvSpPr txBox="1"/>
              <p:nvPr/>
            </p:nvSpPr>
            <p:spPr>
              <a:xfrm>
                <a:off x="6012160" y="4116480"/>
                <a:ext cx="1728192" cy="461665"/>
              </a:xfrm>
              <a:prstGeom prst="rect">
                <a:avLst/>
              </a:prstGeom>
              <a:noFill/>
            </p:spPr>
            <p:txBody>
              <a:bodyPr wrap="square" rtlCol="0">
                <a:spAutoFit/>
              </a:bodyPr>
              <a:lstStyle/>
              <a:p>
                <a:r>
                  <a:rPr kumimoji="1" lang="en-US" altLang="ja-JP" sz="2400" dirty="0" smtClean="0"/>
                  <a:t>Lake </a:t>
                </a:r>
                <a:r>
                  <a:rPr kumimoji="1" lang="en-US" altLang="ja-JP" sz="2400" dirty="0" err="1" smtClean="0"/>
                  <a:t>Tapps</a:t>
                </a:r>
                <a:endParaRPr kumimoji="1" lang="ja-JP" altLang="en-US" sz="2400" dirty="0"/>
              </a:p>
            </p:txBody>
          </p:sp>
        </p:grpSp>
        <p:sp>
          <p:nvSpPr>
            <p:cNvPr id="14" name="テキスト ボックス 13"/>
            <p:cNvSpPr txBox="1"/>
            <p:nvPr/>
          </p:nvSpPr>
          <p:spPr>
            <a:xfrm>
              <a:off x="6228184" y="4625150"/>
              <a:ext cx="2664296" cy="461665"/>
            </a:xfrm>
            <a:prstGeom prst="rect">
              <a:avLst/>
            </a:prstGeom>
            <a:noFill/>
          </p:spPr>
          <p:txBody>
            <a:bodyPr wrap="square" rtlCol="0">
              <a:spAutoFit/>
            </a:bodyPr>
            <a:lstStyle/>
            <a:p>
              <a:r>
                <a:rPr lang="en-US" altLang="ja-JP" sz="2400" dirty="0"/>
                <a:t>Site of investigation</a:t>
              </a:r>
              <a:endParaRPr kumimoji="1" lang="ja-JP" altLang="en-US" sz="2400" dirty="0"/>
            </a:p>
          </p:txBody>
        </p:sp>
      </p:grpSp>
      <p:sp>
        <p:nvSpPr>
          <p:cNvPr id="2" name="フッター プレースホルダー 1"/>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9" name="スライド番号プレースホルダー 8"/>
          <p:cNvSpPr>
            <a:spLocks noGrp="1"/>
          </p:cNvSpPr>
          <p:nvPr>
            <p:ph type="sldNum" sz="quarter" idx="12"/>
          </p:nvPr>
        </p:nvSpPr>
        <p:spPr/>
        <p:txBody>
          <a:bodyPr/>
          <a:lstStyle/>
          <a:p>
            <a:fld id="{9A3656F2-D60F-497B-AD25-5AE714F2248C}" type="slidenum">
              <a:rPr kumimoji="1" lang="ja-JP" altLang="en-US" smtClean="0"/>
              <a:t>3</a:t>
            </a:fld>
            <a:endParaRPr kumimoji="1" lang="ja-JP" altLang="en-US"/>
          </a:p>
        </p:txBody>
      </p:sp>
      <p:sp>
        <p:nvSpPr>
          <p:cNvPr id="11" name="日付プレースホルダー 10"/>
          <p:cNvSpPr>
            <a:spLocks noGrp="1"/>
          </p:cNvSpPr>
          <p:nvPr>
            <p:ph type="dt" sz="half" idx="10"/>
          </p:nvPr>
        </p:nvSpPr>
        <p:spPr/>
        <p:txBody>
          <a:bodyPr/>
          <a:lstStyle/>
          <a:p>
            <a:fld id="{6E8775B9-642C-4F8E-9598-4A84C42CEF9E}" type="datetime1">
              <a:rPr kumimoji="1" lang="ja-JP" altLang="en-US" smtClean="0"/>
              <a:t>2014/3/18</a:t>
            </a:fld>
            <a:endParaRPr kumimoji="1" lang="ja-JP" altLang="en-US"/>
          </a:p>
        </p:txBody>
      </p:sp>
      <p:sp>
        <p:nvSpPr>
          <p:cNvPr id="13" name="テキスト ボックス 12"/>
          <p:cNvSpPr txBox="1"/>
          <p:nvPr/>
        </p:nvSpPr>
        <p:spPr>
          <a:xfrm>
            <a:off x="260591" y="980728"/>
            <a:ext cx="8721546" cy="1384995"/>
          </a:xfrm>
          <a:prstGeom prst="rect">
            <a:avLst/>
          </a:prstGeom>
          <a:noFill/>
        </p:spPr>
        <p:txBody>
          <a:bodyPr wrap="square" rtlCol="0">
            <a:spAutoFit/>
          </a:bodyPr>
          <a:lstStyle/>
          <a:p>
            <a:r>
              <a:rPr lang="en-US" altLang="ja-JP" sz="2800" dirty="0"/>
              <a:t>Integrated geophysical method was applied at a dam site in Lake </a:t>
            </a:r>
            <a:r>
              <a:rPr lang="en-US" altLang="ja-JP" sz="2800" dirty="0" err="1"/>
              <a:t>Tapps</a:t>
            </a:r>
            <a:r>
              <a:rPr lang="en-US" altLang="ja-JP" sz="2800" dirty="0"/>
              <a:t>, near Tacoma, Washington, to demonstrate the viability of the method. </a:t>
            </a:r>
            <a:endParaRPr kumimoji="1" lang="ja-JP" altLang="en-US" sz="2800" dirty="0"/>
          </a:p>
        </p:txBody>
      </p:sp>
    </p:spTree>
    <p:extLst>
      <p:ext uri="{BB962C8B-B14F-4D97-AF65-F5344CB8AC3E}">
        <p14:creationId xmlns:p14="http://schemas.microsoft.com/office/powerpoint/2010/main" val="167734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467544" y="6005"/>
            <a:ext cx="8229600" cy="830707"/>
          </a:xfrm>
        </p:spPr>
        <p:txBody>
          <a:bodyPr>
            <a:normAutofit fontScale="90000"/>
          </a:bodyPr>
          <a:lstStyle/>
          <a:p>
            <a:r>
              <a:rPr kumimoji="1" lang="en-US" altLang="ja-JP" dirty="0" smtClean="0"/>
              <a:t>Investigation Site and Data Acquisition</a:t>
            </a:r>
            <a:endParaRPr kumimoji="1" lang="ja-JP" altLang="en-US" dirty="0"/>
          </a:p>
        </p:txBody>
      </p:sp>
      <p:sp>
        <p:nvSpPr>
          <p:cNvPr id="4" name="コンテンツ プレースホルダー 3"/>
          <p:cNvSpPr>
            <a:spLocks noGrp="1"/>
          </p:cNvSpPr>
          <p:nvPr>
            <p:ph idx="1"/>
          </p:nvPr>
        </p:nvSpPr>
        <p:spPr>
          <a:xfrm>
            <a:off x="0" y="548680"/>
            <a:ext cx="9144000" cy="6048672"/>
          </a:xfrm>
        </p:spPr>
        <p:txBody>
          <a:bodyPr>
            <a:noAutofit/>
          </a:bodyPr>
          <a:lstStyle/>
          <a:p>
            <a:pPr marL="514350" indent="-514350">
              <a:buFont typeface="+mj-lt"/>
              <a:buAutoNum type="arabicPeriod"/>
            </a:pPr>
            <a:r>
              <a:rPr lang="en-US" altLang="ja-JP" sz="4000" dirty="0" smtClean="0">
                <a:solidFill>
                  <a:srgbClr val="00B050"/>
                </a:solidFill>
              </a:rPr>
              <a:t>Seismic refraction method </a:t>
            </a:r>
            <a:br>
              <a:rPr lang="en-US" altLang="ja-JP" sz="4000" dirty="0" smtClean="0">
                <a:solidFill>
                  <a:srgbClr val="00B050"/>
                </a:solidFill>
              </a:rPr>
            </a:br>
            <a:r>
              <a:rPr lang="en-US" altLang="ja-JP" sz="4000" dirty="0" smtClean="0">
                <a:solidFill>
                  <a:srgbClr val="00B050"/>
                </a:solidFill>
              </a:rPr>
              <a:t>(P-wave velocity)</a:t>
            </a:r>
            <a:endParaRPr lang="en-US" altLang="ja-JP" sz="4000" dirty="0" smtClean="0">
              <a:solidFill>
                <a:srgbClr val="00B050"/>
              </a:solidFill>
            </a:endParaRPr>
          </a:p>
          <a:p>
            <a:pPr marL="514350" indent="-514350">
              <a:buFont typeface="+mj-lt"/>
              <a:buAutoNum type="arabicPeriod"/>
            </a:pPr>
            <a:r>
              <a:rPr lang="en-US" altLang="ja-JP" sz="4000" dirty="0" smtClean="0">
                <a:solidFill>
                  <a:srgbClr val="0000FF"/>
                </a:solidFill>
              </a:rPr>
              <a:t>Active surface wave method </a:t>
            </a:r>
            <a:br>
              <a:rPr lang="en-US" altLang="ja-JP" sz="4000" dirty="0" smtClean="0">
                <a:solidFill>
                  <a:srgbClr val="0000FF"/>
                </a:solidFill>
              </a:rPr>
            </a:br>
            <a:r>
              <a:rPr lang="en-US" altLang="ja-JP" sz="4000" dirty="0" smtClean="0">
                <a:solidFill>
                  <a:srgbClr val="0000FF"/>
                </a:solidFill>
              </a:rPr>
              <a:t>(S-wave velocity)</a:t>
            </a:r>
          </a:p>
          <a:p>
            <a:pPr marL="514350" indent="-514350">
              <a:buFont typeface="+mj-lt"/>
              <a:buAutoNum type="arabicPeriod"/>
            </a:pPr>
            <a:r>
              <a:rPr lang="en-US" altLang="ja-JP" sz="4000" dirty="0" smtClean="0">
                <a:solidFill>
                  <a:schemeClr val="accent6">
                    <a:lumMod val="75000"/>
                  </a:schemeClr>
                </a:solidFill>
              </a:rPr>
              <a:t>Resistivity method (Resistivity)</a:t>
            </a:r>
          </a:p>
          <a:p>
            <a:pPr marL="514350" indent="-514350">
              <a:buFont typeface="+mj-lt"/>
              <a:buAutoNum type="arabicPeriod"/>
            </a:pPr>
            <a:r>
              <a:rPr lang="en-US" altLang="ja-JP" sz="4000" dirty="0" smtClean="0">
                <a:solidFill>
                  <a:schemeClr val="accent4">
                    <a:lumMod val="75000"/>
                  </a:schemeClr>
                </a:solidFill>
              </a:rPr>
              <a:t>Linear passive surface wave method </a:t>
            </a:r>
            <a:br>
              <a:rPr lang="en-US" altLang="ja-JP" sz="4000" dirty="0" smtClean="0">
                <a:solidFill>
                  <a:schemeClr val="accent4">
                    <a:lumMod val="75000"/>
                  </a:schemeClr>
                </a:solidFill>
              </a:rPr>
            </a:br>
            <a:r>
              <a:rPr lang="en-US" altLang="ja-JP" sz="4000" dirty="0" smtClean="0">
                <a:solidFill>
                  <a:schemeClr val="accent4">
                    <a:lumMod val="75000"/>
                  </a:schemeClr>
                </a:solidFill>
              </a:rPr>
              <a:t>(deep S-wave velocity)</a:t>
            </a:r>
          </a:p>
          <a:p>
            <a:pPr marL="514350" indent="-514350">
              <a:buFont typeface="+mj-lt"/>
              <a:buAutoNum type="arabicPeriod"/>
            </a:pPr>
            <a:r>
              <a:rPr lang="en-US" altLang="ja-JP" sz="4000" dirty="0" smtClean="0">
                <a:solidFill>
                  <a:srgbClr val="FF0000"/>
                </a:solidFill>
              </a:rPr>
              <a:t>2 station passive surface wave method </a:t>
            </a:r>
            <a:br>
              <a:rPr lang="en-US" altLang="ja-JP" sz="4000" dirty="0" smtClean="0">
                <a:solidFill>
                  <a:srgbClr val="FF0000"/>
                </a:solidFill>
              </a:rPr>
            </a:br>
            <a:r>
              <a:rPr lang="en-US" altLang="ja-JP" sz="4000" dirty="0" smtClean="0">
                <a:solidFill>
                  <a:srgbClr val="FF0000"/>
                </a:solidFill>
              </a:rPr>
              <a:t>(deeper S-wave velocity)</a:t>
            </a:r>
            <a:endParaRPr lang="en-US" altLang="ja-JP" sz="4000" dirty="0" smtClean="0">
              <a:solidFill>
                <a:srgbClr val="FF0000"/>
              </a:solidFill>
            </a:endParaRPr>
          </a:p>
        </p:txBody>
      </p:sp>
      <p:sp>
        <p:nvSpPr>
          <p:cNvPr id="2" name="フッター プレースホルダー 1"/>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5" name="スライド番号プレースホルダー 4"/>
          <p:cNvSpPr>
            <a:spLocks noGrp="1"/>
          </p:cNvSpPr>
          <p:nvPr>
            <p:ph type="sldNum" sz="quarter" idx="12"/>
          </p:nvPr>
        </p:nvSpPr>
        <p:spPr/>
        <p:txBody>
          <a:bodyPr/>
          <a:lstStyle/>
          <a:p>
            <a:fld id="{9A3656F2-D60F-497B-AD25-5AE714F2248C}" type="slidenum">
              <a:rPr kumimoji="1" lang="ja-JP" altLang="en-US" smtClean="0"/>
              <a:t>4</a:t>
            </a:fld>
            <a:endParaRPr kumimoji="1" lang="ja-JP" altLang="en-US"/>
          </a:p>
        </p:txBody>
      </p:sp>
      <p:sp>
        <p:nvSpPr>
          <p:cNvPr id="6" name="日付プレースホルダー 5"/>
          <p:cNvSpPr>
            <a:spLocks noGrp="1"/>
          </p:cNvSpPr>
          <p:nvPr>
            <p:ph type="dt" sz="half" idx="10"/>
          </p:nvPr>
        </p:nvSpPr>
        <p:spPr/>
        <p:txBody>
          <a:bodyPr/>
          <a:lstStyle/>
          <a:p>
            <a:fld id="{DC46BC4C-9C78-44ED-8605-3E6983B39922}" type="datetime1">
              <a:rPr kumimoji="1" lang="ja-JP" altLang="en-US" smtClean="0"/>
              <a:t>2014/3/18</a:t>
            </a:fld>
            <a:endParaRPr kumimoji="1" lang="ja-JP" altLang="en-US"/>
          </a:p>
        </p:txBody>
      </p:sp>
    </p:spTree>
    <p:extLst>
      <p:ext uri="{BB962C8B-B14F-4D97-AF65-F5344CB8AC3E}">
        <p14:creationId xmlns:p14="http://schemas.microsoft.com/office/powerpoint/2010/main" val="201336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024" y="0"/>
            <a:ext cx="8229600" cy="1143000"/>
          </a:xfrm>
        </p:spPr>
        <p:txBody>
          <a:bodyPr/>
          <a:lstStyle/>
          <a:p>
            <a:r>
              <a:rPr kumimoji="1" lang="en-US" altLang="ja-JP" dirty="0" smtClean="0"/>
              <a:t>Survey Line</a:t>
            </a:r>
            <a:endParaRPr kumimoji="1" lang="ja-JP" altLang="en-US" dirty="0"/>
          </a:p>
        </p:txBody>
      </p:sp>
      <p:grpSp>
        <p:nvGrpSpPr>
          <p:cNvPr id="8" name="グループ化 7"/>
          <p:cNvGrpSpPr/>
          <p:nvPr/>
        </p:nvGrpSpPr>
        <p:grpSpPr>
          <a:xfrm>
            <a:off x="586591" y="1621778"/>
            <a:ext cx="7970466" cy="4752528"/>
            <a:chOff x="561974" y="1268760"/>
            <a:chExt cx="5400675" cy="2910840"/>
          </a:xfrm>
        </p:grpSpPr>
        <p:pic>
          <p:nvPicPr>
            <p:cNvPr id="3" name="図 2"/>
            <p:cNvPicPr/>
            <p:nvPr/>
          </p:nvPicPr>
          <p:blipFill>
            <a:blip r:embed="rId2"/>
            <a:stretch>
              <a:fillRect/>
            </a:stretch>
          </p:blipFill>
          <p:spPr>
            <a:xfrm>
              <a:off x="561974" y="1268760"/>
              <a:ext cx="5400675" cy="2910840"/>
            </a:xfrm>
            <a:prstGeom prst="rect">
              <a:avLst/>
            </a:prstGeom>
          </p:spPr>
        </p:pic>
        <p:cxnSp>
          <p:nvCxnSpPr>
            <p:cNvPr id="4" name="直線コネクタ 3"/>
            <p:cNvCxnSpPr/>
            <p:nvPr/>
          </p:nvCxnSpPr>
          <p:spPr>
            <a:xfrm>
              <a:off x="1647824" y="2659410"/>
              <a:ext cx="2428875" cy="115252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テキスト ボックス 11"/>
            <p:cNvSpPr txBox="1"/>
            <p:nvPr/>
          </p:nvSpPr>
          <p:spPr>
            <a:xfrm>
              <a:off x="1419224" y="2802285"/>
              <a:ext cx="533400" cy="2762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sz="2400" b="1" kern="100" dirty="0">
                  <a:solidFill>
                    <a:srgbClr val="FFFF00"/>
                  </a:solidFill>
                  <a:effectLst/>
                  <a:ea typeface="ＭＳ 明朝"/>
                  <a:cs typeface="Times New Roman"/>
                </a:rPr>
                <a:t>0m</a:t>
              </a:r>
              <a:endParaRPr lang="ja-JP" sz="2400" kern="100" dirty="0">
                <a:effectLst/>
                <a:ea typeface="ＭＳ 明朝"/>
                <a:cs typeface="Times New Roman"/>
              </a:endParaRPr>
            </a:p>
          </p:txBody>
        </p:sp>
        <p:sp>
          <p:nvSpPr>
            <p:cNvPr id="6" name="テキスト ボックス 6"/>
            <p:cNvSpPr txBox="1"/>
            <p:nvPr/>
          </p:nvSpPr>
          <p:spPr>
            <a:xfrm>
              <a:off x="3571861" y="3791615"/>
              <a:ext cx="646444" cy="2762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sz="2400" b="1">
                  <a:solidFill>
                    <a:srgbClr val="FFFF00"/>
                  </a:solidFill>
                  <a:effectLst/>
                  <a:latin typeface="ＭＳ Ｐゴシック"/>
                  <a:ea typeface="ＭＳ 明朝"/>
                  <a:cs typeface="Times New Roman"/>
                </a:rPr>
                <a:t>450m</a:t>
              </a:r>
              <a:endParaRPr lang="ja-JP" sz="3200">
                <a:effectLst/>
                <a:latin typeface="ＭＳ Ｐゴシック"/>
                <a:cs typeface="ＭＳ Ｐゴシック"/>
              </a:endParaRPr>
            </a:p>
          </p:txBody>
        </p:sp>
      </p:grpSp>
      <p:sp>
        <p:nvSpPr>
          <p:cNvPr id="7" name="フッター プレースホルダー 6"/>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9" name="スライド番号プレースホルダー 8"/>
          <p:cNvSpPr>
            <a:spLocks noGrp="1"/>
          </p:cNvSpPr>
          <p:nvPr>
            <p:ph type="sldNum" sz="quarter" idx="12"/>
          </p:nvPr>
        </p:nvSpPr>
        <p:spPr/>
        <p:txBody>
          <a:bodyPr/>
          <a:lstStyle/>
          <a:p>
            <a:fld id="{9A3656F2-D60F-497B-AD25-5AE714F2248C}" type="slidenum">
              <a:rPr kumimoji="1" lang="ja-JP" altLang="en-US" smtClean="0"/>
              <a:t>5</a:t>
            </a:fld>
            <a:endParaRPr kumimoji="1" lang="ja-JP" altLang="en-US"/>
          </a:p>
        </p:txBody>
      </p:sp>
      <p:sp>
        <p:nvSpPr>
          <p:cNvPr id="10" name="日付プレースホルダー 9"/>
          <p:cNvSpPr>
            <a:spLocks noGrp="1"/>
          </p:cNvSpPr>
          <p:nvPr>
            <p:ph type="dt" sz="half" idx="10"/>
          </p:nvPr>
        </p:nvSpPr>
        <p:spPr/>
        <p:txBody>
          <a:bodyPr/>
          <a:lstStyle/>
          <a:p>
            <a:fld id="{1866B5FF-5F85-4B96-ACC7-A73E966D3C39}" type="datetime1">
              <a:rPr kumimoji="1" lang="ja-JP" altLang="en-US" smtClean="0"/>
              <a:t>2014/3/18</a:t>
            </a:fld>
            <a:endParaRPr kumimoji="1" lang="ja-JP" altLang="en-US"/>
          </a:p>
        </p:txBody>
      </p:sp>
      <p:sp>
        <p:nvSpPr>
          <p:cNvPr id="11" name="テキスト ボックス 10"/>
          <p:cNvSpPr txBox="1"/>
          <p:nvPr/>
        </p:nvSpPr>
        <p:spPr>
          <a:xfrm>
            <a:off x="557928" y="916895"/>
            <a:ext cx="8305889" cy="584775"/>
          </a:xfrm>
          <a:prstGeom prst="rect">
            <a:avLst/>
          </a:prstGeom>
          <a:noFill/>
        </p:spPr>
        <p:txBody>
          <a:bodyPr wrap="square" rtlCol="0">
            <a:spAutoFit/>
          </a:bodyPr>
          <a:lstStyle/>
          <a:p>
            <a:r>
              <a:rPr lang="en-US" altLang="ja-JP" sz="3200" dirty="0"/>
              <a:t>The dam is about </a:t>
            </a:r>
            <a:r>
              <a:rPr lang="en-US" altLang="ja-JP" sz="3200" dirty="0" smtClean="0"/>
              <a:t>450m </a:t>
            </a:r>
            <a:r>
              <a:rPr lang="en-US" altLang="ja-JP" sz="3200" dirty="0"/>
              <a:t>long and 7m high. </a:t>
            </a:r>
            <a:endParaRPr kumimoji="1" lang="ja-JP" altLang="en-US" sz="3200" dirty="0"/>
          </a:p>
        </p:txBody>
      </p:sp>
    </p:spTree>
    <p:extLst>
      <p:ext uri="{BB962C8B-B14F-4D97-AF65-F5344CB8AC3E}">
        <p14:creationId xmlns:p14="http://schemas.microsoft.com/office/powerpoint/2010/main" val="3232558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98475" y="7430"/>
            <a:ext cx="8229600" cy="1426170"/>
          </a:xfrm>
        </p:spPr>
        <p:txBody>
          <a:bodyPr>
            <a:noAutofit/>
          </a:bodyPr>
          <a:lstStyle/>
          <a:p>
            <a:r>
              <a:rPr lang="en-US" altLang="ja-JP" sz="5400" dirty="0"/>
              <a:t>Data acquisition for the </a:t>
            </a:r>
            <a:br>
              <a:rPr lang="en-US" altLang="ja-JP" sz="5400" dirty="0"/>
            </a:br>
            <a:r>
              <a:rPr lang="en-US" altLang="ja-JP" sz="5400" dirty="0"/>
              <a:t>surface-wave method</a:t>
            </a:r>
            <a:endParaRPr kumimoji="1" lang="ja-JP" altLang="en-US" sz="5400" dirty="0"/>
          </a:p>
        </p:txBody>
      </p:sp>
      <p:grpSp>
        <p:nvGrpSpPr>
          <p:cNvPr id="165" name="グループ化 164"/>
          <p:cNvGrpSpPr/>
          <p:nvPr/>
        </p:nvGrpSpPr>
        <p:grpSpPr>
          <a:xfrm>
            <a:off x="611560" y="1556792"/>
            <a:ext cx="7284665" cy="4901158"/>
            <a:chOff x="1001629" y="1905000"/>
            <a:chExt cx="6894596" cy="4552950"/>
          </a:xfrm>
        </p:grpSpPr>
        <p:sp>
          <p:nvSpPr>
            <p:cNvPr id="4" name="Rectangle 4"/>
            <p:cNvSpPr>
              <a:spLocks noChangeArrowheads="1"/>
            </p:cNvSpPr>
            <p:nvPr/>
          </p:nvSpPr>
          <p:spPr bwMode="auto">
            <a:xfrm>
              <a:off x="1647825" y="4206875"/>
              <a:ext cx="6038850" cy="165735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5" name="Rectangle 5"/>
            <p:cNvSpPr>
              <a:spLocks noChangeArrowheads="1"/>
            </p:cNvSpPr>
            <p:nvPr/>
          </p:nvSpPr>
          <p:spPr bwMode="auto">
            <a:xfrm>
              <a:off x="1644015" y="4451350"/>
              <a:ext cx="6038850" cy="141287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6" name="Rectangle 6"/>
            <p:cNvSpPr>
              <a:spLocks noChangeArrowheads="1"/>
            </p:cNvSpPr>
            <p:nvPr/>
          </p:nvSpPr>
          <p:spPr bwMode="auto">
            <a:xfrm>
              <a:off x="1649730" y="4981575"/>
              <a:ext cx="6038850" cy="89535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8" name="Line 8"/>
            <p:cNvSpPr>
              <a:spLocks noChangeShapeType="1"/>
            </p:cNvSpPr>
            <p:nvPr/>
          </p:nvSpPr>
          <p:spPr bwMode="auto">
            <a:xfrm flipV="1">
              <a:off x="1514475" y="4206875"/>
              <a:ext cx="638175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9" name="Group 9"/>
            <p:cNvGrpSpPr>
              <a:grpSpLocks/>
            </p:cNvGrpSpPr>
            <p:nvPr/>
          </p:nvGrpSpPr>
          <p:grpSpPr bwMode="auto">
            <a:xfrm>
              <a:off x="4613275" y="4054475"/>
              <a:ext cx="1971675" cy="244475"/>
              <a:chOff x="7049" y="4570"/>
              <a:chExt cx="3105" cy="385"/>
            </a:xfrm>
          </p:grpSpPr>
          <p:grpSp>
            <p:nvGrpSpPr>
              <p:cNvPr id="124" name="Group 10"/>
              <p:cNvGrpSpPr>
                <a:grpSpLocks/>
              </p:cNvGrpSpPr>
              <p:nvPr/>
            </p:nvGrpSpPr>
            <p:grpSpPr bwMode="auto">
              <a:xfrm>
                <a:off x="9531" y="4570"/>
                <a:ext cx="623" cy="385"/>
                <a:chOff x="9509" y="4570"/>
                <a:chExt cx="623" cy="385"/>
              </a:xfrm>
            </p:grpSpPr>
            <p:grpSp>
              <p:nvGrpSpPr>
                <p:cNvPr id="155" name="Group 11"/>
                <p:cNvGrpSpPr>
                  <a:grpSpLocks/>
                </p:cNvGrpSpPr>
                <p:nvPr/>
              </p:nvGrpSpPr>
              <p:grpSpPr bwMode="auto">
                <a:xfrm>
                  <a:off x="10049" y="4570"/>
                  <a:ext cx="83" cy="385"/>
                  <a:chOff x="0" y="0"/>
                  <a:chExt cx="20000" cy="20000"/>
                </a:xfrm>
              </p:grpSpPr>
              <p:sp>
                <p:nvSpPr>
                  <p:cNvPr id="162" name="Freeform 12"/>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3" name="Line 13"/>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56" name="Group 14"/>
                <p:cNvGrpSpPr>
                  <a:grpSpLocks/>
                </p:cNvGrpSpPr>
                <p:nvPr/>
              </p:nvGrpSpPr>
              <p:grpSpPr bwMode="auto">
                <a:xfrm>
                  <a:off x="9779" y="4570"/>
                  <a:ext cx="83" cy="385"/>
                  <a:chOff x="0" y="0"/>
                  <a:chExt cx="20000" cy="20000"/>
                </a:xfrm>
              </p:grpSpPr>
              <p:sp>
                <p:nvSpPr>
                  <p:cNvPr id="160" name="Freeform 15"/>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1" name="Line 16"/>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57" name="Group 17"/>
                <p:cNvGrpSpPr>
                  <a:grpSpLocks/>
                </p:cNvGrpSpPr>
                <p:nvPr/>
              </p:nvGrpSpPr>
              <p:grpSpPr bwMode="auto">
                <a:xfrm>
                  <a:off x="9509" y="4570"/>
                  <a:ext cx="83" cy="385"/>
                  <a:chOff x="0" y="0"/>
                  <a:chExt cx="20000" cy="20000"/>
                </a:xfrm>
              </p:grpSpPr>
              <p:sp>
                <p:nvSpPr>
                  <p:cNvPr id="158" name="Freeform 18"/>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9" name="Line 19"/>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125" name="Group 20"/>
              <p:cNvGrpSpPr>
                <a:grpSpLocks/>
              </p:cNvGrpSpPr>
              <p:nvPr/>
            </p:nvGrpSpPr>
            <p:grpSpPr bwMode="auto">
              <a:xfrm>
                <a:off x="8669" y="4570"/>
                <a:ext cx="623" cy="385"/>
                <a:chOff x="9509" y="4570"/>
                <a:chExt cx="623" cy="385"/>
              </a:xfrm>
            </p:grpSpPr>
            <p:grpSp>
              <p:nvGrpSpPr>
                <p:cNvPr id="146" name="Group 21"/>
                <p:cNvGrpSpPr>
                  <a:grpSpLocks/>
                </p:cNvGrpSpPr>
                <p:nvPr/>
              </p:nvGrpSpPr>
              <p:grpSpPr bwMode="auto">
                <a:xfrm>
                  <a:off x="10049" y="4570"/>
                  <a:ext cx="83" cy="385"/>
                  <a:chOff x="0" y="0"/>
                  <a:chExt cx="20000" cy="20000"/>
                </a:xfrm>
              </p:grpSpPr>
              <p:sp>
                <p:nvSpPr>
                  <p:cNvPr id="153" name="Freeform 22"/>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4" name="Line 23"/>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47" name="Group 24"/>
                <p:cNvGrpSpPr>
                  <a:grpSpLocks/>
                </p:cNvGrpSpPr>
                <p:nvPr/>
              </p:nvGrpSpPr>
              <p:grpSpPr bwMode="auto">
                <a:xfrm>
                  <a:off x="9779" y="4570"/>
                  <a:ext cx="83" cy="385"/>
                  <a:chOff x="0" y="0"/>
                  <a:chExt cx="20000" cy="20000"/>
                </a:xfrm>
              </p:grpSpPr>
              <p:sp>
                <p:nvSpPr>
                  <p:cNvPr id="151" name="Freeform 25"/>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2" name="Line 26"/>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48" name="Group 27"/>
                <p:cNvGrpSpPr>
                  <a:grpSpLocks/>
                </p:cNvGrpSpPr>
                <p:nvPr/>
              </p:nvGrpSpPr>
              <p:grpSpPr bwMode="auto">
                <a:xfrm>
                  <a:off x="9509" y="4570"/>
                  <a:ext cx="83" cy="385"/>
                  <a:chOff x="0" y="0"/>
                  <a:chExt cx="20000" cy="20000"/>
                </a:xfrm>
              </p:grpSpPr>
              <p:sp>
                <p:nvSpPr>
                  <p:cNvPr id="149" name="Freeform 28"/>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0" name="Line 29"/>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126" name="Group 30"/>
              <p:cNvGrpSpPr>
                <a:grpSpLocks/>
              </p:cNvGrpSpPr>
              <p:nvPr/>
            </p:nvGrpSpPr>
            <p:grpSpPr bwMode="auto">
              <a:xfrm>
                <a:off x="7821" y="4570"/>
                <a:ext cx="623" cy="385"/>
                <a:chOff x="9509" y="4570"/>
                <a:chExt cx="623" cy="385"/>
              </a:xfrm>
            </p:grpSpPr>
            <p:grpSp>
              <p:nvGrpSpPr>
                <p:cNvPr id="137" name="Group 31"/>
                <p:cNvGrpSpPr>
                  <a:grpSpLocks/>
                </p:cNvGrpSpPr>
                <p:nvPr/>
              </p:nvGrpSpPr>
              <p:grpSpPr bwMode="auto">
                <a:xfrm>
                  <a:off x="10049" y="4570"/>
                  <a:ext cx="83" cy="385"/>
                  <a:chOff x="0" y="0"/>
                  <a:chExt cx="20000" cy="20000"/>
                </a:xfrm>
              </p:grpSpPr>
              <p:sp>
                <p:nvSpPr>
                  <p:cNvPr id="144" name="Freeform 32"/>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5" name="Line 33"/>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38" name="Group 34"/>
                <p:cNvGrpSpPr>
                  <a:grpSpLocks/>
                </p:cNvGrpSpPr>
                <p:nvPr/>
              </p:nvGrpSpPr>
              <p:grpSpPr bwMode="auto">
                <a:xfrm>
                  <a:off x="9779" y="4570"/>
                  <a:ext cx="83" cy="385"/>
                  <a:chOff x="0" y="0"/>
                  <a:chExt cx="20000" cy="20000"/>
                </a:xfrm>
              </p:grpSpPr>
              <p:sp>
                <p:nvSpPr>
                  <p:cNvPr id="142" name="Freeform 35"/>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3" name="Line 36"/>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39" name="Group 37"/>
                <p:cNvGrpSpPr>
                  <a:grpSpLocks/>
                </p:cNvGrpSpPr>
                <p:nvPr/>
              </p:nvGrpSpPr>
              <p:grpSpPr bwMode="auto">
                <a:xfrm>
                  <a:off x="9509" y="4570"/>
                  <a:ext cx="83" cy="385"/>
                  <a:chOff x="0" y="0"/>
                  <a:chExt cx="20000" cy="20000"/>
                </a:xfrm>
              </p:grpSpPr>
              <p:sp>
                <p:nvSpPr>
                  <p:cNvPr id="140" name="Freeform 38"/>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1" name="Line 39"/>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127" name="Group 40"/>
              <p:cNvGrpSpPr>
                <a:grpSpLocks/>
              </p:cNvGrpSpPr>
              <p:nvPr/>
            </p:nvGrpSpPr>
            <p:grpSpPr bwMode="auto">
              <a:xfrm>
                <a:off x="7049" y="4570"/>
                <a:ext cx="623" cy="385"/>
                <a:chOff x="9509" y="4570"/>
                <a:chExt cx="623" cy="385"/>
              </a:xfrm>
            </p:grpSpPr>
            <p:grpSp>
              <p:nvGrpSpPr>
                <p:cNvPr id="128" name="Group 41"/>
                <p:cNvGrpSpPr>
                  <a:grpSpLocks/>
                </p:cNvGrpSpPr>
                <p:nvPr/>
              </p:nvGrpSpPr>
              <p:grpSpPr bwMode="auto">
                <a:xfrm>
                  <a:off x="10049" y="4570"/>
                  <a:ext cx="83" cy="385"/>
                  <a:chOff x="0" y="0"/>
                  <a:chExt cx="20000" cy="20000"/>
                </a:xfrm>
              </p:grpSpPr>
              <p:sp>
                <p:nvSpPr>
                  <p:cNvPr id="135" name="Freeform 42"/>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6" name="Line 43"/>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29" name="Group 44"/>
                <p:cNvGrpSpPr>
                  <a:grpSpLocks/>
                </p:cNvGrpSpPr>
                <p:nvPr/>
              </p:nvGrpSpPr>
              <p:grpSpPr bwMode="auto">
                <a:xfrm>
                  <a:off x="9779" y="4570"/>
                  <a:ext cx="83" cy="385"/>
                  <a:chOff x="0" y="0"/>
                  <a:chExt cx="20000" cy="20000"/>
                </a:xfrm>
              </p:grpSpPr>
              <p:sp>
                <p:nvSpPr>
                  <p:cNvPr id="133" name="Freeform 45"/>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4" name="Line 46"/>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30" name="Group 47"/>
                <p:cNvGrpSpPr>
                  <a:grpSpLocks/>
                </p:cNvGrpSpPr>
                <p:nvPr/>
              </p:nvGrpSpPr>
              <p:grpSpPr bwMode="auto">
                <a:xfrm>
                  <a:off x="9509" y="4570"/>
                  <a:ext cx="83" cy="385"/>
                  <a:chOff x="0" y="0"/>
                  <a:chExt cx="20000" cy="20000"/>
                </a:xfrm>
              </p:grpSpPr>
              <p:sp>
                <p:nvSpPr>
                  <p:cNvPr id="131" name="Freeform 48"/>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2" name="Line 49"/>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grpSp>
          <p:nvGrpSpPr>
            <p:cNvPr id="10" name="Group 50"/>
            <p:cNvGrpSpPr>
              <a:grpSpLocks/>
            </p:cNvGrpSpPr>
            <p:nvPr/>
          </p:nvGrpSpPr>
          <p:grpSpPr bwMode="auto">
            <a:xfrm>
              <a:off x="2517775" y="4054475"/>
              <a:ext cx="1971675" cy="244475"/>
              <a:chOff x="7049" y="4570"/>
              <a:chExt cx="3105" cy="385"/>
            </a:xfrm>
          </p:grpSpPr>
          <p:grpSp>
            <p:nvGrpSpPr>
              <p:cNvPr id="84" name="Group 51"/>
              <p:cNvGrpSpPr>
                <a:grpSpLocks/>
              </p:cNvGrpSpPr>
              <p:nvPr/>
            </p:nvGrpSpPr>
            <p:grpSpPr bwMode="auto">
              <a:xfrm>
                <a:off x="9531" y="4570"/>
                <a:ext cx="623" cy="385"/>
                <a:chOff x="9509" y="4570"/>
                <a:chExt cx="623" cy="385"/>
              </a:xfrm>
            </p:grpSpPr>
            <p:grpSp>
              <p:nvGrpSpPr>
                <p:cNvPr id="115" name="Group 52"/>
                <p:cNvGrpSpPr>
                  <a:grpSpLocks/>
                </p:cNvGrpSpPr>
                <p:nvPr/>
              </p:nvGrpSpPr>
              <p:grpSpPr bwMode="auto">
                <a:xfrm>
                  <a:off x="10049" y="4570"/>
                  <a:ext cx="83" cy="385"/>
                  <a:chOff x="0" y="0"/>
                  <a:chExt cx="20000" cy="20000"/>
                </a:xfrm>
              </p:grpSpPr>
              <p:sp>
                <p:nvSpPr>
                  <p:cNvPr id="122" name="Freeform 53"/>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3" name="Line 54"/>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16" name="Group 55"/>
                <p:cNvGrpSpPr>
                  <a:grpSpLocks/>
                </p:cNvGrpSpPr>
                <p:nvPr/>
              </p:nvGrpSpPr>
              <p:grpSpPr bwMode="auto">
                <a:xfrm>
                  <a:off x="9779" y="4570"/>
                  <a:ext cx="83" cy="385"/>
                  <a:chOff x="0" y="0"/>
                  <a:chExt cx="20000" cy="20000"/>
                </a:xfrm>
              </p:grpSpPr>
              <p:sp>
                <p:nvSpPr>
                  <p:cNvPr id="120" name="Freeform 56"/>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1" name="Line 57"/>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17" name="Group 58"/>
                <p:cNvGrpSpPr>
                  <a:grpSpLocks/>
                </p:cNvGrpSpPr>
                <p:nvPr/>
              </p:nvGrpSpPr>
              <p:grpSpPr bwMode="auto">
                <a:xfrm>
                  <a:off x="9509" y="4570"/>
                  <a:ext cx="83" cy="385"/>
                  <a:chOff x="0" y="0"/>
                  <a:chExt cx="20000" cy="20000"/>
                </a:xfrm>
              </p:grpSpPr>
              <p:sp>
                <p:nvSpPr>
                  <p:cNvPr id="118" name="Freeform 59"/>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9" name="Line 60"/>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85" name="Group 61"/>
              <p:cNvGrpSpPr>
                <a:grpSpLocks/>
              </p:cNvGrpSpPr>
              <p:nvPr/>
            </p:nvGrpSpPr>
            <p:grpSpPr bwMode="auto">
              <a:xfrm>
                <a:off x="8669" y="4570"/>
                <a:ext cx="623" cy="385"/>
                <a:chOff x="9509" y="4570"/>
                <a:chExt cx="623" cy="385"/>
              </a:xfrm>
            </p:grpSpPr>
            <p:grpSp>
              <p:nvGrpSpPr>
                <p:cNvPr id="106" name="Group 62"/>
                <p:cNvGrpSpPr>
                  <a:grpSpLocks/>
                </p:cNvGrpSpPr>
                <p:nvPr/>
              </p:nvGrpSpPr>
              <p:grpSpPr bwMode="auto">
                <a:xfrm>
                  <a:off x="10049" y="4570"/>
                  <a:ext cx="83" cy="385"/>
                  <a:chOff x="0" y="0"/>
                  <a:chExt cx="20000" cy="20000"/>
                </a:xfrm>
              </p:grpSpPr>
              <p:sp>
                <p:nvSpPr>
                  <p:cNvPr id="113" name="Freeform 63"/>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4" name="Line 64"/>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07" name="Group 65"/>
                <p:cNvGrpSpPr>
                  <a:grpSpLocks/>
                </p:cNvGrpSpPr>
                <p:nvPr/>
              </p:nvGrpSpPr>
              <p:grpSpPr bwMode="auto">
                <a:xfrm>
                  <a:off x="9779" y="4570"/>
                  <a:ext cx="83" cy="385"/>
                  <a:chOff x="0" y="0"/>
                  <a:chExt cx="20000" cy="20000"/>
                </a:xfrm>
              </p:grpSpPr>
              <p:sp>
                <p:nvSpPr>
                  <p:cNvPr id="111" name="Freeform 66"/>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2" name="Line 67"/>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08" name="Group 68"/>
                <p:cNvGrpSpPr>
                  <a:grpSpLocks/>
                </p:cNvGrpSpPr>
                <p:nvPr/>
              </p:nvGrpSpPr>
              <p:grpSpPr bwMode="auto">
                <a:xfrm>
                  <a:off x="9509" y="4570"/>
                  <a:ext cx="83" cy="385"/>
                  <a:chOff x="0" y="0"/>
                  <a:chExt cx="20000" cy="20000"/>
                </a:xfrm>
              </p:grpSpPr>
              <p:sp>
                <p:nvSpPr>
                  <p:cNvPr id="109" name="Freeform 69"/>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0" name="Line 70"/>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86" name="Group 71"/>
              <p:cNvGrpSpPr>
                <a:grpSpLocks/>
              </p:cNvGrpSpPr>
              <p:nvPr/>
            </p:nvGrpSpPr>
            <p:grpSpPr bwMode="auto">
              <a:xfrm>
                <a:off x="7821" y="4570"/>
                <a:ext cx="623" cy="385"/>
                <a:chOff x="9509" y="4570"/>
                <a:chExt cx="623" cy="385"/>
              </a:xfrm>
            </p:grpSpPr>
            <p:grpSp>
              <p:nvGrpSpPr>
                <p:cNvPr id="97" name="Group 72"/>
                <p:cNvGrpSpPr>
                  <a:grpSpLocks/>
                </p:cNvGrpSpPr>
                <p:nvPr/>
              </p:nvGrpSpPr>
              <p:grpSpPr bwMode="auto">
                <a:xfrm>
                  <a:off x="10049" y="4570"/>
                  <a:ext cx="83" cy="385"/>
                  <a:chOff x="0" y="0"/>
                  <a:chExt cx="20000" cy="20000"/>
                </a:xfrm>
              </p:grpSpPr>
              <p:sp>
                <p:nvSpPr>
                  <p:cNvPr id="104" name="Freeform 73"/>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5" name="Line 74"/>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98" name="Group 75"/>
                <p:cNvGrpSpPr>
                  <a:grpSpLocks/>
                </p:cNvGrpSpPr>
                <p:nvPr/>
              </p:nvGrpSpPr>
              <p:grpSpPr bwMode="auto">
                <a:xfrm>
                  <a:off x="9779" y="4570"/>
                  <a:ext cx="83" cy="385"/>
                  <a:chOff x="0" y="0"/>
                  <a:chExt cx="20000" cy="20000"/>
                </a:xfrm>
              </p:grpSpPr>
              <p:sp>
                <p:nvSpPr>
                  <p:cNvPr id="102" name="Freeform 76"/>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 name="Line 77"/>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99" name="Group 78"/>
                <p:cNvGrpSpPr>
                  <a:grpSpLocks/>
                </p:cNvGrpSpPr>
                <p:nvPr/>
              </p:nvGrpSpPr>
              <p:grpSpPr bwMode="auto">
                <a:xfrm>
                  <a:off x="9509" y="4570"/>
                  <a:ext cx="83" cy="385"/>
                  <a:chOff x="0" y="0"/>
                  <a:chExt cx="20000" cy="20000"/>
                </a:xfrm>
              </p:grpSpPr>
              <p:sp>
                <p:nvSpPr>
                  <p:cNvPr id="100" name="Freeform 79"/>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1" name="Line 80"/>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87" name="Group 81"/>
              <p:cNvGrpSpPr>
                <a:grpSpLocks/>
              </p:cNvGrpSpPr>
              <p:nvPr/>
            </p:nvGrpSpPr>
            <p:grpSpPr bwMode="auto">
              <a:xfrm>
                <a:off x="7049" y="4570"/>
                <a:ext cx="623" cy="385"/>
                <a:chOff x="9509" y="4570"/>
                <a:chExt cx="623" cy="385"/>
              </a:xfrm>
            </p:grpSpPr>
            <p:grpSp>
              <p:nvGrpSpPr>
                <p:cNvPr id="88" name="Group 82"/>
                <p:cNvGrpSpPr>
                  <a:grpSpLocks/>
                </p:cNvGrpSpPr>
                <p:nvPr/>
              </p:nvGrpSpPr>
              <p:grpSpPr bwMode="auto">
                <a:xfrm>
                  <a:off x="10049" y="4570"/>
                  <a:ext cx="83" cy="385"/>
                  <a:chOff x="0" y="0"/>
                  <a:chExt cx="20000" cy="20000"/>
                </a:xfrm>
              </p:grpSpPr>
              <p:sp>
                <p:nvSpPr>
                  <p:cNvPr id="95" name="Freeform 83"/>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6" name="Line 84"/>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89" name="Group 85"/>
                <p:cNvGrpSpPr>
                  <a:grpSpLocks/>
                </p:cNvGrpSpPr>
                <p:nvPr/>
              </p:nvGrpSpPr>
              <p:grpSpPr bwMode="auto">
                <a:xfrm>
                  <a:off x="9779" y="4570"/>
                  <a:ext cx="83" cy="385"/>
                  <a:chOff x="0" y="0"/>
                  <a:chExt cx="20000" cy="20000"/>
                </a:xfrm>
              </p:grpSpPr>
              <p:sp>
                <p:nvSpPr>
                  <p:cNvPr id="93" name="Freeform 86"/>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4" name="Line 87"/>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90" name="Group 88"/>
                <p:cNvGrpSpPr>
                  <a:grpSpLocks/>
                </p:cNvGrpSpPr>
                <p:nvPr/>
              </p:nvGrpSpPr>
              <p:grpSpPr bwMode="auto">
                <a:xfrm>
                  <a:off x="9509" y="4570"/>
                  <a:ext cx="83" cy="385"/>
                  <a:chOff x="0" y="0"/>
                  <a:chExt cx="20000" cy="20000"/>
                </a:xfrm>
              </p:grpSpPr>
              <p:sp>
                <p:nvSpPr>
                  <p:cNvPr id="91" name="Freeform 89"/>
                  <p:cNvSpPr>
                    <a:spLocks/>
                  </p:cNvSpPr>
                  <p:nvPr/>
                </p:nvSpPr>
                <p:spPr bwMode="auto">
                  <a:xfrm>
                    <a:off x="0" y="11174"/>
                    <a:ext cx="20000" cy="8826"/>
                  </a:xfrm>
                  <a:custGeom>
                    <a:avLst/>
                    <a:gdLst>
                      <a:gd name="T0" fmla="*/ 0 w 20000"/>
                      <a:gd name="T1" fmla="*/ 0 h 20000"/>
                      <a:gd name="T2" fmla="*/ 0 w 20000"/>
                      <a:gd name="T3" fmla="*/ 18 h 20000"/>
                      <a:gd name="T4" fmla="*/ 10120 w 20000"/>
                      <a:gd name="T5" fmla="*/ 29 h 20000"/>
                      <a:gd name="T6" fmla="*/ 19759 w 20000"/>
                      <a:gd name="T7" fmla="*/ 18 h 20000"/>
                      <a:gd name="T8" fmla="*/ 19759 w 20000"/>
                      <a:gd name="T9" fmla="*/ 0 h 20000"/>
                      <a:gd name="T10" fmla="*/ 0 w 20000"/>
                      <a:gd name="T11" fmla="*/ 0 h 2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00" h="20000">
                        <a:moveTo>
                          <a:pt x="0" y="0"/>
                        </a:moveTo>
                        <a:lnTo>
                          <a:pt x="0" y="12235"/>
                        </a:lnTo>
                        <a:lnTo>
                          <a:pt x="10120" y="19882"/>
                        </a:lnTo>
                        <a:lnTo>
                          <a:pt x="19759" y="12235"/>
                        </a:lnTo>
                        <a:lnTo>
                          <a:pt x="19759" y="0"/>
                        </a:lnTo>
                        <a:lnTo>
                          <a:pt x="0" y="0"/>
                        </a:lnTo>
                        <a:close/>
                      </a:path>
                    </a:pathLst>
                  </a:custGeom>
                  <a:solidFill>
                    <a:srgbClr val="0000FF"/>
                  </a:solidFill>
                  <a:ln w="9525" cap="flat">
                    <a:solidFill>
                      <a:srgbClr val="000000"/>
                    </a:solidFill>
                    <a:prstDash val="solid"/>
                    <a:round/>
                    <a:headEnd type="none" w="lg" len="lg"/>
                    <a:tailEnd type="none" w="lg" len="lg"/>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2" name="Line 90"/>
                  <p:cNvSpPr>
                    <a:spLocks noChangeShapeType="1"/>
                  </p:cNvSpPr>
                  <p:nvPr/>
                </p:nvSpPr>
                <p:spPr bwMode="auto">
                  <a:xfrm flipV="1">
                    <a:off x="9434" y="0"/>
                    <a:ext cx="126" cy="10812"/>
                  </a:xfrm>
                  <a:prstGeom prst="line">
                    <a:avLst/>
                  </a:prstGeom>
                  <a:noFill/>
                  <a:ln w="9525">
                    <a:solidFill>
                      <a:srgbClr val="000000"/>
                    </a:solidFill>
                    <a:round/>
                    <a:headEnd type="non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sp>
          <p:nvSpPr>
            <p:cNvPr id="13" name="AutoShape 93"/>
            <p:cNvSpPr>
              <a:spLocks noChangeArrowheads="1"/>
            </p:cNvSpPr>
            <p:nvPr/>
          </p:nvSpPr>
          <p:spPr bwMode="auto">
            <a:xfrm>
              <a:off x="1708785" y="4057650"/>
              <a:ext cx="762000" cy="685800"/>
            </a:xfrm>
            <a:prstGeom prst="irregularSeal1">
              <a:avLst/>
            </a:prstGeom>
            <a:solidFill>
              <a:srgbClr val="FFFFFF"/>
            </a:solidFill>
            <a:ln w="9525">
              <a:solidFill>
                <a:srgbClr val="000000"/>
              </a:solidFill>
              <a:miter lim="800000"/>
              <a:headEnd/>
              <a:tailEnd/>
            </a:ln>
          </p:spPr>
          <p:txBody>
            <a:bodyPr/>
            <a:lstStyle/>
            <a:p>
              <a:endParaRPr lang="ja-JP" altLang="en-US"/>
            </a:p>
          </p:txBody>
        </p:sp>
        <p:sp>
          <p:nvSpPr>
            <p:cNvPr id="14" name="Rectangle 94"/>
            <p:cNvSpPr>
              <a:spLocks noChangeArrowheads="1"/>
            </p:cNvSpPr>
            <p:nvPr/>
          </p:nvSpPr>
          <p:spPr bwMode="auto">
            <a:xfrm>
              <a:off x="3747135" y="1905000"/>
              <a:ext cx="3105150" cy="1847850"/>
            </a:xfrm>
            <a:prstGeom prst="rect">
              <a:avLst/>
            </a:prstGeom>
            <a:noFill/>
            <a:ln w="57150">
              <a:solidFill>
                <a:srgbClr val="808080"/>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15" name="Rectangle 95"/>
            <p:cNvSpPr>
              <a:spLocks noChangeArrowheads="1"/>
            </p:cNvSpPr>
            <p:nvPr/>
          </p:nvSpPr>
          <p:spPr bwMode="auto">
            <a:xfrm>
              <a:off x="3808095" y="2004060"/>
              <a:ext cx="2003425" cy="4800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B2B2B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lgn="just" eaLnBrk="0" hangingPunct="0"/>
              <a:r>
                <a:rPr kumimoji="0" lang="en-US" altLang="ja-JP" sz="2000" b="1" dirty="0">
                  <a:latin typeface="Times New Roman" pitchFamily="18" charset="0"/>
                  <a:ea typeface="ＭＳ 明朝" pitchFamily="17" charset="-128"/>
                </a:rPr>
                <a:t>Data acquisition</a:t>
              </a:r>
            </a:p>
          </p:txBody>
        </p:sp>
        <p:sp>
          <p:nvSpPr>
            <p:cNvPr id="16" name="Text Box 96"/>
            <p:cNvSpPr txBox="1">
              <a:spLocks noChangeArrowheads="1"/>
            </p:cNvSpPr>
            <p:nvPr/>
          </p:nvSpPr>
          <p:spPr bwMode="auto">
            <a:xfrm>
              <a:off x="6528435" y="4591050"/>
              <a:ext cx="9334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just"/>
              <a:r>
                <a:rPr kumimoji="0" lang="en-US" altLang="ja-JP" sz="1400" b="1">
                  <a:latin typeface="Times New Roman" pitchFamily="18" charset="0"/>
                  <a:ea typeface="ＭＳ 明朝" pitchFamily="17" charset="-128"/>
                </a:rPr>
                <a:t>Receivers</a:t>
              </a:r>
            </a:p>
          </p:txBody>
        </p:sp>
        <p:sp>
          <p:nvSpPr>
            <p:cNvPr id="17" name="Text Box 97"/>
            <p:cNvSpPr txBox="1">
              <a:spLocks noChangeArrowheads="1"/>
            </p:cNvSpPr>
            <p:nvPr/>
          </p:nvSpPr>
          <p:spPr bwMode="auto">
            <a:xfrm>
              <a:off x="4813935" y="3790950"/>
              <a:ext cx="27432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just"/>
              <a:r>
                <a:rPr kumimoji="0" lang="en-US" altLang="ja-JP" sz="1400" b="1" dirty="0" smtClean="0">
                  <a:latin typeface="Times New Roman" pitchFamily="18" charset="0"/>
                  <a:ea typeface="ＭＳ 明朝" pitchFamily="17" charset="-128"/>
                </a:rPr>
                <a:t>Spread </a:t>
              </a:r>
              <a:r>
                <a:rPr kumimoji="0" lang="en-US" altLang="ja-JP" sz="1400" b="1" dirty="0">
                  <a:latin typeface="Times New Roman" pitchFamily="18" charset="0"/>
                  <a:ea typeface="ＭＳ 明朝" pitchFamily="17" charset="-128"/>
                </a:rPr>
                <a:t>cables</a:t>
              </a:r>
            </a:p>
          </p:txBody>
        </p:sp>
        <p:sp>
          <p:nvSpPr>
            <p:cNvPr id="18" name="Line 98"/>
            <p:cNvSpPr>
              <a:spLocks noChangeShapeType="1"/>
            </p:cNvSpPr>
            <p:nvPr/>
          </p:nvSpPr>
          <p:spPr bwMode="auto">
            <a:xfrm flipH="1" flipV="1">
              <a:off x="6429375" y="4321175"/>
              <a:ext cx="441960" cy="3841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 name="Freeform 151"/>
            <p:cNvSpPr>
              <a:spLocks/>
            </p:cNvSpPr>
            <p:nvPr/>
          </p:nvSpPr>
          <p:spPr bwMode="auto">
            <a:xfrm>
              <a:off x="2280285" y="2613025"/>
              <a:ext cx="2514600" cy="1216025"/>
            </a:xfrm>
            <a:custGeom>
              <a:avLst/>
              <a:gdLst>
                <a:gd name="T0" fmla="*/ 0 w 3960"/>
                <a:gd name="T1" fmla="*/ 1516 h 1980"/>
                <a:gd name="T2" fmla="*/ 1440 w 3960"/>
                <a:gd name="T3" fmla="*/ 1516 h 1980"/>
                <a:gd name="T4" fmla="*/ 1440 w 3960"/>
                <a:gd name="T5" fmla="*/ 0 h 1980"/>
                <a:gd name="T6" fmla="*/ 3960 w 3960"/>
                <a:gd name="T7" fmla="*/ 0 h 1980"/>
                <a:gd name="T8" fmla="*/ 3960 w 3960"/>
                <a:gd name="T9" fmla="*/ 276 h 19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60" h="1980">
                  <a:moveTo>
                    <a:pt x="0" y="1980"/>
                  </a:moveTo>
                  <a:lnTo>
                    <a:pt x="1440" y="1980"/>
                  </a:lnTo>
                  <a:lnTo>
                    <a:pt x="1440" y="0"/>
                  </a:lnTo>
                  <a:lnTo>
                    <a:pt x="3960" y="0"/>
                  </a:lnTo>
                  <a:lnTo>
                    <a:pt x="3960" y="36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1" name="Group 152"/>
            <p:cNvGrpSpPr>
              <a:grpSpLocks/>
            </p:cNvGrpSpPr>
            <p:nvPr/>
          </p:nvGrpSpPr>
          <p:grpSpPr bwMode="auto">
            <a:xfrm>
              <a:off x="1371600" y="3714750"/>
              <a:ext cx="908685" cy="514350"/>
              <a:chOff x="1170" y="3965"/>
              <a:chExt cx="1431" cy="810"/>
            </a:xfrm>
          </p:grpSpPr>
          <p:sp>
            <p:nvSpPr>
              <p:cNvPr id="31" name="Rectangle 153" descr="右上がり対角線 (反転)"/>
              <p:cNvSpPr>
                <a:spLocks noChangeArrowheads="1"/>
              </p:cNvSpPr>
              <p:nvPr/>
            </p:nvSpPr>
            <p:spPr bwMode="auto">
              <a:xfrm>
                <a:off x="2061" y="3965"/>
                <a:ext cx="540" cy="810"/>
              </a:xfrm>
              <a:prstGeom prst="rect">
                <a:avLst/>
              </a:prstGeom>
              <a:pattFill prst="dkUpDiag">
                <a:fgClr>
                  <a:srgbClr val="333333"/>
                </a:fgClr>
                <a:bgClr>
                  <a:srgbClr val="FFFFFF"/>
                </a:bgClr>
              </a:pattFill>
              <a:ln w="9525">
                <a:solidFill>
                  <a:srgbClr val="000000"/>
                </a:solidFill>
                <a:miter lim="800000"/>
                <a:headEnd/>
                <a:tailEnd/>
              </a:ln>
            </p:spPr>
            <p:txBody>
              <a:bodyPr/>
              <a:lstStyle/>
              <a:p>
                <a:endParaRPr lang="ja-JP" altLang="en-US"/>
              </a:p>
            </p:txBody>
          </p:sp>
          <p:sp>
            <p:nvSpPr>
              <p:cNvPr id="32" name="Line 154"/>
              <p:cNvSpPr>
                <a:spLocks noChangeShapeType="1"/>
              </p:cNvSpPr>
              <p:nvPr/>
            </p:nvSpPr>
            <p:spPr bwMode="auto">
              <a:xfrm>
                <a:off x="1170" y="4395"/>
                <a:ext cx="9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2" name="Line 155"/>
            <p:cNvSpPr>
              <a:spLocks noChangeShapeType="1"/>
            </p:cNvSpPr>
            <p:nvPr/>
          </p:nvSpPr>
          <p:spPr bwMode="auto">
            <a:xfrm>
              <a:off x="3080385" y="2457450"/>
              <a:ext cx="5715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Text Box 156"/>
            <p:cNvSpPr txBox="1">
              <a:spLocks noChangeArrowheads="1"/>
            </p:cNvSpPr>
            <p:nvPr/>
          </p:nvSpPr>
          <p:spPr bwMode="auto">
            <a:xfrm>
              <a:off x="2527935" y="2190750"/>
              <a:ext cx="13906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just"/>
              <a:r>
                <a:rPr kumimoji="0" lang="en-US" altLang="ja-JP" sz="1400" b="1">
                  <a:latin typeface="Times New Roman" pitchFamily="18" charset="0"/>
                  <a:ea typeface="ＭＳ 明朝" pitchFamily="17" charset="-128"/>
                </a:rPr>
                <a:t>Shot mark</a:t>
              </a:r>
            </a:p>
          </p:txBody>
        </p:sp>
        <p:sp>
          <p:nvSpPr>
            <p:cNvPr id="24" name="Freeform 157"/>
            <p:cNvSpPr>
              <a:spLocks/>
            </p:cNvSpPr>
            <p:nvPr/>
          </p:nvSpPr>
          <p:spPr bwMode="auto">
            <a:xfrm>
              <a:off x="2777490" y="4286250"/>
              <a:ext cx="3109595" cy="173355"/>
            </a:xfrm>
            <a:custGeom>
              <a:avLst/>
              <a:gdLst>
                <a:gd name="T0" fmla="*/ 0 w 4897"/>
                <a:gd name="T1" fmla="*/ 255 h 273"/>
                <a:gd name="T2" fmla="*/ 330 w 4897"/>
                <a:gd name="T3" fmla="*/ 23 h 273"/>
                <a:gd name="T4" fmla="*/ 570 w 4897"/>
                <a:gd name="T5" fmla="*/ 263 h 273"/>
                <a:gd name="T6" fmla="*/ 840 w 4897"/>
                <a:gd name="T7" fmla="*/ 45 h 273"/>
                <a:gd name="T8" fmla="*/ 1080 w 4897"/>
                <a:gd name="T9" fmla="*/ 270 h 273"/>
                <a:gd name="T10" fmla="*/ 1287 w 4897"/>
                <a:gd name="T11" fmla="*/ 65 h 273"/>
                <a:gd name="T12" fmla="*/ 1357 w 4897"/>
                <a:gd name="T13" fmla="*/ 60 h 273"/>
                <a:gd name="T14" fmla="*/ 1557 w 4897"/>
                <a:gd name="T15" fmla="*/ 265 h 273"/>
                <a:gd name="T16" fmla="*/ 1807 w 4897"/>
                <a:gd name="T17" fmla="*/ 55 h 273"/>
                <a:gd name="T18" fmla="*/ 2047 w 4897"/>
                <a:gd name="T19" fmla="*/ 240 h 273"/>
                <a:gd name="T20" fmla="*/ 2277 w 4897"/>
                <a:gd name="T21" fmla="*/ 55 h 273"/>
                <a:gd name="T22" fmla="*/ 2557 w 4897"/>
                <a:gd name="T23" fmla="*/ 240 h 273"/>
                <a:gd name="T24" fmla="*/ 2797 w 4897"/>
                <a:gd name="T25" fmla="*/ 45 h 273"/>
                <a:gd name="T26" fmla="*/ 3075 w 4897"/>
                <a:gd name="T27" fmla="*/ 255 h 273"/>
                <a:gd name="T28" fmla="*/ 3317 w 4897"/>
                <a:gd name="T29" fmla="*/ 25 h 273"/>
                <a:gd name="T30" fmla="*/ 3577 w 4897"/>
                <a:gd name="T31" fmla="*/ 225 h 273"/>
                <a:gd name="T32" fmla="*/ 3802 w 4897"/>
                <a:gd name="T33" fmla="*/ 15 h 273"/>
                <a:gd name="T34" fmla="*/ 4027 w 4897"/>
                <a:gd name="T35" fmla="*/ 225 h 273"/>
                <a:gd name="T36" fmla="*/ 4252 w 4897"/>
                <a:gd name="T37" fmla="*/ 0 h 273"/>
                <a:gd name="T38" fmla="*/ 4627 w 4897"/>
                <a:gd name="T39" fmla="*/ 225 h 273"/>
                <a:gd name="T40" fmla="*/ 4897 w 4897"/>
                <a:gd name="T41" fmla="*/ 135 h 2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97" h="273">
                  <a:moveTo>
                    <a:pt x="0" y="255"/>
                  </a:moveTo>
                  <a:cubicBezTo>
                    <a:pt x="55" y="215"/>
                    <a:pt x="235" y="22"/>
                    <a:pt x="330" y="23"/>
                  </a:cubicBezTo>
                  <a:cubicBezTo>
                    <a:pt x="425" y="24"/>
                    <a:pt x="485" y="259"/>
                    <a:pt x="570" y="263"/>
                  </a:cubicBezTo>
                  <a:cubicBezTo>
                    <a:pt x="655" y="267"/>
                    <a:pt x="755" y="44"/>
                    <a:pt x="840" y="45"/>
                  </a:cubicBezTo>
                  <a:cubicBezTo>
                    <a:pt x="925" y="46"/>
                    <a:pt x="1006" y="267"/>
                    <a:pt x="1080" y="270"/>
                  </a:cubicBezTo>
                  <a:cubicBezTo>
                    <a:pt x="1154" y="273"/>
                    <a:pt x="1241" y="100"/>
                    <a:pt x="1287" y="65"/>
                  </a:cubicBezTo>
                  <a:cubicBezTo>
                    <a:pt x="1333" y="30"/>
                    <a:pt x="1312" y="27"/>
                    <a:pt x="1357" y="60"/>
                  </a:cubicBezTo>
                  <a:cubicBezTo>
                    <a:pt x="1402" y="93"/>
                    <a:pt x="1482" y="266"/>
                    <a:pt x="1557" y="265"/>
                  </a:cubicBezTo>
                  <a:cubicBezTo>
                    <a:pt x="1632" y="264"/>
                    <a:pt x="1725" y="59"/>
                    <a:pt x="1807" y="55"/>
                  </a:cubicBezTo>
                  <a:cubicBezTo>
                    <a:pt x="1889" y="51"/>
                    <a:pt x="1969" y="240"/>
                    <a:pt x="2047" y="240"/>
                  </a:cubicBezTo>
                  <a:cubicBezTo>
                    <a:pt x="2125" y="240"/>
                    <a:pt x="2192" y="55"/>
                    <a:pt x="2277" y="55"/>
                  </a:cubicBezTo>
                  <a:cubicBezTo>
                    <a:pt x="2362" y="55"/>
                    <a:pt x="2470" y="242"/>
                    <a:pt x="2557" y="240"/>
                  </a:cubicBezTo>
                  <a:cubicBezTo>
                    <a:pt x="2644" y="238"/>
                    <a:pt x="2711" y="43"/>
                    <a:pt x="2797" y="45"/>
                  </a:cubicBezTo>
                  <a:cubicBezTo>
                    <a:pt x="2883" y="47"/>
                    <a:pt x="2988" y="258"/>
                    <a:pt x="3075" y="255"/>
                  </a:cubicBezTo>
                  <a:cubicBezTo>
                    <a:pt x="3162" y="252"/>
                    <a:pt x="3233" y="30"/>
                    <a:pt x="3317" y="25"/>
                  </a:cubicBezTo>
                  <a:cubicBezTo>
                    <a:pt x="3401" y="20"/>
                    <a:pt x="3496" y="227"/>
                    <a:pt x="3577" y="225"/>
                  </a:cubicBezTo>
                  <a:cubicBezTo>
                    <a:pt x="3658" y="223"/>
                    <a:pt x="3727" y="15"/>
                    <a:pt x="3802" y="15"/>
                  </a:cubicBezTo>
                  <a:cubicBezTo>
                    <a:pt x="3877" y="15"/>
                    <a:pt x="3952" y="227"/>
                    <a:pt x="4027" y="225"/>
                  </a:cubicBezTo>
                  <a:cubicBezTo>
                    <a:pt x="4102" y="223"/>
                    <a:pt x="4152" y="0"/>
                    <a:pt x="4252" y="0"/>
                  </a:cubicBezTo>
                  <a:cubicBezTo>
                    <a:pt x="4352" y="0"/>
                    <a:pt x="4520" y="203"/>
                    <a:pt x="4627" y="225"/>
                  </a:cubicBezTo>
                  <a:cubicBezTo>
                    <a:pt x="4734" y="247"/>
                    <a:pt x="4815" y="191"/>
                    <a:pt x="4897" y="135"/>
                  </a:cubicBezTo>
                </a:path>
              </a:pathLst>
            </a:custGeom>
            <a:noFill/>
            <a:ln w="28575" cmpd="sng">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58"/>
            <p:cNvSpPr>
              <a:spLocks/>
            </p:cNvSpPr>
            <p:nvPr/>
          </p:nvSpPr>
          <p:spPr bwMode="auto">
            <a:xfrm>
              <a:off x="2432685" y="4473575"/>
              <a:ext cx="3733800" cy="537845"/>
            </a:xfrm>
            <a:custGeom>
              <a:avLst/>
              <a:gdLst>
                <a:gd name="T0" fmla="*/ 0 w 5880"/>
                <a:gd name="T1" fmla="*/ 190 h 847"/>
                <a:gd name="T2" fmla="*/ 330 w 5880"/>
                <a:gd name="T3" fmla="*/ 550 h 847"/>
                <a:gd name="T4" fmla="*/ 790 w 5880"/>
                <a:gd name="T5" fmla="*/ 80 h 847"/>
                <a:gd name="T6" fmla="*/ 1300 w 5880"/>
                <a:gd name="T7" fmla="*/ 840 h 847"/>
                <a:gd name="T8" fmla="*/ 1885 w 5880"/>
                <a:gd name="T9" fmla="*/ 35 h 847"/>
                <a:gd name="T10" fmla="*/ 2480 w 5880"/>
                <a:gd name="T11" fmla="*/ 790 h 847"/>
                <a:gd name="T12" fmla="*/ 3090 w 5880"/>
                <a:gd name="T13" fmla="*/ 10 h 847"/>
                <a:gd name="T14" fmla="*/ 3670 w 5880"/>
                <a:gd name="T15" fmla="*/ 770 h 847"/>
                <a:gd name="T16" fmla="*/ 4310 w 5880"/>
                <a:gd name="T17" fmla="*/ 0 h 847"/>
                <a:gd name="T18" fmla="*/ 4880 w 5880"/>
                <a:gd name="T19" fmla="*/ 770 h 847"/>
                <a:gd name="T20" fmla="*/ 5880 w 5880"/>
                <a:gd name="T21" fmla="*/ 270 h 8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80" h="847">
                  <a:moveTo>
                    <a:pt x="0" y="190"/>
                  </a:moveTo>
                  <a:cubicBezTo>
                    <a:pt x="101" y="366"/>
                    <a:pt x="198" y="568"/>
                    <a:pt x="330" y="550"/>
                  </a:cubicBezTo>
                  <a:cubicBezTo>
                    <a:pt x="462" y="532"/>
                    <a:pt x="629" y="32"/>
                    <a:pt x="790" y="80"/>
                  </a:cubicBezTo>
                  <a:cubicBezTo>
                    <a:pt x="951" y="128"/>
                    <a:pt x="1118" y="847"/>
                    <a:pt x="1300" y="840"/>
                  </a:cubicBezTo>
                  <a:cubicBezTo>
                    <a:pt x="1482" y="833"/>
                    <a:pt x="1688" y="43"/>
                    <a:pt x="1885" y="35"/>
                  </a:cubicBezTo>
                  <a:cubicBezTo>
                    <a:pt x="2082" y="27"/>
                    <a:pt x="2279" y="794"/>
                    <a:pt x="2480" y="790"/>
                  </a:cubicBezTo>
                  <a:cubicBezTo>
                    <a:pt x="2681" y="786"/>
                    <a:pt x="2892" y="13"/>
                    <a:pt x="3090" y="10"/>
                  </a:cubicBezTo>
                  <a:cubicBezTo>
                    <a:pt x="3288" y="7"/>
                    <a:pt x="3467" y="772"/>
                    <a:pt x="3670" y="770"/>
                  </a:cubicBezTo>
                  <a:cubicBezTo>
                    <a:pt x="3873" y="768"/>
                    <a:pt x="4108" y="0"/>
                    <a:pt x="4310" y="0"/>
                  </a:cubicBezTo>
                  <a:cubicBezTo>
                    <a:pt x="4512" y="0"/>
                    <a:pt x="4618" y="725"/>
                    <a:pt x="4880" y="770"/>
                  </a:cubicBezTo>
                  <a:cubicBezTo>
                    <a:pt x="5142" y="815"/>
                    <a:pt x="5511" y="547"/>
                    <a:pt x="5880" y="270"/>
                  </a:cubicBezTo>
                </a:path>
              </a:pathLst>
            </a:custGeom>
            <a:noFill/>
            <a:ln w="38100" cmpd="sng">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59"/>
            <p:cNvSpPr>
              <a:spLocks/>
            </p:cNvSpPr>
            <p:nvPr/>
          </p:nvSpPr>
          <p:spPr bwMode="auto">
            <a:xfrm>
              <a:off x="2413635" y="4362450"/>
              <a:ext cx="4006850" cy="1531620"/>
            </a:xfrm>
            <a:custGeom>
              <a:avLst/>
              <a:gdLst>
                <a:gd name="T0" fmla="*/ 0 w 6310"/>
                <a:gd name="T1" fmla="*/ 525 h 2412"/>
                <a:gd name="T2" fmla="*/ 500 w 6310"/>
                <a:gd name="T3" fmla="*/ 285 h 2412"/>
                <a:gd name="T4" fmla="*/ 1170 w 6310"/>
                <a:gd name="T5" fmla="*/ 2235 h 2412"/>
                <a:gd name="T6" fmla="*/ 2260 w 6310"/>
                <a:gd name="T7" fmla="*/ 375 h 2412"/>
                <a:gd name="T8" fmla="*/ 3235 w 6310"/>
                <a:gd name="T9" fmla="*/ 2280 h 2412"/>
                <a:gd name="T10" fmla="*/ 4300 w 6310"/>
                <a:gd name="T11" fmla="*/ 330 h 2412"/>
                <a:gd name="T12" fmla="*/ 5275 w 6310"/>
                <a:gd name="T13" fmla="*/ 2265 h 2412"/>
                <a:gd name="T14" fmla="*/ 6310 w 6310"/>
                <a:gd name="T15" fmla="*/ 1215 h 24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10" h="2412">
                  <a:moveTo>
                    <a:pt x="0" y="525"/>
                  </a:moveTo>
                  <a:cubicBezTo>
                    <a:pt x="152" y="262"/>
                    <a:pt x="305" y="0"/>
                    <a:pt x="500" y="285"/>
                  </a:cubicBezTo>
                  <a:cubicBezTo>
                    <a:pt x="695" y="570"/>
                    <a:pt x="877" y="2220"/>
                    <a:pt x="1170" y="2235"/>
                  </a:cubicBezTo>
                  <a:cubicBezTo>
                    <a:pt x="1463" y="2250"/>
                    <a:pt x="1916" y="368"/>
                    <a:pt x="2260" y="375"/>
                  </a:cubicBezTo>
                  <a:cubicBezTo>
                    <a:pt x="2604" y="382"/>
                    <a:pt x="2895" y="2287"/>
                    <a:pt x="3235" y="2280"/>
                  </a:cubicBezTo>
                  <a:cubicBezTo>
                    <a:pt x="3575" y="2273"/>
                    <a:pt x="3960" y="333"/>
                    <a:pt x="4300" y="330"/>
                  </a:cubicBezTo>
                  <a:cubicBezTo>
                    <a:pt x="4640" y="327"/>
                    <a:pt x="4940" y="2118"/>
                    <a:pt x="5275" y="2265"/>
                  </a:cubicBezTo>
                  <a:cubicBezTo>
                    <a:pt x="5610" y="2412"/>
                    <a:pt x="6094" y="1434"/>
                    <a:pt x="6310" y="1215"/>
                  </a:cubicBezTo>
                </a:path>
              </a:pathLst>
            </a:custGeom>
            <a:noFill/>
            <a:ln w="57150" cmpd="sng">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Line 160"/>
            <p:cNvSpPr>
              <a:spLocks noChangeShapeType="1"/>
            </p:cNvSpPr>
            <p:nvPr/>
          </p:nvSpPr>
          <p:spPr bwMode="auto">
            <a:xfrm>
              <a:off x="2819400" y="2930525"/>
              <a:ext cx="320040" cy="1473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161"/>
            <p:cNvSpPr>
              <a:spLocks noChangeShapeType="1"/>
            </p:cNvSpPr>
            <p:nvPr/>
          </p:nvSpPr>
          <p:spPr bwMode="auto">
            <a:xfrm flipV="1">
              <a:off x="5271135" y="5391150"/>
              <a:ext cx="228600" cy="8001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9" name="Text Box 162"/>
            <p:cNvSpPr txBox="1">
              <a:spLocks noChangeArrowheads="1"/>
            </p:cNvSpPr>
            <p:nvPr/>
          </p:nvSpPr>
          <p:spPr bwMode="auto">
            <a:xfrm>
              <a:off x="1001629" y="2601595"/>
              <a:ext cx="388406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just"/>
              <a:r>
                <a:rPr kumimoji="0" lang="en-US" altLang="ja-JP" sz="1600" b="1" dirty="0">
                  <a:latin typeface="Times New Roman" pitchFamily="18" charset="0"/>
                  <a:ea typeface="ＭＳ 明朝" pitchFamily="17" charset="-128"/>
                </a:rPr>
                <a:t>Short wavelength surface waves</a:t>
              </a:r>
            </a:p>
          </p:txBody>
        </p:sp>
        <p:sp>
          <p:nvSpPr>
            <p:cNvPr id="30" name="Text Box 163"/>
            <p:cNvSpPr txBox="1">
              <a:spLocks noChangeArrowheads="1"/>
            </p:cNvSpPr>
            <p:nvPr/>
          </p:nvSpPr>
          <p:spPr bwMode="auto">
            <a:xfrm>
              <a:off x="4013835" y="6076950"/>
              <a:ext cx="3657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just"/>
              <a:r>
                <a:rPr kumimoji="0" lang="en-US" altLang="ja-JP" sz="1600" b="1">
                  <a:latin typeface="Times New Roman" pitchFamily="18" charset="0"/>
                  <a:ea typeface="ＭＳ ゴシック" pitchFamily="49" charset="-128"/>
                </a:rPr>
                <a:t>Long wavelength surface wave</a:t>
              </a:r>
            </a:p>
          </p:txBody>
        </p:sp>
        <p:pic>
          <p:nvPicPr>
            <p:cNvPr id="164" name="Picture 10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3976" y="2828925"/>
              <a:ext cx="1005840" cy="813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91"/>
            <p:cNvSpPr>
              <a:spLocks/>
            </p:cNvSpPr>
            <p:nvPr/>
          </p:nvSpPr>
          <p:spPr bwMode="auto">
            <a:xfrm>
              <a:off x="2489835" y="3356992"/>
              <a:ext cx="1999615" cy="710183"/>
            </a:xfrm>
            <a:custGeom>
              <a:avLst/>
              <a:gdLst>
                <a:gd name="T0" fmla="*/ 0 w 3240"/>
                <a:gd name="T1" fmla="*/ 780 h 780"/>
                <a:gd name="T2" fmla="*/ 3210 w 3240"/>
                <a:gd name="T3" fmla="*/ 780 h 780"/>
                <a:gd name="T4" fmla="*/ 3240 w 3240"/>
                <a:gd name="T5" fmla="*/ 0 h 780"/>
                <a:gd name="T6" fmla="*/ 0 60000 65536"/>
                <a:gd name="T7" fmla="*/ 0 60000 65536"/>
                <a:gd name="T8" fmla="*/ 0 60000 65536"/>
              </a:gdLst>
              <a:ahLst/>
              <a:cxnLst>
                <a:cxn ang="T6">
                  <a:pos x="T0" y="T1"/>
                </a:cxn>
                <a:cxn ang="T7">
                  <a:pos x="T2" y="T3"/>
                </a:cxn>
                <a:cxn ang="T8">
                  <a:pos x="T4" y="T5"/>
                </a:cxn>
              </a:cxnLst>
              <a:rect l="0" t="0" r="r" b="b"/>
              <a:pathLst>
                <a:path w="3240" h="780">
                  <a:moveTo>
                    <a:pt x="0" y="780"/>
                  </a:moveTo>
                  <a:lnTo>
                    <a:pt x="3210" y="780"/>
                  </a:lnTo>
                  <a:lnTo>
                    <a:pt x="3240" y="0"/>
                  </a:lnTo>
                </a:path>
              </a:pathLst>
            </a:custGeom>
            <a:noFill/>
            <a:ln w="381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92"/>
            <p:cNvSpPr>
              <a:spLocks/>
            </p:cNvSpPr>
            <p:nvPr/>
          </p:nvSpPr>
          <p:spPr bwMode="auto">
            <a:xfrm>
              <a:off x="4623435" y="3356992"/>
              <a:ext cx="2076450" cy="710183"/>
            </a:xfrm>
            <a:custGeom>
              <a:avLst/>
              <a:gdLst>
                <a:gd name="T0" fmla="*/ 3270 w 3270"/>
                <a:gd name="T1" fmla="*/ 780 h 780"/>
                <a:gd name="T2" fmla="*/ 0 w 3270"/>
                <a:gd name="T3" fmla="*/ 780 h 780"/>
                <a:gd name="T4" fmla="*/ 30 w 3270"/>
                <a:gd name="T5" fmla="*/ 0 h 780"/>
                <a:gd name="T6" fmla="*/ 0 60000 65536"/>
                <a:gd name="T7" fmla="*/ 0 60000 65536"/>
                <a:gd name="T8" fmla="*/ 0 60000 65536"/>
              </a:gdLst>
              <a:ahLst/>
              <a:cxnLst>
                <a:cxn ang="T6">
                  <a:pos x="T0" y="T1"/>
                </a:cxn>
                <a:cxn ang="T7">
                  <a:pos x="T2" y="T3"/>
                </a:cxn>
                <a:cxn ang="T8">
                  <a:pos x="T4" y="T5"/>
                </a:cxn>
              </a:cxnLst>
              <a:rect l="0" t="0" r="r" b="b"/>
              <a:pathLst>
                <a:path w="3270" h="780">
                  <a:moveTo>
                    <a:pt x="3270" y="780"/>
                  </a:moveTo>
                  <a:lnTo>
                    <a:pt x="0" y="780"/>
                  </a:lnTo>
                  <a:lnTo>
                    <a:pt x="30" y="0"/>
                  </a:lnTo>
                </a:path>
              </a:pathLst>
            </a:custGeom>
            <a:noFill/>
            <a:ln w="3810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Rectangle 7"/>
            <p:cNvSpPr>
              <a:spLocks noChangeArrowheads="1"/>
            </p:cNvSpPr>
            <p:nvPr/>
          </p:nvSpPr>
          <p:spPr bwMode="auto">
            <a:xfrm>
              <a:off x="5205094" y="2634385"/>
              <a:ext cx="1584325" cy="4800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B2B2B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lgn="just" eaLnBrk="0" hangingPunct="0"/>
              <a:r>
                <a:rPr kumimoji="0" lang="en-US" altLang="ja-JP" sz="2000" b="1" dirty="0">
                  <a:latin typeface="Times New Roman" pitchFamily="18" charset="0"/>
                  <a:ea typeface="ＭＳ 明朝" pitchFamily="17" charset="-128"/>
                </a:rPr>
                <a:t>Seismograph</a:t>
              </a:r>
            </a:p>
          </p:txBody>
        </p:sp>
      </p:grpSp>
      <p:sp>
        <p:nvSpPr>
          <p:cNvPr id="3" name="フッター プレースホルダー 2"/>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19" name="スライド番号プレースホルダー 18"/>
          <p:cNvSpPr>
            <a:spLocks noGrp="1"/>
          </p:cNvSpPr>
          <p:nvPr>
            <p:ph type="sldNum" sz="quarter" idx="12"/>
          </p:nvPr>
        </p:nvSpPr>
        <p:spPr/>
        <p:txBody>
          <a:bodyPr/>
          <a:lstStyle/>
          <a:p>
            <a:fld id="{9A3656F2-D60F-497B-AD25-5AE714F2248C}" type="slidenum">
              <a:rPr kumimoji="1" lang="ja-JP" altLang="en-US" smtClean="0"/>
              <a:t>6</a:t>
            </a:fld>
            <a:endParaRPr kumimoji="1" lang="ja-JP" altLang="en-US"/>
          </a:p>
        </p:txBody>
      </p:sp>
      <p:sp>
        <p:nvSpPr>
          <p:cNvPr id="33" name="日付プレースホルダー 32"/>
          <p:cNvSpPr>
            <a:spLocks noGrp="1"/>
          </p:cNvSpPr>
          <p:nvPr>
            <p:ph type="dt" sz="half" idx="10"/>
          </p:nvPr>
        </p:nvSpPr>
        <p:spPr/>
        <p:txBody>
          <a:bodyPr/>
          <a:lstStyle/>
          <a:p>
            <a:fld id="{983BBEFA-1F64-4CE3-9E0A-4B1B4E8F1EBE}" type="datetime1">
              <a:rPr kumimoji="1" lang="ja-JP" altLang="en-US" smtClean="0"/>
              <a:t>2014/3/18</a:t>
            </a:fld>
            <a:endParaRPr kumimoji="1" lang="ja-JP" altLang="en-US"/>
          </a:p>
        </p:txBody>
      </p:sp>
    </p:spTree>
    <p:extLst>
      <p:ext uri="{BB962C8B-B14F-4D97-AF65-F5344CB8AC3E}">
        <p14:creationId xmlns:p14="http://schemas.microsoft.com/office/powerpoint/2010/main" val="2944280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a:t>Resistivity Method Using Capacitively Coupled Resistivity (CCR)</a:t>
            </a:r>
            <a:endParaRPr kumimoji="1" lang="ja-JP" altLang="en-US" dirty="0"/>
          </a:p>
        </p:txBody>
      </p:sp>
      <p:pic>
        <p:nvPicPr>
          <p:cNvPr id="3" name="Picture 4" descr="SIDEWAL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224" y="1484784"/>
            <a:ext cx="3487761" cy="26414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descr="I:\MY PHOTOS\2006\Y0611B_千曲川物探\NGP渡辺氏\IMG_237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4223" y="4004571"/>
            <a:ext cx="3487762" cy="261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CR Layou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731" y="4804040"/>
            <a:ext cx="3566537" cy="16543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ouble dipo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868" y="3003839"/>
            <a:ext cx="3581400" cy="1628775"/>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259350" y="1649705"/>
            <a:ext cx="4248472" cy="1323439"/>
          </a:xfrm>
          <a:prstGeom prst="rect">
            <a:avLst/>
          </a:prstGeom>
          <a:noFill/>
        </p:spPr>
        <p:txBody>
          <a:bodyPr wrap="square" rtlCol="0">
            <a:spAutoFit/>
          </a:bodyPr>
          <a:lstStyle/>
          <a:p>
            <a:r>
              <a:rPr lang="en-US" altLang="ja-JP" sz="2000" dirty="0" smtClean="0"/>
              <a:t>In CCR, capacitors </a:t>
            </a:r>
            <a:r>
              <a:rPr lang="en-US" altLang="ja-JP" sz="2000" dirty="0"/>
              <a:t>are used as </a:t>
            </a:r>
            <a:r>
              <a:rPr lang="en-US" altLang="ja-JP" sz="2000" dirty="0" smtClean="0"/>
              <a:t>electrode and metallic stakes are not used</a:t>
            </a:r>
            <a:r>
              <a:rPr lang="en-US" altLang="ja-JP" sz="2000" dirty="0"/>
              <a:t>. The OhmMapper was used as a CCR instrument</a:t>
            </a:r>
            <a:endParaRPr kumimoji="1" lang="ja-JP" altLang="en-US" sz="2000" dirty="0"/>
          </a:p>
        </p:txBody>
      </p:sp>
      <p:sp>
        <p:nvSpPr>
          <p:cNvPr id="8" name="フッター プレースホルダー 7"/>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9" name="スライド番号プレースホルダー 8"/>
          <p:cNvSpPr>
            <a:spLocks noGrp="1"/>
          </p:cNvSpPr>
          <p:nvPr>
            <p:ph type="sldNum" sz="quarter" idx="12"/>
          </p:nvPr>
        </p:nvSpPr>
        <p:spPr/>
        <p:txBody>
          <a:bodyPr/>
          <a:lstStyle/>
          <a:p>
            <a:fld id="{9A3656F2-D60F-497B-AD25-5AE714F2248C}" type="slidenum">
              <a:rPr kumimoji="1" lang="ja-JP" altLang="en-US" smtClean="0"/>
              <a:t>7</a:t>
            </a:fld>
            <a:endParaRPr kumimoji="1" lang="ja-JP" altLang="en-US"/>
          </a:p>
        </p:txBody>
      </p:sp>
      <p:sp>
        <p:nvSpPr>
          <p:cNvPr id="10" name="日付プレースホルダー 9"/>
          <p:cNvSpPr>
            <a:spLocks noGrp="1"/>
          </p:cNvSpPr>
          <p:nvPr>
            <p:ph type="dt" sz="half" idx="10"/>
          </p:nvPr>
        </p:nvSpPr>
        <p:spPr/>
        <p:txBody>
          <a:bodyPr/>
          <a:lstStyle/>
          <a:p>
            <a:fld id="{50B59B8F-D4CA-4AD8-9B02-CDC0CBB737EE}" type="datetime1">
              <a:rPr kumimoji="1" lang="ja-JP" altLang="en-US" smtClean="0"/>
              <a:t>2014/3/18</a:t>
            </a:fld>
            <a:endParaRPr kumimoji="1" lang="ja-JP" altLang="en-US"/>
          </a:p>
        </p:txBody>
      </p:sp>
    </p:spTree>
    <p:extLst>
      <p:ext uri="{BB962C8B-B14F-4D97-AF65-F5344CB8AC3E}">
        <p14:creationId xmlns:p14="http://schemas.microsoft.com/office/powerpoint/2010/main" val="1564220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smtClean="0"/>
              <a:t>Passive surface wave method </a:t>
            </a:r>
            <a:br>
              <a:rPr lang="en-US" altLang="ja-JP" dirty="0" smtClean="0"/>
            </a:br>
            <a:r>
              <a:rPr lang="en-US" altLang="ja-JP" dirty="0" smtClean="0"/>
              <a:t>using 2 station SPAC</a:t>
            </a:r>
            <a:endParaRPr kumimoji="1" lang="ja-JP" altLang="en-US" dirty="0"/>
          </a:p>
        </p:txBody>
      </p:sp>
      <p:sp>
        <p:nvSpPr>
          <p:cNvPr id="3" name="フローチャート : 磁気ディスク 2"/>
          <p:cNvSpPr/>
          <p:nvPr/>
        </p:nvSpPr>
        <p:spPr>
          <a:xfrm>
            <a:off x="971600" y="1700808"/>
            <a:ext cx="504056" cy="576064"/>
          </a:xfrm>
          <a:prstGeom prst="flowChartMagneticDisk">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611560" y="1350060"/>
            <a:ext cx="2088232" cy="369332"/>
          </a:xfrm>
          <a:prstGeom prst="rect">
            <a:avLst/>
          </a:prstGeom>
          <a:noFill/>
        </p:spPr>
        <p:txBody>
          <a:bodyPr wrap="square" rtlCol="0">
            <a:spAutoFit/>
          </a:bodyPr>
          <a:lstStyle/>
          <a:p>
            <a:r>
              <a:rPr kumimoji="1" lang="en-US" altLang="ja-JP" dirty="0" smtClean="0"/>
              <a:t>Fixed sensor</a:t>
            </a:r>
            <a:endParaRPr kumimoji="1" lang="ja-JP" altLang="en-US" dirty="0"/>
          </a:p>
        </p:txBody>
      </p:sp>
      <p:sp>
        <p:nvSpPr>
          <p:cNvPr id="5" name="フローチャート : 磁気ディスク 4"/>
          <p:cNvSpPr/>
          <p:nvPr/>
        </p:nvSpPr>
        <p:spPr>
          <a:xfrm>
            <a:off x="1475656" y="2971169"/>
            <a:ext cx="504056" cy="576064"/>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6" name="フローチャート : 磁気ディスク 5"/>
          <p:cNvSpPr/>
          <p:nvPr/>
        </p:nvSpPr>
        <p:spPr>
          <a:xfrm>
            <a:off x="611560" y="2636912"/>
            <a:ext cx="504056" cy="576064"/>
          </a:xfrm>
          <a:prstGeom prst="flowChartMagneticDisk">
            <a:avLst/>
          </a:prstGeom>
          <a:solidFill>
            <a:schemeClr val="accent1">
              <a:lumMod val="20000"/>
              <a:lumOff val="80000"/>
            </a:schemeClr>
          </a:solidFill>
          <a:ln>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7" name="フローチャート : 磁気ディスク 6"/>
          <p:cNvSpPr/>
          <p:nvPr/>
        </p:nvSpPr>
        <p:spPr>
          <a:xfrm>
            <a:off x="2447764" y="3310213"/>
            <a:ext cx="504056" cy="576064"/>
          </a:xfrm>
          <a:prstGeom prst="flowChartMagneticDisk">
            <a:avLst/>
          </a:prstGeom>
          <a:solidFill>
            <a:schemeClr val="accent1">
              <a:lumMod val="20000"/>
              <a:lumOff val="80000"/>
            </a:schemeClr>
          </a:solidFill>
          <a:ln>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8" name="フローチャート : 磁気ディスク 7"/>
          <p:cNvSpPr/>
          <p:nvPr/>
        </p:nvSpPr>
        <p:spPr>
          <a:xfrm>
            <a:off x="3563888" y="3598245"/>
            <a:ext cx="504056" cy="576064"/>
          </a:xfrm>
          <a:prstGeom prst="flowChartMagneticDisk">
            <a:avLst/>
          </a:prstGeom>
          <a:solidFill>
            <a:schemeClr val="accent1">
              <a:lumMod val="20000"/>
              <a:lumOff val="80000"/>
            </a:schemeClr>
          </a:solidFill>
          <a:ln>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sp>
        <p:nvSpPr>
          <p:cNvPr id="9" name="フローチャート : 磁気ディスク 8"/>
          <p:cNvSpPr/>
          <p:nvPr/>
        </p:nvSpPr>
        <p:spPr>
          <a:xfrm>
            <a:off x="7848364" y="4890977"/>
            <a:ext cx="504056" cy="576064"/>
          </a:xfrm>
          <a:prstGeom prst="flowChartMagneticDisk">
            <a:avLst/>
          </a:prstGeom>
          <a:solidFill>
            <a:schemeClr val="accent1">
              <a:lumMod val="20000"/>
              <a:lumOff val="80000"/>
            </a:schemeClr>
          </a:solidFill>
          <a:ln>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cxnSp>
        <p:nvCxnSpPr>
          <p:cNvPr id="10" name="直線矢印コネクタ 9"/>
          <p:cNvCxnSpPr/>
          <p:nvPr/>
        </p:nvCxnSpPr>
        <p:spPr>
          <a:xfrm flipH="1">
            <a:off x="971600" y="2276872"/>
            <a:ext cx="144016"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431540" y="3852717"/>
            <a:ext cx="2088232" cy="369332"/>
          </a:xfrm>
          <a:prstGeom prst="rect">
            <a:avLst/>
          </a:prstGeom>
          <a:noFill/>
        </p:spPr>
        <p:txBody>
          <a:bodyPr wrap="square" rtlCol="0">
            <a:spAutoFit/>
          </a:bodyPr>
          <a:lstStyle/>
          <a:p>
            <a:r>
              <a:rPr kumimoji="1" lang="en-US" altLang="ja-JP" dirty="0" smtClean="0"/>
              <a:t>Moving sensor</a:t>
            </a:r>
            <a:endParaRPr kumimoji="1" lang="ja-JP" altLang="en-US" dirty="0"/>
          </a:p>
        </p:txBody>
      </p:sp>
      <p:cxnSp>
        <p:nvCxnSpPr>
          <p:cNvPr id="12" name="直線矢印コネクタ 11"/>
          <p:cNvCxnSpPr>
            <a:stCxn id="3" idx="3"/>
            <a:endCxn id="5" idx="1"/>
          </p:cNvCxnSpPr>
          <p:nvPr/>
        </p:nvCxnSpPr>
        <p:spPr>
          <a:xfrm>
            <a:off x="1223628" y="2276872"/>
            <a:ext cx="504056" cy="69429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a:endCxn id="7" idx="1"/>
          </p:cNvCxnSpPr>
          <p:nvPr/>
        </p:nvCxnSpPr>
        <p:spPr>
          <a:xfrm>
            <a:off x="1331640" y="2276872"/>
            <a:ext cx="1368152" cy="103334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a:off x="1475656" y="2276872"/>
            <a:ext cx="2160240" cy="127036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1547664" y="2132856"/>
            <a:ext cx="6300700" cy="275812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503548" y="2276872"/>
            <a:ext cx="612068" cy="369332"/>
          </a:xfrm>
          <a:prstGeom prst="rect">
            <a:avLst/>
          </a:prstGeom>
          <a:noFill/>
        </p:spPr>
        <p:txBody>
          <a:bodyPr wrap="square" rtlCol="0">
            <a:spAutoFit/>
          </a:bodyPr>
          <a:lstStyle/>
          <a:p>
            <a:r>
              <a:rPr lang="en-US" altLang="ja-JP" dirty="0" smtClean="0"/>
              <a:t>5m</a:t>
            </a:r>
            <a:endParaRPr kumimoji="1" lang="ja-JP" altLang="en-US" dirty="0"/>
          </a:p>
        </p:txBody>
      </p:sp>
      <p:sp>
        <p:nvSpPr>
          <p:cNvPr id="17" name="テキスト ボックス 16"/>
          <p:cNvSpPr txBox="1"/>
          <p:nvPr/>
        </p:nvSpPr>
        <p:spPr>
          <a:xfrm>
            <a:off x="1169622" y="2541308"/>
            <a:ext cx="612068" cy="369332"/>
          </a:xfrm>
          <a:prstGeom prst="rect">
            <a:avLst/>
          </a:prstGeom>
          <a:noFill/>
        </p:spPr>
        <p:txBody>
          <a:bodyPr wrap="square" rtlCol="0">
            <a:spAutoFit/>
          </a:bodyPr>
          <a:lstStyle/>
          <a:p>
            <a:r>
              <a:rPr lang="en-US" altLang="ja-JP" dirty="0" smtClean="0"/>
              <a:t>10m</a:t>
            </a:r>
            <a:endParaRPr kumimoji="1" lang="ja-JP" altLang="en-US" dirty="0"/>
          </a:p>
        </p:txBody>
      </p:sp>
      <p:sp>
        <p:nvSpPr>
          <p:cNvPr id="18" name="テキスト ボックス 17"/>
          <p:cNvSpPr txBox="1"/>
          <p:nvPr/>
        </p:nvSpPr>
        <p:spPr>
          <a:xfrm>
            <a:off x="2090780" y="3058641"/>
            <a:ext cx="612068" cy="369332"/>
          </a:xfrm>
          <a:prstGeom prst="rect">
            <a:avLst/>
          </a:prstGeom>
          <a:noFill/>
        </p:spPr>
        <p:txBody>
          <a:bodyPr wrap="square" rtlCol="0">
            <a:spAutoFit/>
          </a:bodyPr>
          <a:lstStyle/>
          <a:p>
            <a:r>
              <a:rPr lang="en-US" altLang="ja-JP" dirty="0" smtClean="0"/>
              <a:t>15m</a:t>
            </a:r>
            <a:endParaRPr kumimoji="1" lang="ja-JP" altLang="en-US" dirty="0"/>
          </a:p>
        </p:txBody>
      </p:sp>
      <p:sp>
        <p:nvSpPr>
          <p:cNvPr id="19" name="テキスト ボックス 18"/>
          <p:cNvSpPr txBox="1"/>
          <p:nvPr/>
        </p:nvSpPr>
        <p:spPr>
          <a:xfrm>
            <a:off x="3251895" y="3125547"/>
            <a:ext cx="612068" cy="369332"/>
          </a:xfrm>
          <a:prstGeom prst="rect">
            <a:avLst/>
          </a:prstGeom>
          <a:noFill/>
        </p:spPr>
        <p:txBody>
          <a:bodyPr wrap="square" rtlCol="0">
            <a:spAutoFit/>
          </a:bodyPr>
          <a:lstStyle/>
          <a:p>
            <a:r>
              <a:rPr lang="en-US" altLang="ja-JP" dirty="0" smtClean="0"/>
              <a:t>20m</a:t>
            </a:r>
            <a:endParaRPr kumimoji="1" lang="ja-JP" altLang="en-US" dirty="0"/>
          </a:p>
        </p:txBody>
      </p:sp>
      <p:sp>
        <p:nvSpPr>
          <p:cNvPr id="20" name="円/楕円 19"/>
          <p:cNvSpPr/>
          <p:nvPr/>
        </p:nvSpPr>
        <p:spPr>
          <a:xfrm>
            <a:off x="4283968" y="3989643"/>
            <a:ext cx="162018" cy="1846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1" name="円/楕円 20"/>
          <p:cNvSpPr/>
          <p:nvPr/>
        </p:nvSpPr>
        <p:spPr>
          <a:xfrm>
            <a:off x="5144073" y="4274573"/>
            <a:ext cx="162018" cy="1846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2" name="円/楕円 21"/>
          <p:cNvSpPr/>
          <p:nvPr/>
        </p:nvSpPr>
        <p:spPr>
          <a:xfrm>
            <a:off x="5996343" y="4584671"/>
            <a:ext cx="162018" cy="1846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3" name="円/楕円 22"/>
          <p:cNvSpPr/>
          <p:nvPr/>
        </p:nvSpPr>
        <p:spPr>
          <a:xfrm>
            <a:off x="7020272" y="4910730"/>
            <a:ext cx="162018" cy="18466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5397258" y="3139211"/>
            <a:ext cx="3570063" cy="830997"/>
          </a:xfrm>
          <a:prstGeom prst="rect">
            <a:avLst/>
          </a:prstGeom>
          <a:noFill/>
        </p:spPr>
        <p:txBody>
          <a:bodyPr wrap="square" rtlCol="0">
            <a:spAutoFit/>
          </a:bodyPr>
          <a:lstStyle/>
          <a:p>
            <a:pPr algn="ctr"/>
            <a:r>
              <a:rPr lang="en-US" altLang="ja-JP" sz="2400" dirty="0" smtClean="0"/>
              <a:t>Till approximately depth of investigation (400m)</a:t>
            </a:r>
            <a:endParaRPr kumimoji="1" lang="ja-JP" altLang="en-US" sz="2400" dirty="0"/>
          </a:p>
        </p:txBody>
      </p:sp>
      <p:sp>
        <p:nvSpPr>
          <p:cNvPr id="25" name="テキスト ボックス 24"/>
          <p:cNvSpPr txBox="1"/>
          <p:nvPr/>
        </p:nvSpPr>
        <p:spPr>
          <a:xfrm>
            <a:off x="503548" y="3327250"/>
            <a:ext cx="720080" cy="369332"/>
          </a:xfrm>
          <a:prstGeom prst="rect">
            <a:avLst/>
          </a:prstGeom>
          <a:noFill/>
        </p:spPr>
        <p:txBody>
          <a:bodyPr wrap="square" rtlCol="0">
            <a:spAutoFit/>
          </a:bodyPr>
          <a:lstStyle/>
          <a:p>
            <a:r>
              <a:rPr lang="en-US" altLang="ja-JP" dirty="0" smtClean="0"/>
              <a:t>5min.</a:t>
            </a:r>
            <a:endParaRPr kumimoji="1" lang="ja-JP" altLang="en-US" dirty="0"/>
          </a:p>
        </p:txBody>
      </p:sp>
      <p:sp>
        <p:nvSpPr>
          <p:cNvPr id="26" name="テキスト ボックス 25"/>
          <p:cNvSpPr txBox="1"/>
          <p:nvPr/>
        </p:nvSpPr>
        <p:spPr>
          <a:xfrm>
            <a:off x="1376028" y="3566053"/>
            <a:ext cx="720080" cy="369332"/>
          </a:xfrm>
          <a:prstGeom prst="rect">
            <a:avLst/>
          </a:prstGeom>
          <a:noFill/>
        </p:spPr>
        <p:txBody>
          <a:bodyPr wrap="square" rtlCol="0">
            <a:spAutoFit/>
          </a:bodyPr>
          <a:lstStyle/>
          <a:p>
            <a:r>
              <a:rPr lang="en-US" altLang="ja-JP" dirty="0" smtClean="0"/>
              <a:t>5min.</a:t>
            </a:r>
            <a:endParaRPr kumimoji="1" lang="ja-JP" altLang="en-US" dirty="0"/>
          </a:p>
        </p:txBody>
      </p:sp>
      <p:sp>
        <p:nvSpPr>
          <p:cNvPr id="27" name="テキスト ボックス 26"/>
          <p:cNvSpPr txBox="1"/>
          <p:nvPr/>
        </p:nvSpPr>
        <p:spPr>
          <a:xfrm>
            <a:off x="2342808" y="3878960"/>
            <a:ext cx="720080" cy="369332"/>
          </a:xfrm>
          <a:prstGeom prst="rect">
            <a:avLst/>
          </a:prstGeom>
          <a:noFill/>
        </p:spPr>
        <p:txBody>
          <a:bodyPr wrap="square" rtlCol="0">
            <a:spAutoFit/>
          </a:bodyPr>
          <a:lstStyle/>
          <a:p>
            <a:r>
              <a:rPr lang="en-US" altLang="ja-JP" dirty="0" smtClean="0"/>
              <a:t>5min.</a:t>
            </a:r>
            <a:endParaRPr kumimoji="1" lang="ja-JP" altLang="en-US" dirty="0"/>
          </a:p>
        </p:txBody>
      </p:sp>
      <p:sp>
        <p:nvSpPr>
          <p:cNvPr id="28" name="テキスト ボックス 27"/>
          <p:cNvSpPr txBox="1"/>
          <p:nvPr/>
        </p:nvSpPr>
        <p:spPr>
          <a:xfrm>
            <a:off x="3305901" y="4174309"/>
            <a:ext cx="1116124" cy="369332"/>
          </a:xfrm>
          <a:prstGeom prst="rect">
            <a:avLst/>
          </a:prstGeom>
          <a:noFill/>
        </p:spPr>
        <p:txBody>
          <a:bodyPr wrap="square" rtlCol="0">
            <a:spAutoFit/>
          </a:bodyPr>
          <a:lstStyle/>
          <a:p>
            <a:r>
              <a:rPr lang="en-US" altLang="ja-JP" dirty="0" smtClean="0"/>
              <a:t>10min.</a:t>
            </a:r>
            <a:endParaRPr kumimoji="1" lang="ja-JP" altLang="en-US" dirty="0"/>
          </a:p>
        </p:txBody>
      </p:sp>
      <p:sp>
        <p:nvSpPr>
          <p:cNvPr id="29" name="テキスト ボックス 28"/>
          <p:cNvSpPr txBox="1"/>
          <p:nvPr/>
        </p:nvSpPr>
        <p:spPr>
          <a:xfrm>
            <a:off x="1376028" y="5445896"/>
            <a:ext cx="5032175" cy="830997"/>
          </a:xfrm>
          <a:prstGeom prst="rect">
            <a:avLst/>
          </a:prstGeom>
          <a:noFill/>
        </p:spPr>
        <p:txBody>
          <a:bodyPr wrap="square" rtlCol="0">
            <a:spAutoFit/>
          </a:bodyPr>
          <a:lstStyle/>
          <a:p>
            <a:r>
              <a:rPr lang="en-US" altLang="ja-JP" sz="2400" dirty="0" smtClean="0"/>
              <a:t>Record length increases with sensor spacing increases (5 to 30min.).</a:t>
            </a:r>
            <a:endParaRPr kumimoji="1" lang="ja-JP" altLang="en-US" sz="2400" dirty="0"/>
          </a:p>
        </p:txBody>
      </p:sp>
      <p:sp>
        <p:nvSpPr>
          <p:cNvPr id="30" name="フッター プレースホルダー 29"/>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31" name="スライド番号プレースホルダー 30"/>
          <p:cNvSpPr>
            <a:spLocks noGrp="1"/>
          </p:cNvSpPr>
          <p:nvPr>
            <p:ph type="sldNum" sz="quarter" idx="12"/>
          </p:nvPr>
        </p:nvSpPr>
        <p:spPr/>
        <p:txBody>
          <a:bodyPr/>
          <a:lstStyle/>
          <a:p>
            <a:fld id="{9A3656F2-D60F-497B-AD25-5AE714F2248C}" type="slidenum">
              <a:rPr kumimoji="1" lang="ja-JP" altLang="en-US" smtClean="0"/>
              <a:t>8</a:t>
            </a:fld>
            <a:endParaRPr kumimoji="1" lang="ja-JP" altLang="en-US"/>
          </a:p>
        </p:txBody>
      </p:sp>
      <p:sp>
        <p:nvSpPr>
          <p:cNvPr id="32" name="日付プレースホルダー 31"/>
          <p:cNvSpPr>
            <a:spLocks noGrp="1"/>
          </p:cNvSpPr>
          <p:nvPr>
            <p:ph type="dt" sz="half" idx="10"/>
          </p:nvPr>
        </p:nvSpPr>
        <p:spPr/>
        <p:txBody>
          <a:bodyPr/>
          <a:lstStyle/>
          <a:p>
            <a:fld id="{74E5D3C4-9558-4467-8FFA-0FAC7EA45213}" type="datetime1">
              <a:rPr kumimoji="1" lang="ja-JP" altLang="en-US" smtClean="0"/>
              <a:t>2014/3/18</a:t>
            </a:fld>
            <a:endParaRPr kumimoji="1" lang="ja-JP" altLang="en-US"/>
          </a:p>
        </p:txBody>
      </p:sp>
    </p:spTree>
    <p:extLst>
      <p:ext uri="{BB962C8B-B14F-4D97-AF65-F5344CB8AC3E}">
        <p14:creationId xmlns:p14="http://schemas.microsoft.com/office/powerpoint/2010/main" val="3396179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0"/>
            <a:ext cx="8229600" cy="926976"/>
          </a:xfrm>
        </p:spPr>
        <p:txBody>
          <a:bodyPr/>
          <a:lstStyle/>
          <a:p>
            <a:r>
              <a:rPr kumimoji="1" lang="en-US" altLang="ja-JP" dirty="0" smtClean="0"/>
              <a:t>Example of Waveform Data</a:t>
            </a:r>
            <a:endParaRPr kumimoji="1" lang="ja-JP" alt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99" y="980728"/>
            <a:ext cx="4470925" cy="540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グループ化 9"/>
          <p:cNvGrpSpPr/>
          <p:nvPr/>
        </p:nvGrpSpPr>
        <p:grpSpPr>
          <a:xfrm>
            <a:off x="2294560" y="355253"/>
            <a:ext cx="6480269" cy="3276228"/>
            <a:chOff x="2294560" y="355253"/>
            <a:chExt cx="6480269" cy="3276228"/>
          </a:xfrm>
        </p:grpSpPr>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423" y="355253"/>
              <a:ext cx="4550406" cy="3276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右矢印 2"/>
            <p:cNvSpPr/>
            <p:nvPr/>
          </p:nvSpPr>
          <p:spPr>
            <a:xfrm rot="19743256">
              <a:off x="3826112" y="2814156"/>
              <a:ext cx="1128893"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2294560" y="1484784"/>
              <a:ext cx="3285551" cy="523220"/>
            </a:xfrm>
            <a:prstGeom prst="rect">
              <a:avLst/>
            </a:prstGeom>
            <a:solidFill>
              <a:schemeClr val="bg1">
                <a:alpha val="45490"/>
              </a:schemeClr>
            </a:solidFill>
            <a:ln>
              <a:solidFill>
                <a:schemeClr val="tx1"/>
              </a:solidFill>
            </a:ln>
          </p:spPr>
          <p:txBody>
            <a:bodyPr wrap="square" rtlCol="0">
              <a:spAutoFit/>
            </a:bodyPr>
            <a:lstStyle/>
            <a:p>
              <a:r>
                <a:rPr kumimoji="1" lang="en-US" altLang="ja-JP" sz="2800" b="1" dirty="0" smtClean="0"/>
                <a:t>First arrival picking</a:t>
              </a:r>
              <a:endParaRPr kumimoji="1" lang="ja-JP" altLang="en-US" sz="2800" b="1" dirty="0"/>
            </a:p>
          </p:txBody>
        </p:sp>
      </p:grpSp>
      <p:grpSp>
        <p:nvGrpSpPr>
          <p:cNvPr id="11" name="グループ化 10"/>
          <p:cNvGrpSpPr/>
          <p:nvPr/>
        </p:nvGrpSpPr>
        <p:grpSpPr>
          <a:xfrm>
            <a:off x="2843808" y="3091558"/>
            <a:ext cx="6195818" cy="3383670"/>
            <a:chOff x="2843808" y="3091558"/>
            <a:chExt cx="6195818" cy="3383670"/>
          </a:xfrm>
        </p:grpSpPr>
        <p:pic>
          <p:nvPicPr>
            <p:cNvPr id="614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b="9350"/>
            <a:stretch/>
          </p:blipFill>
          <p:spPr bwMode="auto">
            <a:xfrm>
              <a:off x="3959626" y="3091558"/>
              <a:ext cx="5080000" cy="3383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右矢印 6"/>
            <p:cNvSpPr/>
            <p:nvPr/>
          </p:nvSpPr>
          <p:spPr>
            <a:xfrm rot="745635">
              <a:off x="3826113" y="4462847"/>
              <a:ext cx="1128893"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2843808" y="3824908"/>
              <a:ext cx="3621062" cy="523220"/>
            </a:xfrm>
            <a:prstGeom prst="rect">
              <a:avLst/>
            </a:prstGeom>
            <a:solidFill>
              <a:srgbClr val="FFFFFF">
                <a:alpha val="47059"/>
              </a:srgbClr>
            </a:solidFill>
            <a:ln>
              <a:solidFill>
                <a:schemeClr val="tx1"/>
              </a:solidFill>
            </a:ln>
          </p:spPr>
          <p:txBody>
            <a:bodyPr wrap="square" rtlCol="0">
              <a:spAutoFit/>
            </a:bodyPr>
            <a:lstStyle/>
            <a:p>
              <a:pPr algn="ctr"/>
              <a:r>
                <a:rPr lang="en-US" altLang="ja-JP" sz="2800" b="1" dirty="0" smtClean="0"/>
                <a:t>Phase velocity analysis</a:t>
              </a:r>
              <a:endParaRPr kumimoji="1" lang="ja-JP" altLang="en-US" sz="2800" b="1" dirty="0"/>
            </a:p>
          </p:txBody>
        </p:sp>
      </p:grpSp>
      <p:sp>
        <p:nvSpPr>
          <p:cNvPr id="5" name="フッター プレースホルダー 4"/>
          <p:cNvSpPr>
            <a:spLocks noGrp="1"/>
          </p:cNvSpPr>
          <p:nvPr>
            <p:ph type="ftr" sz="quarter" idx="11"/>
          </p:nvPr>
        </p:nvSpPr>
        <p:spPr/>
        <p:txBody>
          <a:bodyPr/>
          <a:lstStyle/>
          <a:p>
            <a:r>
              <a:rPr kumimoji="1" lang="en-US" altLang="ja-JP" smtClean="0"/>
              <a:t>A Safety Evaluation of Dams Using Integrated Geophysical Method : A Case Study in Washington State</a:t>
            </a:r>
            <a:endParaRPr kumimoji="1" lang="ja-JP" altLang="en-US"/>
          </a:p>
        </p:txBody>
      </p:sp>
      <p:sp>
        <p:nvSpPr>
          <p:cNvPr id="6" name="スライド番号プレースホルダー 5"/>
          <p:cNvSpPr>
            <a:spLocks noGrp="1"/>
          </p:cNvSpPr>
          <p:nvPr>
            <p:ph type="sldNum" sz="quarter" idx="12"/>
          </p:nvPr>
        </p:nvSpPr>
        <p:spPr/>
        <p:txBody>
          <a:bodyPr/>
          <a:lstStyle/>
          <a:p>
            <a:fld id="{9A3656F2-D60F-497B-AD25-5AE714F2248C}" type="slidenum">
              <a:rPr kumimoji="1" lang="ja-JP" altLang="en-US" smtClean="0"/>
              <a:t>9</a:t>
            </a:fld>
            <a:endParaRPr kumimoji="1" lang="ja-JP" altLang="en-US"/>
          </a:p>
        </p:txBody>
      </p:sp>
      <p:sp>
        <p:nvSpPr>
          <p:cNvPr id="8" name="日付プレースホルダー 7"/>
          <p:cNvSpPr>
            <a:spLocks noGrp="1"/>
          </p:cNvSpPr>
          <p:nvPr>
            <p:ph type="dt" sz="half" idx="10"/>
          </p:nvPr>
        </p:nvSpPr>
        <p:spPr/>
        <p:txBody>
          <a:bodyPr/>
          <a:lstStyle/>
          <a:p>
            <a:fld id="{D925AFBD-1EA1-43C2-90A8-5A402E6C88FA}" type="datetime1">
              <a:rPr kumimoji="1" lang="ja-JP" altLang="en-US" smtClean="0"/>
              <a:t>2014/3/18</a:t>
            </a:fld>
            <a:endParaRPr kumimoji="1" lang="ja-JP" altLang="en-US"/>
          </a:p>
        </p:txBody>
      </p:sp>
    </p:spTree>
    <p:extLst>
      <p:ext uri="{BB962C8B-B14F-4D97-AF65-F5344CB8AC3E}">
        <p14:creationId xmlns:p14="http://schemas.microsoft.com/office/powerpoint/2010/main" val="335490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TotalTime>
  <Words>2122</Words>
  <Application>Microsoft Office PowerPoint</Application>
  <PresentationFormat>画面に合わせる (4:3)</PresentationFormat>
  <Paragraphs>214</Paragraphs>
  <Slides>20</Slides>
  <Notes>14</Notes>
  <HiddenSlides>0</HiddenSlides>
  <MMClips>0</MMClips>
  <ScaleCrop>false</ScaleCrop>
  <HeadingPairs>
    <vt:vector size="4" baseType="variant">
      <vt:variant>
        <vt:lpstr>テーマ</vt:lpstr>
      </vt:variant>
      <vt:variant>
        <vt:i4>1</vt:i4>
      </vt:variant>
      <vt:variant>
        <vt:lpstr>スライド タイトル</vt:lpstr>
      </vt:variant>
      <vt:variant>
        <vt:i4>20</vt:i4>
      </vt:variant>
    </vt:vector>
  </HeadingPairs>
  <TitlesOfParts>
    <vt:vector size="21" baseType="lpstr">
      <vt:lpstr>Office ​​テーマ</vt:lpstr>
      <vt:lpstr>A Safety Evaluation of Dams Using Integrated Geophysical Method :  A Case Study in Washington State</vt:lpstr>
      <vt:lpstr>Introduction</vt:lpstr>
      <vt:lpstr>Investigation Site</vt:lpstr>
      <vt:lpstr>Investigation Site and Data Acquisition</vt:lpstr>
      <vt:lpstr>Survey Line</vt:lpstr>
      <vt:lpstr>Data acquisition for the  surface-wave method</vt:lpstr>
      <vt:lpstr>Resistivity Method Using Capacitively Coupled Resistivity (CCR)</vt:lpstr>
      <vt:lpstr>Passive surface wave method  using 2 station SPAC</vt:lpstr>
      <vt:lpstr>Example of Waveform Data</vt:lpstr>
      <vt:lpstr>Traveltime Curves  for Refraction Analysis</vt:lpstr>
      <vt:lpstr>Comparison of 3 Profiles</vt:lpstr>
      <vt:lpstr>Dispersion curve</vt:lpstr>
      <vt:lpstr>S-wave velocity model</vt:lpstr>
      <vt:lpstr>Correlation Between Blow Counts (N) by SPT and S-wave Velocity.</vt:lpstr>
      <vt:lpstr>Cross-plot Analysis of  S-wave Velocity and Resistivity </vt:lpstr>
      <vt:lpstr>Soil Classification Based on the Cross Plot of S-wave Velocity and Resistivity </vt:lpstr>
      <vt:lpstr>Comparison with  Existed Geological Section</vt:lpstr>
      <vt:lpstr>Estimated Soil Condition</vt:lpstr>
      <vt:lpstr>Discussion</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Integrated Geophysical Method to Safety Evaluation of Dams</dc:title>
  <dc:creator>Koichi</dc:creator>
  <cp:lastModifiedBy>Koichi</cp:lastModifiedBy>
  <cp:revision>91</cp:revision>
  <dcterms:created xsi:type="dcterms:W3CDTF">2013-08-28T12:23:01Z</dcterms:created>
  <dcterms:modified xsi:type="dcterms:W3CDTF">2014-03-18T11:33:37Z</dcterms:modified>
</cp:coreProperties>
</file>